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35" autoAdjust="0"/>
  </p:normalViewPr>
  <p:slideViewPr>
    <p:cSldViewPr>
      <p:cViewPr varScale="1">
        <p:scale>
          <a:sx n="99" d="100"/>
          <a:sy n="99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827088"/>
            <a:ext cx="1528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14"/>
          <p:cNvSpPr txBox="1">
            <a:spLocks noChangeArrowheads="1"/>
          </p:cNvSpPr>
          <p:nvPr/>
        </p:nvSpPr>
        <p:spPr bwMode="auto">
          <a:xfrm>
            <a:off x="4557713" y="1052513"/>
            <a:ext cx="393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 Meslek Yüksekokulu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/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F8459EC-3693-4B40-BBC3-073D56A815B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4526931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F2694-EA35-46BD-83C9-A0EBD635E9C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606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2C53F-FD40-4459-8D9B-A0B7EA52EA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587019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C21040F-1145-4E32-801F-DE5177ECAC8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6953643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/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BA7001E-54B7-4135-B7D1-9BE7C556BC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267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DA21B-5B81-4342-BDB6-07C770C1009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477948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D9490-A6F9-4971-9F29-B3B500AFC42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521626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8E88D-03FF-4A8F-8BE7-9BE63FF253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490517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94E2B-45C6-49DD-BF26-B0769FB782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3227420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FEB724C-E5C4-4579-9F18-CC399A5CD1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77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9AC1C-E8EF-4000-8CE5-3AE5C3ED1B6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897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63" y="1846263"/>
            <a:ext cx="10058400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0C4E5AD-14B2-4620-9154-60A85D8C334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75" r:id="rId4"/>
    <p:sldLayoutId id="2147483876" r:id="rId5"/>
    <p:sldLayoutId id="2147483877" r:id="rId6"/>
    <p:sldLayoutId id="2147483882" r:id="rId7"/>
    <p:sldLayoutId id="2147483883" r:id="rId8"/>
    <p:sldLayoutId id="2147483884" r:id="rId9"/>
    <p:sldLayoutId id="2147483878" r:id="rId10"/>
    <p:sldLayoutId id="214748388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Uzak </a:t>
            </a: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Veritabanına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Bağlanmak Ve Verileri Listelemek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5375" y="4456113"/>
            <a:ext cx="100584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1800" dirty="0"/>
              <a:t>Görsel Programlama II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sz="1800" dirty="0" err="1"/>
              <a:t>Öğr.Gör</a:t>
            </a:r>
            <a:r>
              <a:rPr lang="tr-TR" altLang="tr-TR" sz="1800" dirty="0"/>
              <a:t>. Salih ERDURUCAN</a:t>
            </a:r>
          </a:p>
          <a:p>
            <a:pPr fontAlgn="auto">
              <a:spcAft>
                <a:spcPts val="0"/>
              </a:spcAft>
              <a:defRPr/>
            </a:pPr>
            <a:endParaRPr lang="tr-TR" sz="1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6" b="43579"/>
          <a:stretch>
            <a:fillRect/>
          </a:stretch>
        </p:blipFill>
        <p:spPr bwMode="auto">
          <a:xfrm>
            <a:off x="533400" y="3124200"/>
            <a:ext cx="3962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096963" y="1905000"/>
            <a:ext cx="9190037" cy="8617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tr-TR" sz="2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CurrencyManager (cm) özellikleri kullanılarak aktif kayıt değiştirilir</a:t>
            </a:r>
            <a:r>
              <a:rPr lang="tr-TR" altLang="tr-TR" sz="25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altLang="tr-TR" sz="25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Böylece kayıtlar arası gezinti yapılabilir</a:t>
            </a: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6" t="55011" r="-2"/>
          <a:stretch>
            <a:fillRect/>
          </a:stretch>
        </p:blipFill>
        <p:spPr bwMode="auto">
          <a:xfrm>
            <a:off x="4495800" y="3163888"/>
            <a:ext cx="2914650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err="1" smtClean="0"/>
              <a:t>ComboBox’a</a:t>
            </a:r>
            <a:r>
              <a:rPr lang="tr-TR" dirty="0" smtClean="0"/>
              <a:t> </a:t>
            </a:r>
            <a:r>
              <a:rPr lang="tr-TR" smtClean="0"/>
              <a:t>veri </a:t>
            </a:r>
            <a:r>
              <a:rPr lang="tr-TR" smtClean="0"/>
              <a:t>bağlamak [1]</a:t>
            </a:r>
            <a:endParaRPr lang="tr-TR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ComboBox</a:t>
            </a:r>
            <a:r>
              <a:rPr lang="tr-TR" altLang="tr-TR" sz="2500" dirty="0" smtClean="0"/>
              <a:t> kontrollerini kullanarak </a:t>
            </a:r>
            <a:r>
              <a:rPr lang="tr-TR" altLang="tr-TR" sz="2500" dirty="0" err="1" smtClean="0"/>
              <a:t>DataTable</a:t>
            </a:r>
            <a:r>
              <a:rPr lang="tr-TR" altLang="tr-TR" sz="2500" dirty="0" smtClean="0"/>
              <a:t> içindeki bir sütunun tamamı gösterilebilir.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Bunun için </a:t>
            </a:r>
            <a:r>
              <a:rPr lang="tr-TR" altLang="tr-TR" sz="2500" dirty="0" err="1" smtClean="0"/>
              <a:t>ListBox’ın</a:t>
            </a:r>
            <a:r>
              <a:rPr lang="tr-TR" altLang="tr-TR" sz="2500" dirty="0" smtClean="0"/>
              <a:t> </a:t>
            </a:r>
            <a:r>
              <a:rPr lang="tr-TR" altLang="tr-TR" sz="2500" dirty="0" err="1" smtClean="0"/>
              <a:t>DataSource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DisplayMember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ValueMember</a:t>
            </a:r>
            <a:r>
              <a:rPr lang="tr-TR" altLang="tr-TR" sz="2500" dirty="0" smtClean="0"/>
              <a:t> özellikleri kullanılır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</a:t>
            </a:r>
            <a:r>
              <a:rPr lang="tr-TR"/>
              <a:t>[</a:t>
            </a:r>
            <a:r>
              <a:rPr lang="tr-TR" smtClean="0"/>
              <a:t>1]</a:t>
            </a:r>
            <a:endParaRPr lang="tr-TR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47"/>
          <a:stretch>
            <a:fillRect/>
          </a:stretch>
        </p:blipFill>
        <p:spPr bwMode="auto">
          <a:xfrm>
            <a:off x="609600" y="1847850"/>
            <a:ext cx="798353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3"/>
          <a:stretch>
            <a:fillRect/>
          </a:stretch>
        </p:blipFill>
        <p:spPr bwMode="auto">
          <a:xfrm>
            <a:off x="4876800" y="2819400"/>
            <a:ext cx="72009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özellikleri</a:t>
            </a:r>
          </a:p>
          <a:p>
            <a:pPr marL="288036" lvl="1" indent="-137160" fontAlgn="auto">
              <a:defRPr/>
            </a:pPr>
            <a:r>
              <a:rPr lang="tr-TR" altLang="tr-TR" sz="2500" b="1" dirty="0" err="1" smtClean="0"/>
              <a:t>DataSource</a:t>
            </a:r>
            <a:r>
              <a:rPr lang="tr-TR" altLang="tr-TR" sz="2500" b="1" dirty="0" smtClean="0"/>
              <a:t> : </a:t>
            </a:r>
            <a:r>
              <a:rPr lang="tr-TR" altLang="tr-TR" sz="2500" dirty="0" smtClean="0"/>
              <a:t>Bağlanacak veri kaynağı belirtilir</a:t>
            </a:r>
          </a:p>
          <a:p>
            <a:pPr marL="288036" lvl="1" indent="-137160" fontAlgn="auto">
              <a:defRPr/>
            </a:pPr>
            <a:r>
              <a:rPr lang="tr-TR" altLang="tr-TR" sz="2500" b="1" dirty="0" err="1" smtClean="0"/>
              <a:t>DisplayMember</a:t>
            </a:r>
            <a:r>
              <a:rPr lang="tr-TR" altLang="tr-TR" sz="2500" b="1" dirty="0" smtClean="0"/>
              <a:t>:  </a:t>
            </a:r>
            <a:r>
              <a:rPr lang="tr-TR" altLang="tr-TR" sz="2500" dirty="0" smtClean="0"/>
              <a:t>Veri kaynağındaki hangi sütun liste içinde gösterilecekse o sütun adı yazılır</a:t>
            </a:r>
          </a:p>
          <a:p>
            <a:pPr marL="288036" lvl="1" indent="-137160" fontAlgn="auto">
              <a:defRPr/>
            </a:pPr>
            <a:r>
              <a:rPr lang="tr-TR" altLang="tr-TR" sz="2500" b="1" dirty="0" err="1" smtClean="0"/>
              <a:t>ValueMember</a:t>
            </a:r>
            <a:r>
              <a:rPr lang="tr-TR" altLang="tr-TR" sz="2500" b="1" dirty="0" smtClean="0"/>
              <a:t>:  </a:t>
            </a:r>
            <a:r>
              <a:rPr lang="tr-TR" altLang="tr-TR" sz="2500" dirty="0" smtClean="0"/>
              <a:t>Gösterilen liste yanında arka tarafta her elemana ait, işlemler sırasında kullanılabilecek değer listesi için kullanılacak sütun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ComboBox</a:t>
            </a:r>
            <a:r>
              <a:rPr lang="tr-TR" altLang="tr-TR" sz="2500" dirty="0" smtClean="0"/>
              <a:t> aynı şekilde kullanılır.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içinde gösterilen listede seçili elemanın her kayıt doğru gelmesi için </a:t>
            </a:r>
            <a:r>
              <a:rPr lang="tr-TR" altLang="tr-TR" sz="2500" dirty="0" err="1" smtClean="0"/>
              <a:t>DataBindings.Add</a:t>
            </a:r>
            <a:r>
              <a:rPr lang="tr-TR" altLang="tr-TR" sz="2500" dirty="0" smtClean="0"/>
              <a:t> ile </a:t>
            </a:r>
            <a:r>
              <a:rPr lang="tr-TR" altLang="tr-TR" sz="2500" dirty="0" err="1" smtClean="0"/>
              <a:t>Text</a:t>
            </a:r>
            <a:r>
              <a:rPr lang="tr-TR" altLang="tr-TR" sz="2500" dirty="0" smtClean="0"/>
              <a:t> özelliği istenen değere bağlanır</a:t>
            </a:r>
          </a:p>
          <a:p>
            <a:pPr marL="150876" lvl="1" indent="0" fontAlgn="auto">
              <a:spcBef>
                <a:spcPts val="1200"/>
              </a:spcBef>
              <a:buNone/>
              <a:defRPr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listBox1.DataBindings.Add("Text", </a:t>
            </a: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dt</a:t>
            </a:r>
            <a:r>
              <a:rPr lang="tr-TR" altLang="tr-TR" sz="1800">
                <a:solidFill>
                  <a:schemeClr val="tx1"/>
                </a:solidFill>
                <a:latin typeface="Consolas" panose="020B0609020204030204" pitchFamily="49" charset="0"/>
              </a:rPr>
              <a:t>,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"must_id");</a:t>
            </a:r>
            <a:endParaRPr lang="tr-TR" altLang="tr-TR" sz="18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96963" y="1981200"/>
            <a:ext cx="10058400" cy="2878138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/>
              <a:t>ListBox’da</a:t>
            </a:r>
            <a:r>
              <a:rPr lang="tr-TR" altLang="tr-TR" sz="2500" dirty="0"/>
              <a:t> seçili değer değiştirildiğinde, seçilen müşterinin kaydına gidilecek şekilde programımız değiştirilebilir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Böylece “Önceki” ve “Sonraki” düğmelerini kullanmadan, istenen kayda doğrudan gidilecek bir yapı kurulabilir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Bunun için </a:t>
            </a:r>
            <a:r>
              <a:rPr lang="tr-TR" altLang="tr-TR" sz="2500" dirty="0" err="1"/>
              <a:t>ListBox’da</a:t>
            </a:r>
            <a:r>
              <a:rPr lang="tr-TR" altLang="tr-TR" sz="2500" dirty="0"/>
              <a:t> değer değiştiğinde (</a:t>
            </a:r>
            <a:r>
              <a:rPr lang="tr-TR" altLang="tr-TR" sz="2500" dirty="0">
                <a:solidFill>
                  <a:srgbClr val="FF0000"/>
                </a:solidFill>
              </a:rPr>
              <a:t>olay: </a:t>
            </a:r>
            <a:r>
              <a:rPr lang="tr-TR" altLang="tr-TR" sz="2500" dirty="0" err="1">
                <a:solidFill>
                  <a:srgbClr val="FF0000"/>
                </a:solidFill>
              </a:rPr>
              <a:t>SelectedIndexChanged</a:t>
            </a:r>
            <a:r>
              <a:rPr lang="tr-TR" altLang="tr-TR" sz="2500" dirty="0"/>
              <a:t>), </a:t>
            </a:r>
            <a:r>
              <a:rPr lang="tr-TR" altLang="tr-TR" sz="2500" dirty="0" err="1">
                <a:solidFill>
                  <a:srgbClr val="00B050"/>
                </a:solidFill>
              </a:rPr>
              <a:t>CurrencyManager</a:t>
            </a:r>
            <a:r>
              <a:rPr lang="tr-TR" altLang="tr-TR" sz="2500" dirty="0"/>
              <a:t> üzerinde işlem yapan bir kod yazılması gerekmektedir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72310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3386138" y="5410200"/>
            <a:ext cx="3200400" cy="838200"/>
          </a:xfrm>
          <a:prstGeom prst="wedgeRectCallout">
            <a:avLst>
              <a:gd name="adj1" fmla="val 99703"/>
              <a:gd name="adj2" fmla="val -104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 tıklanarak istenen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 bloğu oluşturulur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096963" y="1736725"/>
            <a:ext cx="9361487" cy="146367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smtClean="0"/>
              <a:t>Oluşturulan kod bloğu içinde sadece </a:t>
            </a:r>
            <a:r>
              <a:rPr lang="tr-TR" altLang="tr-TR" sz="2500" dirty="0" err="1" smtClean="0"/>
              <a:t>CurrencyManager</a:t>
            </a:r>
            <a:r>
              <a:rPr lang="tr-TR" altLang="tr-TR" sz="2500" dirty="0" smtClean="0"/>
              <a:t> nesnesinin </a:t>
            </a:r>
            <a:r>
              <a:rPr lang="tr-TR" altLang="tr-TR" sz="2500" dirty="0" err="1" smtClean="0"/>
              <a:t>Position</a:t>
            </a:r>
            <a:r>
              <a:rPr lang="tr-TR" altLang="tr-TR" sz="2500" dirty="0" smtClean="0"/>
              <a:t> özelliğini değiştirecek tek satır yazılır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0"/>
            <a:ext cx="7543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976313" y="1782763"/>
            <a:ext cx="9361487" cy="960437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altLang="tr-TR" sz="2500" dirty="0" smtClean="0"/>
              <a:t>Böylece </a:t>
            </a:r>
            <a:r>
              <a:rPr lang="tr-TR" altLang="tr-TR" sz="2500" dirty="0" err="1" smtClean="0"/>
              <a:t>comboBox’da</a:t>
            </a:r>
            <a:r>
              <a:rPr lang="tr-TR" altLang="tr-TR" sz="2500" dirty="0" smtClean="0"/>
              <a:t> seçim yapıldığında otomatik olarak istenen kayda gidilecektir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0"/>
            <a:ext cx="7594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05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smtClean="0"/>
              <a:t>Görsel kontrollere veri bağlamak</a:t>
            </a:r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DataBindings</a:t>
            </a:r>
            <a:r>
              <a:rPr lang="tr-TR" altLang="tr-TR" sz="2500" dirty="0" smtClean="0"/>
              <a:t> özelliği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ComboBox’a</a:t>
            </a:r>
            <a:r>
              <a:rPr lang="tr-TR" altLang="tr-TR" sz="2500" dirty="0" smtClean="0"/>
              <a:t> veri bağlamak</a:t>
            </a:r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DataSource</a:t>
            </a:r>
            <a:endParaRPr lang="tr-TR" altLang="tr-TR" sz="2500" dirty="0" smtClean="0"/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DisplayMember</a:t>
            </a:r>
            <a:endParaRPr lang="tr-TR" altLang="tr-TR" sz="2500" dirty="0" smtClean="0"/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ValueMember</a:t>
            </a:r>
            <a:r>
              <a:rPr lang="tr-TR" altLang="tr-TR" sz="2500" dirty="0" smtClean="0"/>
              <a:t> özellikleri</a:t>
            </a:r>
          </a:p>
          <a:p>
            <a:pPr marL="68580" indent="-68580" fontAlgn="auto">
              <a:defRPr/>
            </a:pPr>
            <a:endParaRPr lang="tr-TR" altLang="tr-TR" sz="25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Görsel </a:t>
            </a:r>
            <a:r>
              <a:rPr lang="tr-TR" smtClean="0"/>
              <a:t>Kontrollere Veri Bağlamak</a:t>
            </a: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 [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1]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561637" cy="402272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Toolbox</a:t>
            </a:r>
            <a:r>
              <a:rPr lang="tr-TR" altLang="tr-TR" sz="2500" dirty="0" smtClean="0"/>
              <a:t> üzerinden erişebildiğimiz tüm görsel nesnelere kontrol (Control) denir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TextBox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Label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Button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CheckBox</a:t>
            </a:r>
            <a:r>
              <a:rPr lang="tr-TR" altLang="tr-TR" sz="2500" dirty="0" smtClean="0"/>
              <a:t> </a:t>
            </a:r>
            <a:r>
              <a:rPr lang="tr-TR" altLang="tr-TR" sz="2500" dirty="0" err="1" smtClean="0"/>
              <a:t>v.b</a:t>
            </a:r>
            <a:r>
              <a:rPr lang="tr-TR" altLang="tr-TR" sz="2500" dirty="0" smtClean="0"/>
              <a:t>. hepsi Control sınıfından türetilmiş nesnelerdir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Bu görsel kontrollerin hepsine </a:t>
            </a:r>
            <a:r>
              <a:rPr lang="tr-TR" altLang="tr-TR" sz="2500" dirty="0" err="1" smtClean="0"/>
              <a:t>veritabanından</a:t>
            </a:r>
            <a:r>
              <a:rPr lang="tr-TR" altLang="tr-TR" sz="2500" dirty="0" smtClean="0"/>
              <a:t> gelen veriler bağlanabilir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Bunun için tüm kontrollerin ortak özelliği olan </a:t>
            </a:r>
            <a:r>
              <a:rPr lang="tr-TR" altLang="tr-TR" sz="2500" dirty="0" err="1" smtClean="0"/>
              <a:t>DataBindings.Add</a:t>
            </a:r>
            <a:r>
              <a:rPr lang="tr-TR" altLang="tr-TR" sz="2500" dirty="0" smtClean="0"/>
              <a:t> metodu kullanılır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838200" y="1736725"/>
            <a:ext cx="11049000" cy="161607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Örneğin </a:t>
            </a:r>
            <a:r>
              <a:rPr lang="tr-TR" altLang="tr-TR" sz="2500" b="1" dirty="0" err="1"/>
              <a:t>musteriler</a:t>
            </a:r>
            <a:r>
              <a:rPr lang="tr-TR" altLang="tr-TR" sz="2500" dirty="0"/>
              <a:t> tablosundaki tüm satırlar </a:t>
            </a:r>
            <a:r>
              <a:rPr lang="tr-TR" altLang="tr-TR" sz="2500" dirty="0" err="1">
                <a:solidFill>
                  <a:srgbClr val="00B050"/>
                </a:solidFill>
              </a:rPr>
              <a:t>SqlCommand</a:t>
            </a:r>
            <a:r>
              <a:rPr lang="tr-TR" altLang="tr-TR" sz="2500" dirty="0"/>
              <a:t> nesnesi kullanılarak </a:t>
            </a:r>
            <a:r>
              <a:rPr lang="tr-TR" altLang="tr-TR" sz="2500" b="1" dirty="0" err="1">
                <a:solidFill>
                  <a:srgbClr val="FF0000"/>
                </a:solidFill>
              </a:rPr>
              <a:t>dt</a:t>
            </a:r>
            <a:r>
              <a:rPr lang="tr-TR" altLang="tr-TR" sz="2500" dirty="0"/>
              <a:t> isimli </a:t>
            </a:r>
            <a:r>
              <a:rPr lang="tr-TR" altLang="tr-TR" sz="2500" dirty="0" err="1">
                <a:solidFill>
                  <a:srgbClr val="00B050"/>
                </a:solidFill>
              </a:rPr>
              <a:t>DataTable</a:t>
            </a:r>
            <a:r>
              <a:rPr lang="tr-TR" altLang="tr-TR" sz="2500" dirty="0"/>
              <a:t> nesnesine doldurulmuş olsun.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Aşağıdaki kod textBox1 nesnesine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içindeki aktif satırın </a:t>
            </a:r>
            <a:r>
              <a:rPr lang="tr-TR" altLang="tr-TR" sz="2500" b="1" dirty="0" err="1"/>
              <a:t>must_id</a:t>
            </a:r>
            <a:r>
              <a:rPr lang="tr-TR" altLang="tr-TR" sz="2500" dirty="0"/>
              <a:t> sütunundaki değeri bağlayacaktır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2667000" y="4191000"/>
            <a:ext cx="701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textBox1.</a:t>
            </a:r>
            <a:r>
              <a:rPr lang="tr-TR" altLang="tr-TR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DataBindings.Add</a:t>
            </a:r>
            <a:r>
              <a:rPr lang="tr-TR" altLang="tr-TR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(“Text”, dt, “must_id”);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2895600" y="5105400"/>
            <a:ext cx="3048000" cy="533400"/>
          </a:xfrm>
          <a:prstGeom prst="wedgeRectCallout">
            <a:avLst>
              <a:gd name="adj1" fmla="val 72917"/>
              <a:gd name="adj2" fmla="val -157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hangi özelliğinde veri gösterilecek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7010400" y="3624263"/>
            <a:ext cx="3352800" cy="381000"/>
          </a:xfrm>
          <a:prstGeom prst="wedgeRectCallout">
            <a:avLst>
              <a:gd name="adj1" fmla="val -11927"/>
              <a:gd name="adj2" fmla="val 1234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sütundaki veri gösterilecek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7467600" y="5148263"/>
            <a:ext cx="2438400" cy="685800"/>
          </a:xfrm>
          <a:prstGeom prst="wedgeRectCallout">
            <a:avLst>
              <a:gd name="adj1" fmla="val -37239"/>
              <a:gd name="adj2" fmla="val -1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DataTable’dan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veriler alınacak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28800"/>
            <a:ext cx="65119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grpSp>
        <p:nvGrpSpPr>
          <p:cNvPr id="14339" name="Grup 2"/>
          <p:cNvGrpSpPr>
            <a:grpSpLocks/>
          </p:cNvGrpSpPr>
          <p:nvPr/>
        </p:nvGrpSpPr>
        <p:grpSpPr bwMode="auto">
          <a:xfrm>
            <a:off x="425450" y="2547938"/>
            <a:ext cx="6110288" cy="2516187"/>
            <a:chOff x="425222" y="2547690"/>
            <a:chExt cx="6110990" cy="2516981"/>
          </a:xfrm>
        </p:grpSpPr>
        <p:pic>
          <p:nvPicPr>
            <p:cNvPr id="143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7"/>
            <a:stretch>
              <a:fillRect/>
            </a:stretch>
          </p:blipFill>
          <p:spPr bwMode="auto">
            <a:xfrm>
              <a:off x="425222" y="2547690"/>
              <a:ext cx="6096000" cy="251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3" name="TextBox 3"/>
            <p:cNvSpPr txBox="1">
              <a:spLocks noChangeArrowheads="1"/>
            </p:cNvSpPr>
            <p:nvPr/>
          </p:nvSpPr>
          <p:spPr bwMode="auto">
            <a:xfrm>
              <a:off x="5164612" y="4629888"/>
              <a:ext cx="1371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tr-TR" altLang="tr-TR" b="1">
                  <a:latin typeface="Arial" panose="020B0604020202020204" pitchFamily="34" charset="0"/>
                </a:rPr>
                <a:t>must_ad</a:t>
              </a:r>
            </a:p>
          </p:txBody>
        </p:sp>
      </p:grp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61630" r="22501"/>
          <a:stretch>
            <a:fillRect/>
          </a:stretch>
        </p:blipFill>
        <p:spPr bwMode="auto">
          <a:xfrm>
            <a:off x="7848600" y="2547938"/>
            <a:ext cx="3886200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ağ Ok 3"/>
          <p:cNvSpPr/>
          <p:nvPr/>
        </p:nvSpPr>
        <p:spPr>
          <a:xfrm>
            <a:off x="6789738" y="3036888"/>
            <a:ext cx="1143000" cy="7620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077712" y="1828800"/>
            <a:ext cx="10180637" cy="15240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Bir görsel kontrol bir kaydın sadece bir alanını – yani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üzerindeki sadece bir hücreyi – gösterebildiği için bir kaydın tüm alanlarını göstermek için alan sayısı kadar kontrol – örneğin </a:t>
            </a:r>
            <a:r>
              <a:rPr lang="tr-TR" altLang="tr-TR" sz="2500" dirty="0" err="1"/>
              <a:t>TextBox</a:t>
            </a:r>
            <a:r>
              <a:rPr lang="tr-TR" altLang="tr-TR" sz="2500" dirty="0"/>
              <a:t> – kullanmak gerekmektedir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971800"/>
            <a:ext cx="38957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t="38951" r="21951"/>
          <a:stretch>
            <a:fillRect/>
          </a:stretch>
        </p:blipFill>
        <p:spPr bwMode="auto">
          <a:xfrm>
            <a:off x="8089900" y="2028825"/>
            <a:ext cx="37338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25"/>
          <a:stretch>
            <a:fillRect/>
          </a:stretch>
        </p:blipFill>
        <p:spPr bwMode="auto">
          <a:xfrm>
            <a:off x="346075" y="2530642"/>
            <a:ext cx="6248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ağ Ok 5"/>
          <p:cNvSpPr/>
          <p:nvPr/>
        </p:nvSpPr>
        <p:spPr>
          <a:xfrm>
            <a:off x="6711950" y="2819400"/>
            <a:ext cx="1143000" cy="7620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409237" cy="402272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Birkaç </a:t>
            </a:r>
            <a:r>
              <a:rPr lang="tr-TR" altLang="tr-TR" sz="2500" dirty="0" err="1"/>
              <a:t>TextBox</a:t>
            </a:r>
            <a:r>
              <a:rPr lang="tr-TR" altLang="tr-TR" sz="2500" dirty="0"/>
              <a:t> kontrolü ile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içindeki tek bir satırı gösterebildiğimiz için diğer satırları (kayıtları) gösterebilmek için </a:t>
            </a:r>
            <a:r>
              <a:rPr lang="tr-TR" altLang="tr-TR" sz="2500" dirty="0" err="1"/>
              <a:t>CurrencyManager</a:t>
            </a:r>
            <a:r>
              <a:rPr lang="tr-TR" altLang="tr-TR" sz="2500" dirty="0"/>
              <a:t> nesnesi kullanılmalıdır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Bu nesnesinin </a:t>
            </a:r>
            <a:r>
              <a:rPr lang="tr-TR" altLang="tr-TR" sz="2500" dirty="0" err="1"/>
              <a:t>Position</a:t>
            </a:r>
            <a:r>
              <a:rPr lang="tr-TR" altLang="tr-TR" sz="2500" dirty="0"/>
              <a:t> özelliği değiştirilerek kayıtlar arası gezinti yapılabilir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= </a:t>
            </a: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+ 1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--;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= </a:t>
            </a: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cm.Count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– 1;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593</TotalTime>
  <Words>507</Words>
  <Application>Microsoft Office PowerPoint</Application>
  <PresentationFormat>Geniş ekran</PresentationFormat>
  <Paragraphs>62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Consolas</vt:lpstr>
      <vt:lpstr>Times New Roman</vt:lpstr>
      <vt:lpstr>AnkaraÜniversitesiDersNotları</vt:lpstr>
      <vt:lpstr>Uzak Veritabanına Bağlanmak Ve Verileri Listelemek</vt:lpstr>
      <vt:lpstr>Konular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64</cp:revision>
  <cp:lastPrinted>1601-01-01T00:00:00Z</cp:lastPrinted>
  <dcterms:created xsi:type="dcterms:W3CDTF">2012-02-07T21:22:49Z</dcterms:created>
  <dcterms:modified xsi:type="dcterms:W3CDTF">2017-12-12T12:19:43Z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