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306" r:id="rId3"/>
    <p:sldId id="264" r:id="rId4"/>
    <p:sldId id="307" r:id="rId5"/>
    <p:sldId id="266" r:id="rId6"/>
    <p:sldId id="308" r:id="rId7"/>
    <p:sldId id="309" r:id="rId8"/>
    <p:sldId id="277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9139101-059B-4956-A3D1-67C0BFF5C40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80352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9101-059B-4956-A3D1-67C0BFF5C40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705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9101-059B-4956-A3D1-67C0BFF5C40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9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9101-059B-4956-A3D1-67C0BFF5C40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969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139101-059B-4956-A3D1-67C0BFF5C40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5586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9101-059B-4956-A3D1-67C0BFF5C40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576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9101-059B-4956-A3D1-67C0BFF5C40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74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9101-059B-4956-A3D1-67C0BFF5C40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694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9101-059B-4956-A3D1-67C0BFF5C40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0235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139101-059B-4956-A3D1-67C0BFF5C40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1795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139101-059B-4956-A3D1-67C0BFF5C40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707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9139101-059B-4956-A3D1-67C0BFF5C408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0C20BA2-EA65-49DE-97F0-52083B17303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663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979" y="83266"/>
            <a:ext cx="5096883" cy="2389497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93548" y="3272752"/>
            <a:ext cx="8361229" cy="2098226"/>
          </a:xfrm>
        </p:spPr>
        <p:txBody>
          <a:bodyPr/>
          <a:lstStyle/>
          <a:p>
            <a:r>
              <a:rPr lang="tr-TR" dirty="0"/>
              <a:t>Hücre zarından taneciklerin geçişleri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81303" y="5370978"/>
            <a:ext cx="6831673" cy="1086237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Ankara Üniversitesi Veteriner Fakültesi </a:t>
            </a:r>
          </a:p>
          <a:p>
            <a:r>
              <a:rPr lang="tr-TR" dirty="0"/>
              <a:t>Fizyoloji Anabilim Dalı</a:t>
            </a:r>
          </a:p>
          <a:p>
            <a:r>
              <a:rPr lang="tr-TR" dirty="0"/>
              <a:t>Dr. Etkin ŞAFAK </a:t>
            </a:r>
          </a:p>
        </p:txBody>
      </p:sp>
    </p:spTree>
    <p:extLst>
      <p:ext uri="{BB962C8B-B14F-4D97-AF65-F5344CB8AC3E}">
        <p14:creationId xmlns:p14="http://schemas.microsoft.com/office/powerpoint/2010/main" val="329476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29049" y="2950368"/>
            <a:ext cx="11343502" cy="2917031"/>
          </a:xfrm>
        </p:spPr>
        <p:txBody>
          <a:bodyPr>
            <a:noAutofit/>
          </a:bodyPr>
          <a:lstStyle/>
          <a:p>
            <a:pPr algn="just"/>
            <a:r>
              <a:rPr lang="tr-TR" sz="2800" dirty="0"/>
              <a:t>Su yaşayan hücrede tüm yaşam olaylarının meydana geldiği bir ortam oluşturur ve susuz yaşam düşünülemez. Tipik bir hücrenin ağırlığının %80’i sudur. </a:t>
            </a:r>
          </a:p>
          <a:p>
            <a:pPr algn="just"/>
            <a:r>
              <a:rPr lang="tr-TR" sz="2800" dirty="0"/>
              <a:t>Sudaki hidrojen-oksijen bağları polarize olmuştur ve oda derecesindeki sıcaklıkta suyun sıvı oluşu, bu polar yapısından ileri gelir. </a:t>
            </a:r>
          </a:p>
          <a:p>
            <a:pPr algn="just"/>
            <a:r>
              <a:rPr lang="tr-TR" sz="2800" dirty="0"/>
              <a:t>Bir su molekülünün hafifçe negatif yüklü oksijen atomu, diğer su molekülünün hafifçe pozitif olan hidrojen atomuna elektriksel güçle çekilir ve su molekülleri birbirine elektriksel olarak bağlanır.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9459"/>
            <a:ext cx="4444313" cy="293090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0800" y="-380034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tr-TR" dirty="0"/>
              <a:t> </a:t>
            </a:r>
            <a:br>
              <a:rPr lang="tr-TR" dirty="0"/>
            </a:br>
            <a:r>
              <a:rPr lang="tr-TR" b="1" dirty="0"/>
              <a:t>Suyun özellikleri ve canlılar için önemi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909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0854" y="512805"/>
            <a:ext cx="3274541" cy="1485900"/>
          </a:xfrm>
        </p:spPr>
        <p:txBody>
          <a:bodyPr/>
          <a:lstStyle/>
          <a:p>
            <a:r>
              <a:rPr lang="tr-TR" dirty="0"/>
              <a:t>Su molekülü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286000"/>
            <a:ext cx="4226011" cy="3581400"/>
          </a:xfrm>
        </p:spPr>
        <p:txBody>
          <a:bodyPr/>
          <a:lstStyle/>
          <a:p>
            <a:pPr algn="just"/>
            <a:r>
              <a:rPr lang="tr-TR" dirty="0"/>
              <a:t>Oda derecesindeki sıcaklıkta suyun sıvı oluşu polar yapısından ileri gelir.</a:t>
            </a:r>
          </a:p>
          <a:p>
            <a:pPr algn="just"/>
            <a:r>
              <a:rPr lang="tr-TR" dirty="0"/>
              <a:t>Bir su molekülünün hafifçe negatif yüklü oksijen atomu, diğer su molekülünün hafifçe pozitif olan hidrojen atomuna elektriksel güçle çekilir ve moleküller birbirine bağlanır.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658" y="1998705"/>
            <a:ext cx="3676207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8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3745" y="126039"/>
            <a:ext cx="7791272" cy="65836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3200" dirty="0"/>
              <a:t>Su sıvı haldeyken bir kısım su molekülleri bu şekilde bağlanarak molekül kümelerini oluştururlar.</a:t>
            </a:r>
          </a:p>
          <a:p>
            <a:pPr algn="just"/>
            <a:r>
              <a:rPr lang="tr-TR" sz="3200" dirty="0"/>
              <a:t> Su 0 </a:t>
            </a:r>
            <a:r>
              <a:rPr lang="tr-TR" sz="3200" baseline="30000" dirty="0"/>
              <a:t>◦</a:t>
            </a:r>
            <a:r>
              <a:rPr lang="tr-TR" sz="3200" dirty="0"/>
              <a:t>C altı sıcaklıklarda katı halde iken hemen tüm su molekülleri birbirine bağlanmışlardır, moleküllerin hareket serbestisi iyice kısıtlanmıştır. </a:t>
            </a:r>
          </a:p>
          <a:p>
            <a:pPr algn="just"/>
            <a:r>
              <a:rPr lang="tr-TR" sz="3200" dirty="0"/>
              <a:t>Bu durumda su, katı yani buz halindedir. Sıcaklık yükseltilirse, molekülün bir kısım bağları kopar ve hareket serbestisi artar, su sıvı hale geçer. </a:t>
            </a:r>
          </a:p>
          <a:p>
            <a:pPr algn="just"/>
            <a:r>
              <a:rPr lang="tr-TR" sz="3200" dirty="0"/>
              <a:t>Sıcaklık daha da arttırılırsa, tek tek moleküllerin bağları kopar ve su molekülleri kitleden ayrılmaya ve gaz haline geçmeye başlar ki, buna suyun buharlaşması denir.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134" y="0"/>
            <a:ext cx="2800865" cy="348460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133" y="3484605"/>
            <a:ext cx="2800865" cy="337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39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0800" y="389238"/>
            <a:ext cx="9601200" cy="1485900"/>
          </a:xfrm>
        </p:spPr>
        <p:txBody>
          <a:bodyPr/>
          <a:lstStyle/>
          <a:p>
            <a:r>
              <a:rPr lang="tr-TR" dirty="0"/>
              <a:t>Eriyik, çözelti veya solüsyon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2286000"/>
            <a:ext cx="3546389" cy="3581400"/>
          </a:xfrm>
        </p:spPr>
        <p:txBody>
          <a:bodyPr/>
          <a:lstStyle/>
          <a:p>
            <a:pPr algn="just"/>
            <a:r>
              <a:rPr lang="tr-TR" dirty="0"/>
              <a:t>Bir molekülün bir sıvı içinde erimiş haline “eriyik” denir.</a:t>
            </a:r>
          </a:p>
          <a:p>
            <a:pPr algn="just"/>
            <a:r>
              <a:rPr lang="tr-TR" dirty="0"/>
              <a:t>Bir katı maddenin suda eriyebilmesi için katı madde molekülünün su molekülleri ile elektriksel bağ kurabilmeleri gerekir.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244" y="1375395"/>
            <a:ext cx="3926164" cy="417612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030779" y="5934670"/>
            <a:ext cx="10773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Örneğin </a:t>
            </a:r>
            <a:r>
              <a:rPr lang="tr-T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NaCl</a:t>
            </a:r>
            <a:r>
              <a:rPr lang="tr-T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kristalleri suda eriyince </a:t>
            </a:r>
            <a:r>
              <a:rPr lang="tr-T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tr-T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iyonu ve Cl iyonu meydana gelir. Net pozitif yüklü </a:t>
            </a:r>
            <a:r>
              <a:rPr lang="tr-T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tr-T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iyonlarının ve net negatif yüklü Cl iyonlarının etrafını saran su molekülleri bu iyonları birbirinden ayırır. Böylece </a:t>
            </a:r>
            <a:r>
              <a:rPr lang="tr-TR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tr-T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ve Cl iyonları arasındaki elektriksel bağ zayıflar ve eriyik şekillenir.</a:t>
            </a:r>
          </a:p>
        </p:txBody>
      </p:sp>
    </p:spTree>
    <p:extLst>
      <p:ext uri="{BB962C8B-B14F-4D97-AF65-F5344CB8AC3E}">
        <p14:creationId xmlns:p14="http://schemas.microsoft.com/office/powerpoint/2010/main" val="353642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22621" y="420353"/>
            <a:ext cx="10548851" cy="6118169"/>
          </a:xfrm>
        </p:spPr>
        <p:txBody>
          <a:bodyPr/>
          <a:lstStyle/>
          <a:p>
            <a:r>
              <a:rPr lang="tr-TR" sz="2800" dirty="0"/>
              <a:t>Demek ki bir katı maddenin suda eriyebilmesi için katı madde molekülünün su molekülleri ile elektriksel bağ kurabilmesi gerekir. </a:t>
            </a:r>
          </a:p>
          <a:p>
            <a:r>
              <a:rPr lang="tr-TR" sz="2800" dirty="0"/>
              <a:t>Önemli biyolojik moleküllerden yağlar, su moleküllerinin polar grupları ile ilişki kuramadıklarından, suda erimezler, zira yağlar elektriksel yönden nötr bileşiklerdir ve polar grup taşımazlar.</a:t>
            </a:r>
          </a:p>
          <a:p>
            <a:r>
              <a:rPr lang="tr-TR" sz="2800" dirty="0"/>
              <a:t>Elektriksel </a:t>
            </a:r>
            <a:r>
              <a:rPr lang="tr-TR" sz="2800" dirty="0" err="1"/>
              <a:t>dipol</a:t>
            </a:r>
            <a:r>
              <a:rPr lang="tr-TR" sz="2800" dirty="0"/>
              <a:t> momente sahip su molekülleri sulu çözeltilerdeki iyonlara, amino asit veya protein gibi moleküllerin yüklü gruplarına bağlanabilmektedir. </a:t>
            </a:r>
          </a:p>
          <a:p>
            <a:r>
              <a:rPr lang="tr-TR" sz="2800" dirty="0"/>
              <a:t>Bu olaya </a:t>
            </a:r>
            <a:r>
              <a:rPr lang="tr-TR" sz="2800" dirty="0" err="1"/>
              <a:t>hidrasyon</a:t>
            </a:r>
            <a:r>
              <a:rPr lang="tr-TR" sz="2800" dirty="0"/>
              <a:t>, bu yoldan bir iyon veya moleküle bağlanabilen su molekülü sayısına </a:t>
            </a:r>
            <a:r>
              <a:rPr lang="tr-TR" sz="2800" dirty="0" err="1"/>
              <a:t>hidrasyon</a:t>
            </a:r>
            <a:r>
              <a:rPr lang="tr-TR" sz="2800" dirty="0"/>
              <a:t> sayısı denir. </a:t>
            </a:r>
          </a:p>
          <a:p>
            <a:r>
              <a:rPr lang="tr-TR" sz="2800" dirty="0" err="1"/>
              <a:t>Hidrasyon</a:t>
            </a:r>
            <a:r>
              <a:rPr lang="tr-TR" sz="2800" dirty="0"/>
              <a:t> tabakasına giren su molekülleri, iyonlarla veya moleküllerle birlikte hareket eder ve onların hareket yatkınlıklarını azaltır.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9791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05233" y="413951"/>
            <a:ext cx="9601200" cy="1485900"/>
          </a:xfrm>
        </p:spPr>
        <p:txBody>
          <a:bodyPr/>
          <a:lstStyle/>
          <a:p>
            <a:r>
              <a:rPr lang="tr-TR" b="1" dirty="0"/>
              <a:t>Hücre zarlarından taneciklerin geçişleri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71600" y="1396314"/>
            <a:ext cx="9601200" cy="5301048"/>
          </a:xfrm>
        </p:spPr>
        <p:txBody>
          <a:bodyPr>
            <a:normAutofit/>
          </a:bodyPr>
          <a:lstStyle/>
          <a:p>
            <a:r>
              <a:rPr lang="tr-TR" dirty="0"/>
              <a:t>Hücre zarlarından taneciklerin geçiş kolaylıklarının bir ölçüsü olan geçirgenlik (</a:t>
            </a:r>
            <a:r>
              <a:rPr lang="tr-TR" dirty="0" err="1"/>
              <a:t>permeabilite</a:t>
            </a:r>
            <a:r>
              <a:rPr lang="tr-TR" dirty="0"/>
              <a:t>), zarın ve taneciğin cinsi ile zarın iç ve dış koşullarındaki değişimlere bağlıdır. Deneysel ölçümlere bağlı olarak çeşitli taneciklerin zardan geçiş kolaylığı için aşağıdaki genellemeler yapılabilir.</a:t>
            </a:r>
          </a:p>
          <a:p>
            <a:pPr lvl="1"/>
            <a:r>
              <a:rPr lang="tr-TR" dirty="0"/>
              <a:t>Su molekülleri hücre zarlarını çok kolay geçmektedir.</a:t>
            </a:r>
          </a:p>
          <a:p>
            <a:pPr lvl="1"/>
            <a:r>
              <a:rPr lang="tr-TR" dirty="0"/>
              <a:t>Oksijen, azot, karbondioksit gibi gazlarla alkol, eter ve kloroform gibi yağda çözünenlerin molekülleri zarları kolaylıkla geçebilmektedir.</a:t>
            </a:r>
          </a:p>
          <a:p>
            <a:pPr lvl="1"/>
            <a:r>
              <a:rPr lang="tr-TR" dirty="0"/>
              <a:t>Glikoz, amino asitler, </a:t>
            </a:r>
            <a:r>
              <a:rPr lang="tr-TR" dirty="0" err="1"/>
              <a:t>gliserol</a:t>
            </a:r>
            <a:r>
              <a:rPr lang="tr-TR" dirty="0"/>
              <a:t> ve yağ asitleri zardan zorlukla geçebilmektedir.</a:t>
            </a:r>
          </a:p>
          <a:p>
            <a:pPr lvl="1"/>
            <a:r>
              <a:rPr lang="tr-TR" dirty="0"/>
              <a:t>İnorganik tuz, asit ve baz gibi kuvvetli elektrolitlerin iyonları ve büyük moleküllü </a:t>
            </a:r>
            <a:r>
              <a:rPr lang="tr-TR" dirty="0" err="1"/>
              <a:t>disakkaritler</a:t>
            </a:r>
            <a:r>
              <a:rPr lang="tr-TR" dirty="0"/>
              <a:t> (sakaroz, laktoz, maltoz) zarı daha zor geçebilmektedir.</a:t>
            </a:r>
          </a:p>
          <a:p>
            <a:pPr lvl="1"/>
            <a:r>
              <a:rPr lang="tr-TR" dirty="0"/>
              <a:t>Bazı zarlar çok büyük molekülleri geçirebilmelerine rağmen hiçbiri protein, </a:t>
            </a:r>
            <a:r>
              <a:rPr lang="tr-TR" dirty="0" err="1"/>
              <a:t>polisakkarit</a:t>
            </a:r>
            <a:r>
              <a:rPr lang="tr-TR" dirty="0"/>
              <a:t> ve </a:t>
            </a:r>
            <a:r>
              <a:rPr lang="tr-TR" dirty="0" err="1"/>
              <a:t>fosfolipitleri</a:t>
            </a:r>
            <a:r>
              <a:rPr lang="tr-TR" dirty="0"/>
              <a:t> geçirememektedir.</a:t>
            </a:r>
          </a:p>
          <a:p>
            <a:r>
              <a:rPr lang="tr-TR" dirty="0"/>
              <a:t>Taneciklerin zardan geçiş tarzları oldukça çeşitlidir. Aynı tür tanecik, moleküler mekanizmaları farklı birkaç değişik yoldan zarı geçebilmektedir. Bilinen taşınım (transport) mekanizmaları </a:t>
            </a:r>
            <a:r>
              <a:rPr lang="tr-TR" dirty="0" err="1"/>
              <a:t>enerjetik</a:t>
            </a:r>
            <a:r>
              <a:rPr lang="tr-TR" dirty="0"/>
              <a:t> açıdan pasif taşınım ve aktif taşınım olarak iki başlıkta toplanabilmektedir.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5039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1201" y="244475"/>
            <a:ext cx="8385175" cy="10239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/>
              <a:t>Hücre zarlarından taneciklerin geçişleri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362200" y="1484314"/>
            <a:ext cx="8007350" cy="46116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tr-TR" dirty="0"/>
              <a:t>PASİF TAŞINIM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dirty="0">
                <a:solidFill>
                  <a:srgbClr val="FF6600"/>
                </a:solidFill>
              </a:rPr>
              <a:t>Basit Difüzyon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tr-TR" sz="2000" dirty="0"/>
              <a:t>Doğrudan geçiş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tr-TR" sz="2000" dirty="0"/>
              <a:t>Protein kanallarından geçiş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dirty="0" err="1">
                <a:solidFill>
                  <a:srgbClr val="FF6600"/>
                </a:solidFill>
              </a:rPr>
              <a:t>Ozmoz</a:t>
            </a:r>
            <a:endParaRPr lang="tr-TR" dirty="0">
              <a:solidFill>
                <a:srgbClr val="FF66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dirty="0">
                <a:solidFill>
                  <a:srgbClr val="FF6600"/>
                </a:solidFill>
              </a:rPr>
              <a:t>Kolaylaştırılmış Difüzyon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tr-TR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AKTİF TAŞINIM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dirty="0">
                <a:solidFill>
                  <a:srgbClr val="FF5050"/>
                </a:solidFill>
              </a:rPr>
              <a:t>Birincil Aktif Taşınım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dirty="0">
                <a:solidFill>
                  <a:srgbClr val="FF5050"/>
                </a:solidFill>
              </a:rPr>
              <a:t>İkincil Aktif Taşınım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tr-TR" sz="2000" dirty="0"/>
              <a:t>Sodyumla ortaklaşa taşınım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tr-TR" sz="2000" dirty="0"/>
              <a:t>Sodyumla karşıt taşınım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dirty="0" err="1">
                <a:solidFill>
                  <a:srgbClr val="FF5050"/>
                </a:solidFill>
              </a:rPr>
              <a:t>Endositoz</a:t>
            </a:r>
            <a:endParaRPr lang="tr-TR" dirty="0">
              <a:solidFill>
                <a:srgbClr val="FF5050"/>
              </a:solidFill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tr-TR" sz="2000" dirty="0"/>
              <a:t>Fagositoz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tr-TR" sz="2000" dirty="0" err="1"/>
              <a:t>Pinositoz</a:t>
            </a:r>
            <a:r>
              <a:rPr lang="tr-T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tr-TR" dirty="0" err="1">
                <a:solidFill>
                  <a:srgbClr val="FF5050"/>
                </a:solidFill>
              </a:rPr>
              <a:t>Ekzositoz</a:t>
            </a:r>
            <a:r>
              <a:rPr lang="tr-TR" dirty="0">
                <a:solidFill>
                  <a:srgbClr val="FF505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tr-TR" dirty="0">
              <a:solidFill>
                <a:srgbClr val="FF505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843" y="2124375"/>
            <a:ext cx="4976942" cy="47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2443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TM10001105[[fn=kırpılmış]]</Template>
  <TotalTime>1629</TotalTime>
  <Words>603</Words>
  <Application>Microsoft Office PowerPoint</Application>
  <PresentationFormat>Geniş ekran</PresentationFormat>
  <Paragraphs>48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Franklin Gothic Book</vt:lpstr>
      <vt:lpstr>Times New Roman</vt:lpstr>
      <vt:lpstr>Wingdings</vt:lpstr>
      <vt:lpstr>Crop</vt:lpstr>
      <vt:lpstr>Hücre zarından taneciklerin geçişleri</vt:lpstr>
      <vt:lpstr>  Suyun özellikleri ve canlılar için önemi </vt:lpstr>
      <vt:lpstr>Su molekülü</vt:lpstr>
      <vt:lpstr>PowerPoint Sunusu</vt:lpstr>
      <vt:lpstr>Eriyik, çözelti veya solüsyon</vt:lpstr>
      <vt:lpstr>PowerPoint Sunusu</vt:lpstr>
      <vt:lpstr>Hücre zarlarından taneciklerin geçişleri</vt:lpstr>
      <vt:lpstr>Hücre zarlarından taneciklerin geçişleri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MEDİKAL FİZİK</dc:title>
  <dc:creator>Acer</dc:creator>
  <cp:lastModifiedBy>nailmert bıçakcı</cp:lastModifiedBy>
  <cp:revision>23</cp:revision>
  <dcterms:created xsi:type="dcterms:W3CDTF">2020-10-05T14:53:08Z</dcterms:created>
  <dcterms:modified xsi:type="dcterms:W3CDTF">2025-09-09T08:23:57Z</dcterms:modified>
</cp:coreProperties>
</file>