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05A96AA-C714-4413-9E53-1760834F7B0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3650381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5A96AA-C714-4413-9E53-1760834F7B0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1646475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5A96AA-C714-4413-9E53-1760834F7B0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1610146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5A96AA-C714-4413-9E53-1760834F7B0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3055103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05A96AA-C714-4413-9E53-1760834F7B0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3693396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05A96AA-C714-4413-9E53-1760834F7B0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2364885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05A96AA-C714-4413-9E53-1760834F7B01}"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2426229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05A96AA-C714-4413-9E53-1760834F7B01}"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2108704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5A96AA-C714-4413-9E53-1760834F7B01}"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3064216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05A96AA-C714-4413-9E53-1760834F7B0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3271931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05A96AA-C714-4413-9E53-1760834F7B0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4A11B1-EF94-4AF9-AE3A-C8406599C9FA}" type="slidenum">
              <a:rPr lang="tr-TR" smtClean="0"/>
              <a:t>‹#›</a:t>
            </a:fld>
            <a:endParaRPr lang="tr-TR"/>
          </a:p>
        </p:txBody>
      </p:sp>
    </p:spTree>
    <p:extLst>
      <p:ext uri="{BB962C8B-B14F-4D97-AF65-F5344CB8AC3E}">
        <p14:creationId xmlns:p14="http://schemas.microsoft.com/office/powerpoint/2010/main" val="2164427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A96AA-C714-4413-9E53-1760834F7B01}"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4A11B1-EF94-4AF9-AE3A-C8406599C9FA}" type="slidenum">
              <a:rPr lang="tr-TR" smtClean="0"/>
              <a:t>‹#›</a:t>
            </a:fld>
            <a:endParaRPr lang="tr-TR"/>
          </a:p>
        </p:txBody>
      </p:sp>
    </p:spTree>
    <p:extLst>
      <p:ext uri="{BB962C8B-B14F-4D97-AF65-F5344CB8AC3E}">
        <p14:creationId xmlns:p14="http://schemas.microsoft.com/office/powerpoint/2010/main" val="2131614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88575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smtClean="0"/>
          </a:p>
          <a:p>
            <a:endParaRPr lang="tr-TR" dirty="0"/>
          </a:p>
        </p:txBody>
      </p:sp>
    </p:spTree>
    <p:extLst>
      <p:ext uri="{BB962C8B-B14F-4D97-AF65-F5344CB8AC3E}">
        <p14:creationId xmlns:p14="http://schemas.microsoft.com/office/powerpoint/2010/main" val="1814010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kalkınma çerçevesinde bazı prensiplerin saptanması mümkün olabilmektedir. Bu prensipler birinci planda büyüme ve gelişmenin, toplumun ihtiyaçlarının tatmininde yaşamsal bir amaç gütmektedir. İkinci olarak, ekosistemlerin taşıma kapasitesine saygı ve canlı kaynakların sürekliliğin sağlanması ölçüsünde “büyüme ve çevre” arasında bir uyumdan tam anlamıyla söz edebilmektedir. Üçüncü olarak, bugünkü ve gelecek kuşaklar arasında, doğal kaynakların kullanımında dürüstlük kaygısının önemi üzerinde durulmaktadır. Son olarak;” sürdürülebilir kalkınma” felsefesini besleyen bu yemek prensipleri kısaca aşağıdaki şekilde özetlemek mümkündür:</a:t>
            </a:r>
          </a:p>
          <a:p>
            <a:pPr algn="just">
              <a:lnSpc>
                <a:spcPct val="105000"/>
              </a:lnSpc>
              <a:spcAft>
                <a:spcPts val="800"/>
              </a:spcAft>
            </a:pP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Toplumun gereksinimlerine karşılık verebilen bir “niteliksel büyüme” </a:t>
            </a: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nin</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önde tutulması,</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Doğal, kültürel, ekolojik, biyolojik tüm yenilenen ve yenilenmeyen kaynaklara süreklilik sağlanması,</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Nesiller ve uluslararasındaki kaynak kullanımında “dürüstlük ” üzerine gölge düşürülmemesi,</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spcAft>
                <a:spcPts val="800"/>
              </a:spcAft>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Çevre ve ekonomik yaşam ilişkisinde tutum, davranış ve anlayışlarda “ahlak” unsurunun egemen kılınması ve sürdürülebilir gelişmeye katkı sağlayabilecek etik kuralların saptanıp uygulanmasıdır.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64656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GELİŞME VE SÜRDÜRÜLEBİLİR TURİZM İLİŞKİSİ</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Turizmin gelişmesinde ilişkin herhangi bir tartışmaya girişmenin ilk adımı; turizm faaliyetleri ile doğal kaynaklar arasındaki ilişkiyi anlamaktır. Turizmin yararlandığı kaynağın korunması “sürdürülebilir turizm” tartışmasının anahtar kelimesidir.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açısından sürdürülebilirlik kavramı, turizmin kaynağı olan doğal, tarihi, kültürel, sosyal ve estetik değerlerin korunup geliştirilerek çekiciliklerin devamının sağlamasını ifade etmektedir. Sürdürülebilir turizm; yeni faaliyetlerin ve gelişmelerin çevresel etkilerinin etkili kullanımı olarak da ifade edebilmektedir.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turizmin değişik tanımlarının turizmin çevreye duyarlı formlarıyla paralellik göstermesi dikkat çekicidir. Doğa turizmi, düşük etkili turizm, yumuşak turizm, doğal yaşam turizmi, yeşil turizm, çevreyle dost turizm, çevresel yolculuk, özel ilgi turizmi, uygun turizm, sorumlu turizm, etik turizmi, ortaklığa dayalı turizm, kırsal turizm, alternatif turizm ve eko-turizm gibi adlarla anılan ve hepsinin de temelde dayandığı doğal kaynaklara sorumlulukla yaklaşımı açıklayan turizm türlerinin hepsinin sürdürülebilir turizm yaklaşımına örnek oluşturabileceği düşünülebilir. </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40687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Yapılan araştırmalar göstermektedir ki, tur operatörleri ve seyahat acenteleri arasında sürdürülebilir turizm ve eko-turizm kavramları yanlış anlaşılmaktadır. Bu kavramlar birbirine karıştırılmaktadır. Eko-turizm doğayı temel alan turizm çeşididir. Ancak, sürdürülebilir turizmin bundan ayrı olarak ekonomik ve sosyal yönleri de vardır. Bu yönden bakılırsa, eko-turizmin sürdürülebilir turizm yerine kullanılmaktan çok, sürdürülebilir turizme bir giriş niteliği taşıdığı , ve sürdürülebilir turizmin bir aşaması olabileceği görülmektedir. Sürdürülebilir turizm tanımlarının ortak öğeleri olarak aşağıda sıralanan boyutlar tartışma götürmeyecek niteliğe kavuşmuştur. Bu boyutlar;</a:t>
            </a:r>
          </a:p>
          <a:p>
            <a:pPr marL="285750" lvl="0" indent="-285750"/>
            <a:r>
              <a:rPr lang="tr-TR" dirty="0" smtClean="0">
                <a:latin typeface="Times New Roman" panose="02020603050405020304" pitchFamily="18" charset="0"/>
                <a:cs typeface="Times New Roman" panose="02020603050405020304" pitchFamily="18" charset="0"/>
              </a:rPr>
              <a:t>Doğal ve insan yapımı kaynakların optimum biçimde uzun süreli kullanımı,</a:t>
            </a:r>
          </a:p>
          <a:p>
            <a:pPr marL="285750" lvl="0" indent="-285750"/>
            <a:r>
              <a:rPr lang="tr-TR" dirty="0" smtClean="0">
                <a:latin typeface="Times New Roman" panose="02020603050405020304" pitchFamily="18" charset="0"/>
                <a:cs typeface="Times New Roman" panose="02020603050405020304" pitchFamily="18" charset="0"/>
              </a:rPr>
              <a:t>İnsan yerleşim dokusunun korunması,</a:t>
            </a:r>
          </a:p>
          <a:p>
            <a:pPr marL="285750" lvl="0" indent="-285750"/>
            <a:r>
              <a:rPr lang="tr-TR" dirty="0" smtClean="0">
                <a:latin typeface="Times New Roman" panose="02020603050405020304" pitchFamily="18" charset="0"/>
                <a:cs typeface="Times New Roman" panose="02020603050405020304" pitchFamily="18" charset="0"/>
              </a:rPr>
              <a:t>Ekonomik ve sosyal eşitlik,</a:t>
            </a:r>
          </a:p>
          <a:p>
            <a:pPr marL="285750" lvl="0" indent="-285750"/>
            <a:r>
              <a:rPr lang="tr-TR" dirty="0" smtClean="0">
                <a:latin typeface="Times New Roman" panose="02020603050405020304" pitchFamily="18" charset="0"/>
                <a:cs typeface="Times New Roman" panose="02020603050405020304" pitchFamily="18" charset="0"/>
              </a:rPr>
              <a:t>Kalite kavramına bağlılık,</a:t>
            </a:r>
          </a:p>
          <a:p>
            <a:pPr marL="285750" lvl="0" indent="-285750"/>
            <a:r>
              <a:rPr lang="tr-TR" dirty="0" smtClean="0">
                <a:latin typeface="Times New Roman" panose="02020603050405020304" pitchFamily="18" charset="0"/>
                <a:cs typeface="Times New Roman" panose="02020603050405020304" pitchFamily="18" charset="0"/>
              </a:rPr>
              <a:t>Sosyal katılımdır. </a:t>
            </a:r>
          </a:p>
          <a:p>
            <a:endParaRPr lang="tr-TR" dirty="0"/>
          </a:p>
        </p:txBody>
      </p:sp>
    </p:spTree>
    <p:extLst>
      <p:ext uri="{BB962C8B-B14F-4D97-AF65-F5344CB8AC3E}">
        <p14:creationId xmlns:p14="http://schemas.microsoft.com/office/powerpoint/2010/main" val="1820335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turizmin prensipleri ise şu şekilde sıralanabilir: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Çevre, önemini turizm serveti şeklinde ortaya koyan gerçek bir değere sahiptir. Uzun dönemdeki sürdürülebilirlik, kısa vadeli düşüncelerle zarara uğratmamalı, korunarak gelecek nesillere ulaştırılmalıdır.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ziyaretçilerin yanı sıra, bulunduğu alan ve topluma da fayda sağlayan potansiyele sahip pozitif bir aktivite olarak kabul edilmelidir.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ve çevre arasındaki ilişki, çevreyi uzun dönemde sürdürülebilir hale getirecek şekilde düzenlenmelidir. Turizmin doğal kaynaklara zarar vermesine, gelecekte hoş olmayan ortamlar yaratmasına ve çevre üzerinde kabul edilemez etkiler oluşturmasına izin verilmemelidir.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spcAft>
                <a:spcPts val="800"/>
              </a:spcAft>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faaliyetleri ve geliştirmeleri; ölçeğe, doğaya ve içinde yer aldıkları alanın karakteristik özelliklerine uyum göstermelidir.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65136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endüstrinin temel koşulu, ekolojik turizmin altında yatan aşağıdaki ana ilkelerin kabul edilmesidir.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kaynağı bozmamalı ve çevreye saygılı bir şekilde geliştirilmelidir.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ilk elden, katılımcı ve aydınlatıcı deneyimler sunmalıdır.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bu etkinliğe katılan yerel halklar, hükümet, hükümet dışı kurumlar, endüstri ve turistler vb. herkes için eğitici olmalıdır.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Turizmle ilgili bütün taraflar, kaynağın esaslı değerlerini tanımaya teşvik etmelidir.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Turizmde, kaynağın mevcut haliyle kabul edilmesi ve sınırlarının tanınması gereklidir.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bütün aktörler arasında gerek etkinlikten önce gerek etkinlik sırasında karşılıklı anlayış ve ortaklığı geliştirmelidir.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bütün aktörlerin doğal ve kültürel çevreye karşı davranışlarını, ahlaki ve moral sorumluluklarını geliştirmelidir.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spcAft>
                <a:spcPts val="800"/>
              </a:spcAft>
              <a:buFont typeface="+mj-lt"/>
              <a:buAutoNum type="arabi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kaynağa, yerel topluma ve endüstriye uzun süreli yararlar sunmalıdır.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339437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turizm gelişme modeli, var olan değerlerin gelecek kuşaklar için korunması ve devamlılığın sağlanması, o yörede yaşayan toplum üyelerinin, değerlerinin korunmasını benimsemeleri, çevreleri ile ilgili bilgi, beceri ve iletişimlerini geliştirdikleri süreci oluşturmalıdır. Bu nedenle yöre insanının karar aşamasından başlayarak katılımı, onun çevresiyle ilişki kurabileceği yaşantıyı kurabilme şansı olmalıdır. Turizm faaliyetleri sonucu ekonomik kalkınma ve çevresel değerlerin korunmasını hatta bu değerlerin artırılması sürdürülebilir turizm gelişimi için ana amaçtır.</a:t>
            </a:r>
          </a:p>
          <a:p>
            <a:pPr algn="just">
              <a:lnSpc>
                <a:spcPct val="105000"/>
              </a:lnSpc>
              <a:spcAft>
                <a:spcPts val="800"/>
              </a:spcAft>
            </a:pP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tr-TR" dirty="0" smtClean="0">
                <a:latin typeface="Times New Roman" panose="02020603050405020304" pitchFamily="18" charset="0"/>
                <a:ea typeface="Times New Roman" panose="02020603050405020304" pitchFamily="18" charset="0"/>
              </a:rPr>
              <a:t>Turizmin sürdürülebilir kılınması bazı olumsuzlukların giderilmesine ve cesur girişimlere bağlı kalmaktadır. Örneğin hükümetler sürdürebilirlik esasına dayalı yaptırımlar getirmelidir. Turizm geliştirme planları ile bölgelerin taşıma kapasiteleri, insan ilişkileri ve yöresel özellikler saptanmalıdır. Yapılan planlara yerel yönetimin katılımı sağlanmalıdır. Esas olarak da sürdürülebilir turizm, sürdürülebilir turizm, sürdürülebilir gelişme çerçevesinde ele alınmalıdır. Kararların verilmesinde yerinde yetki kullanımı sağlanmalı, gerektiğinde; yerinde, acil kararlarla sorun çözümlenmelidir. </a:t>
            </a:r>
            <a:endParaRPr lang="tr-TR" dirty="0" smtClean="0"/>
          </a:p>
          <a:p>
            <a:endParaRPr lang="tr-TR" dirty="0"/>
          </a:p>
        </p:txBody>
      </p:sp>
    </p:spTree>
    <p:extLst>
      <p:ext uri="{BB962C8B-B14F-4D97-AF65-F5344CB8AC3E}">
        <p14:creationId xmlns:p14="http://schemas.microsoft.com/office/powerpoint/2010/main" val="2715506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ve “sürdürülebilir kalkınma” arasındaki ilişkilerin ortaya koyduğu sonuçlar şu şekilde değerlendirilebilmektedir.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Turizmin ekonomik yönden sürdürülebilir nitelik taşıyabilmesi için çevresel yönden sürdürülebilir yapıda olması gerekir. Sürdürülebilir turizm gelişmesinin temelini nitelikli çevre oluşturmaktadır.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işletmeleri; enerji ve su kullanımında tasarruf sağlayıcı önlemler alarak, atıkları azaltarak işletme maliyetlerini düşürebilir ve sürdürebilir turizmin gelişmesine katkıda bulunabilirler.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Hükümetler, yerel örgütler, ulusal ve uluslararası kuruluşlar arasındaki anlaşmalarda işbirliğinin ve eşgüdümün sağlanması sürdürülebilir turizm gelişimine yardımcı olabilecektir.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Turist ve toplum arasında uyumlu bir ilişkinin kurulması da turizme sürdürülebilirlik sağlayabilecektir.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Çevre bilincinin yaygınlaşması ve çevre eğitiminin sağlanması sürdürülebilir gelişmeyi tıkayan engelleri aşmakta etkili olabilecektir.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endüstrisi, çevre değerlerinden en çok yararlanan dünyanın en büyük endüstrilerinden biridir. Bu nedenle çevrenin, yerel halkın ve turizm türünün gelişmesi düşünülemez.</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bir kalkınma için sürdürülebilir turizm bir araç olarak kullanılabilir.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spcAft>
                <a:spcPts val="800"/>
              </a:spcAft>
              <a:buFont typeface="+mj-lt"/>
              <a:buAutoNum type="alphaLcPeriod"/>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açısından az gelişmiş, ancak taşıdığı doğal ve kültürel değerler açısından zengin potansiyel içeren bölgelerde, sürdürülebilir turizm genel toplum kalkınmasında bir araç olarak kullanılabilir.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69219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algn="just">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SÜRDÜRÜLEBİLİR TURİZMİN AMAÇLARI VE DİKKAT EDİLMESİ GEREKEN NOKTALAR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olgusunu çevreye, topluma, tarihsel, doğal ve kültürel varlıklara zarar vermeden, bölge ekonomisine ve toplumsal yaşantıya sürekli katkıda bulunacak biçimde geliştirmek. Turizmin gelişimi, çevrenin ve </a:t>
            </a: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rekreaktif</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imkânların korunmasına yardım etmeli ve çevre üzerindeki etkileri ölçülmeli ve değerlendirilmelidir. Çevrenin hangi amaçlar için kullanılacağı sınıflandırılarak buna uygun çevre tasarımı yapılmalıdır.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Turizm gelişimin ekonomik faydalarından yararlananlar çevrenin korunmasına ve iyileştirilmesine katkıda bulunmalıdır.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Tarihsel, doğal ve kültürel varlıklar ile çevreyi ve toplumu korumak. Turizm endüstrisinin, turistlerin ve yerel halkın çevre bilincini geliştirmek için çaba harcanmalıdır. Sadece çevreyi korumak değil çevreyi yeniden kazanmak, restore etmek ve </a:t>
            </a: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rekreasyonel</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kaynakların arttırılması teşvik edilmelidir. Karşılıklı anlayış ve eşitliği öngöre, ev sahibi ve misafirler arasında doğrudan ilişki kurulmasını sağlayacak şekilde turizm geliştirilmelidir. Turistler gittikleri yerin kültürünü dışlamamalı, aynı zamanda yerel halk da kendi kültürünü tanıtmada zorlayıcı olmamalıdır. </a:t>
            </a:r>
            <a:r>
              <a:rPr lang="tr-TR" smtClean="0">
                <a:latin typeface="Times New Roman" panose="02020603050405020304" pitchFamily="18" charset="0"/>
                <a:ea typeface="Times New Roman" panose="02020603050405020304" pitchFamily="18" charset="0"/>
                <a:cs typeface="Times New Roman" panose="02020603050405020304" pitchFamily="18" charset="0"/>
              </a:rPr>
              <a:t>Ev sahipleri konukların yaşadıkları ortamın benzerini yaratmaya kendilerini zorunlu hissetmemelidir.</a:t>
            </a:r>
            <a:endParaRPr lang="tr-TR" sz="280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a:p>
        </p:txBody>
      </p:sp>
    </p:spTree>
    <p:extLst>
      <p:ext uri="{BB962C8B-B14F-4D97-AF65-F5344CB8AC3E}">
        <p14:creationId xmlns:p14="http://schemas.microsoft.com/office/powerpoint/2010/main" val="357040253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1189</Words>
  <Application>Microsoft Office PowerPoint</Application>
  <PresentationFormat>Ekran Gösterisi (4:3)</PresentationFormat>
  <Paragraphs>51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5</cp:revision>
  <dcterms:created xsi:type="dcterms:W3CDTF">2020-04-24T13:49:05Z</dcterms:created>
  <dcterms:modified xsi:type="dcterms:W3CDTF">2020-04-24T13:54:13Z</dcterms:modified>
</cp:coreProperties>
</file>