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embeddings/oleObject4.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embeddings/oleObject5.bin" ContentType="application/vnd.openxmlformats-officedocument.oleObject"/>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embeddings/oleObject3.bin" ContentType="application/vnd.openxmlformats-officedocument.oleObject"/>
  <Override PartName="/ppt/embeddings/oleObject1.bin" ContentType="application/vnd.openxmlformats-officedocument.oleObject"/>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60"/>
  </p:notesMasterIdLst>
  <p:handoutMasterIdLst>
    <p:handoutMasterId r:id="rId61"/>
  </p:handoutMasterIdLst>
  <p:sldIdLst>
    <p:sldId id="429" r:id="rId2"/>
    <p:sldId id="350" r:id="rId3"/>
    <p:sldId id="351" r:id="rId4"/>
    <p:sldId id="353" r:id="rId5"/>
    <p:sldId id="355" r:id="rId6"/>
    <p:sldId id="475" r:id="rId7"/>
    <p:sldId id="376" r:id="rId8"/>
    <p:sldId id="417" r:id="rId9"/>
    <p:sldId id="420" r:id="rId10"/>
    <p:sldId id="419" r:id="rId11"/>
    <p:sldId id="421" r:id="rId12"/>
    <p:sldId id="422" r:id="rId13"/>
    <p:sldId id="423" r:id="rId14"/>
    <p:sldId id="424" r:id="rId15"/>
    <p:sldId id="425" r:id="rId16"/>
    <p:sldId id="426" r:id="rId17"/>
    <p:sldId id="427" r:id="rId18"/>
    <p:sldId id="428" r:id="rId19"/>
    <p:sldId id="472" r:id="rId20"/>
    <p:sldId id="473" r:id="rId21"/>
    <p:sldId id="431" r:id="rId22"/>
    <p:sldId id="432" r:id="rId23"/>
    <p:sldId id="433" r:id="rId24"/>
    <p:sldId id="436" r:id="rId25"/>
    <p:sldId id="437" r:id="rId26"/>
    <p:sldId id="474" r:id="rId27"/>
    <p:sldId id="438" r:id="rId28"/>
    <p:sldId id="439" r:id="rId29"/>
    <p:sldId id="440" r:id="rId30"/>
    <p:sldId id="441" r:id="rId31"/>
    <p:sldId id="442" r:id="rId32"/>
    <p:sldId id="444" r:id="rId33"/>
    <p:sldId id="445" r:id="rId34"/>
    <p:sldId id="446" r:id="rId35"/>
    <p:sldId id="448" r:id="rId36"/>
    <p:sldId id="450" r:id="rId37"/>
    <p:sldId id="451" r:id="rId38"/>
    <p:sldId id="452" r:id="rId39"/>
    <p:sldId id="453" r:id="rId40"/>
    <p:sldId id="454" r:id="rId41"/>
    <p:sldId id="455" r:id="rId42"/>
    <p:sldId id="456" r:id="rId43"/>
    <p:sldId id="457" r:id="rId44"/>
    <p:sldId id="458" r:id="rId45"/>
    <p:sldId id="459" r:id="rId46"/>
    <p:sldId id="460" r:id="rId47"/>
    <p:sldId id="461" r:id="rId48"/>
    <p:sldId id="462" r:id="rId49"/>
    <p:sldId id="463" r:id="rId50"/>
    <p:sldId id="464" r:id="rId51"/>
    <p:sldId id="465" r:id="rId52"/>
    <p:sldId id="466" r:id="rId53"/>
    <p:sldId id="467" r:id="rId54"/>
    <p:sldId id="468" r:id="rId55"/>
    <p:sldId id="469" r:id="rId56"/>
    <p:sldId id="470" r:id="rId57"/>
    <p:sldId id="471" r:id="rId58"/>
    <p:sldId id="434" r:id="rId5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0000"/>
    <a:srgbClr val="FFFF99"/>
    <a:srgbClr val="FF3300"/>
    <a:srgbClr val="FFFF00"/>
    <a:srgbClr val="FFCC66"/>
    <a:srgbClr val="9966FF"/>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772" autoAdjust="0"/>
    <p:restoredTop sz="94660"/>
  </p:normalViewPr>
  <p:slideViewPr>
    <p:cSldViewPr>
      <p:cViewPr>
        <p:scale>
          <a:sx n="60" d="100"/>
          <a:sy n="60" d="100"/>
        </p:scale>
        <p:origin x="-1410"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2.vml.rels><?xml version="1.0" encoding="UTF-8" standalone="yes"?>
<Relationships xmlns="http://schemas.openxmlformats.org/package/2006/relationships"><Relationship Id="rId8" Type="http://schemas.microsoft.com/office/2006/relationships/legacyDiagramText" Target="legacyDiagramText11.bin"/><Relationship Id="rId3" Type="http://schemas.microsoft.com/office/2006/relationships/legacyDiagramText" Target="legacyDiagramText6.bin"/><Relationship Id="rId7" Type="http://schemas.microsoft.com/office/2006/relationships/legacyDiagramText" Target="legacyDiagramText10.bin"/><Relationship Id="rId2" Type="http://schemas.microsoft.com/office/2006/relationships/legacyDiagramText" Target="legacyDiagramText5.bin"/><Relationship Id="rId1" Type="http://schemas.microsoft.com/office/2006/relationships/legacyDiagramText" Target="legacyDiagramText4.bin"/><Relationship Id="rId6" Type="http://schemas.microsoft.com/office/2006/relationships/legacyDiagramText" Target="legacyDiagramText9.bin"/><Relationship Id="rId5" Type="http://schemas.microsoft.com/office/2006/relationships/legacyDiagramText" Target="legacyDiagramText8.bin"/><Relationship Id="rId10" Type="http://schemas.microsoft.com/office/2006/relationships/legacyDiagramText" Target="legacyDiagramText13.bin"/><Relationship Id="rId4" Type="http://schemas.microsoft.com/office/2006/relationships/legacyDiagramText" Target="legacyDiagramText7.bin"/><Relationship Id="rId9" Type="http://schemas.microsoft.com/office/2006/relationships/legacyDiagramText" Target="legacyDiagramText12.bin"/></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8" Type="http://schemas.microsoft.com/office/2006/relationships/legacyDiagramText" Target="legacyDiagramText21.bin"/><Relationship Id="rId13" Type="http://schemas.microsoft.com/office/2006/relationships/legacyDiagramText" Target="legacyDiagramText26.bin"/><Relationship Id="rId18" Type="http://schemas.microsoft.com/office/2006/relationships/legacyDiagramText" Target="legacyDiagramText31.bin"/><Relationship Id="rId3" Type="http://schemas.microsoft.com/office/2006/relationships/legacyDiagramText" Target="legacyDiagramText16.bin"/><Relationship Id="rId7" Type="http://schemas.microsoft.com/office/2006/relationships/legacyDiagramText" Target="legacyDiagramText20.bin"/><Relationship Id="rId12" Type="http://schemas.microsoft.com/office/2006/relationships/legacyDiagramText" Target="legacyDiagramText25.bin"/><Relationship Id="rId17" Type="http://schemas.microsoft.com/office/2006/relationships/legacyDiagramText" Target="legacyDiagramText30.bin"/><Relationship Id="rId2" Type="http://schemas.microsoft.com/office/2006/relationships/legacyDiagramText" Target="legacyDiagramText15.bin"/><Relationship Id="rId16" Type="http://schemas.microsoft.com/office/2006/relationships/legacyDiagramText" Target="legacyDiagramText29.bin"/><Relationship Id="rId1" Type="http://schemas.microsoft.com/office/2006/relationships/legacyDiagramText" Target="legacyDiagramText14.bin"/><Relationship Id="rId6" Type="http://schemas.microsoft.com/office/2006/relationships/legacyDiagramText" Target="legacyDiagramText19.bin"/><Relationship Id="rId11" Type="http://schemas.microsoft.com/office/2006/relationships/legacyDiagramText" Target="legacyDiagramText24.bin"/><Relationship Id="rId5" Type="http://schemas.microsoft.com/office/2006/relationships/legacyDiagramText" Target="legacyDiagramText18.bin"/><Relationship Id="rId15" Type="http://schemas.microsoft.com/office/2006/relationships/legacyDiagramText" Target="legacyDiagramText28.bin"/><Relationship Id="rId10" Type="http://schemas.microsoft.com/office/2006/relationships/legacyDiagramText" Target="legacyDiagramText23.bin"/><Relationship Id="rId19" Type="http://schemas.openxmlformats.org/officeDocument/2006/relationships/image" Target="../media/image8.png"/><Relationship Id="rId4" Type="http://schemas.microsoft.com/office/2006/relationships/legacyDiagramText" Target="legacyDiagramText17.bin"/><Relationship Id="rId9" Type="http://schemas.microsoft.com/office/2006/relationships/legacyDiagramText" Target="legacyDiagramText22.bin"/><Relationship Id="rId14" Type="http://schemas.microsoft.com/office/2006/relationships/legacyDiagramText" Target="legacyDiagramText27.bin"/></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3CC1206-EEA5-48AB-8884-7F32A7A7E7E7}" type="datetimeFigureOut">
              <a:rPr lang="tr-TR"/>
              <a:pPr>
                <a:defRPr/>
              </a:pPr>
              <a:t>29.4.2016</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C06130B-1A6C-46EB-B357-27317AB7BF92}"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58F4B9B-610A-4462-9BF2-D60F9D7541C2}" type="datetimeFigureOut">
              <a:rPr lang="tr-TR"/>
              <a:pPr>
                <a:defRPr/>
              </a:pPr>
              <a:t>29.4.2016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6BB5347-B736-4226-A420-C59690968425}"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smtClean="0">
                <a:solidFill>
                  <a:srgbClr val="0070C0"/>
                </a:solidFill>
              </a:rPr>
              <a:t>Birlikte oyna…</a:t>
            </a:r>
          </a:p>
          <a:p>
            <a:r>
              <a:rPr lang="tr-TR" b="1" dirty="0" smtClean="0">
                <a:solidFill>
                  <a:srgbClr val="0070C0"/>
                </a:solidFill>
              </a:rPr>
              <a:t>Birlikte öğren…</a:t>
            </a:r>
          </a:p>
          <a:p>
            <a:r>
              <a:rPr lang="tr-TR" b="1" dirty="0" smtClean="0">
                <a:solidFill>
                  <a:srgbClr val="0070C0"/>
                </a:solidFill>
              </a:rPr>
              <a:t>Çocuk müzeleri </a:t>
            </a:r>
            <a:endParaRPr lang="tr-TR" b="1" dirty="0">
              <a:solidFill>
                <a:srgbClr val="0070C0"/>
              </a:solidFill>
            </a:endParaRPr>
          </a:p>
        </p:txBody>
      </p:sp>
      <p:sp>
        <p:nvSpPr>
          <p:cNvPr id="4" name="3 Slayt Numarası Yer Tutucusu"/>
          <p:cNvSpPr>
            <a:spLocks noGrp="1"/>
          </p:cNvSpPr>
          <p:nvPr>
            <p:ph type="sldNum" sz="quarter" idx="10"/>
          </p:nvPr>
        </p:nvSpPr>
        <p:spPr/>
        <p:txBody>
          <a:bodyPr/>
          <a:lstStyle/>
          <a:p>
            <a:pPr>
              <a:defRPr/>
            </a:pPr>
            <a:fld id="{D6BB5347-B736-4226-A420-C59690968425}" type="slidenum">
              <a:rPr lang="tr-TR" smtClean="0"/>
              <a:pPr>
                <a:defRPr/>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smtClean="0"/>
              <a:t>MÜZE EĞİTİMİ</a:t>
            </a:r>
            <a:endParaRPr lang="tr-TR" b="1" dirty="0"/>
          </a:p>
        </p:txBody>
      </p:sp>
      <p:sp>
        <p:nvSpPr>
          <p:cNvPr id="4" name="3 Slayt Numarası Yer Tutucusu"/>
          <p:cNvSpPr>
            <a:spLocks noGrp="1"/>
          </p:cNvSpPr>
          <p:nvPr>
            <p:ph type="sldNum" sz="quarter" idx="10"/>
          </p:nvPr>
        </p:nvSpPr>
        <p:spPr/>
        <p:txBody>
          <a:bodyPr/>
          <a:lstStyle/>
          <a:p>
            <a:fld id="{245F4D80-E1A4-4069-B3EB-D4D1C6F6F2AB}" type="slidenum">
              <a:rPr lang="tr-TR" smtClean="0"/>
              <a:pPr/>
              <a:t>22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Slayt Görüntüsü Yer Tutucusu"/>
          <p:cNvSpPr>
            <a:spLocks noGrp="1" noRot="1" noChangeAspect="1" noTextEdit="1"/>
          </p:cNvSpPr>
          <p:nvPr>
            <p:ph type="sldImg"/>
          </p:nvPr>
        </p:nvSpPr>
        <p:spPr>
          <a:xfrm>
            <a:off x="1143000" y="685800"/>
            <a:ext cx="4572000" cy="3429000"/>
          </a:xfrm>
          <a:ln/>
        </p:spPr>
      </p:sp>
      <p:sp>
        <p:nvSpPr>
          <p:cNvPr id="120835" name="2 Not Yer Tutucusu"/>
          <p:cNvSpPr>
            <a:spLocks noGrp="1"/>
          </p:cNvSpPr>
          <p:nvPr>
            <p:ph type="body" idx="1"/>
          </p:nvPr>
        </p:nvSpPr>
        <p:spPr>
          <a:noFill/>
          <a:ln/>
        </p:spPr>
        <p:txBody>
          <a:bodyPr/>
          <a:lstStyle/>
          <a:p>
            <a:r>
              <a:rPr lang="tr-TR" smtClean="0"/>
              <a:t>Çocuk Müzesi</a:t>
            </a:r>
          </a:p>
        </p:txBody>
      </p:sp>
      <p:sp>
        <p:nvSpPr>
          <p:cNvPr id="120836" name="3 Slayt Numarası Yer Tutucusu"/>
          <p:cNvSpPr>
            <a:spLocks noGrp="1"/>
          </p:cNvSpPr>
          <p:nvPr>
            <p:ph type="sldNum" sz="quarter" idx="5"/>
          </p:nvPr>
        </p:nvSpPr>
        <p:spPr>
          <a:noFill/>
        </p:spPr>
        <p:txBody>
          <a:bodyPr/>
          <a:lstStyle/>
          <a:p>
            <a:fld id="{BA6B040B-C65C-48E4-AF24-C8DAB963D935}" type="slidenum">
              <a:rPr lang="en-US" smtClean="0"/>
              <a:pPr/>
              <a:t>24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Slayt Görüntüsü Yer Tutucusu"/>
          <p:cNvSpPr>
            <a:spLocks noGrp="1" noRot="1" noChangeAspect="1" noTextEdit="1"/>
          </p:cNvSpPr>
          <p:nvPr>
            <p:ph type="sldImg"/>
          </p:nvPr>
        </p:nvSpPr>
        <p:spPr>
          <a:xfrm>
            <a:off x="1143000" y="685800"/>
            <a:ext cx="4572000" cy="3429000"/>
          </a:xfrm>
          <a:ln/>
        </p:spPr>
      </p:sp>
      <p:sp>
        <p:nvSpPr>
          <p:cNvPr id="121859" name="2 Not Yer Tutucusu"/>
          <p:cNvSpPr>
            <a:spLocks noGrp="1"/>
          </p:cNvSpPr>
          <p:nvPr>
            <p:ph type="body" idx="1"/>
          </p:nvPr>
        </p:nvSpPr>
        <p:spPr>
          <a:noFill/>
          <a:ln/>
        </p:spPr>
        <p:txBody>
          <a:bodyPr/>
          <a:lstStyle/>
          <a:p>
            <a:r>
              <a:rPr lang="tr-TR" smtClean="0"/>
              <a:t>1902’lerde Brooklyn Çocuk Müzesi </a:t>
            </a:r>
          </a:p>
        </p:txBody>
      </p:sp>
      <p:sp>
        <p:nvSpPr>
          <p:cNvPr id="121860" name="3 Slayt Numarası Yer Tutucusu"/>
          <p:cNvSpPr>
            <a:spLocks noGrp="1"/>
          </p:cNvSpPr>
          <p:nvPr>
            <p:ph type="sldNum" sz="quarter" idx="5"/>
          </p:nvPr>
        </p:nvSpPr>
        <p:spPr>
          <a:noFill/>
        </p:spPr>
        <p:txBody>
          <a:bodyPr/>
          <a:lstStyle/>
          <a:p>
            <a:fld id="{6D1B970F-0C40-4D11-AB52-5B549C5C152C}" type="slidenum">
              <a:rPr lang="en-US" smtClean="0"/>
              <a:pPr/>
              <a:t>30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43000" y="685800"/>
            <a:ext cx="4572000" cy="3429000"/>
          </a:xfrm>
          <a:ln/>
        </p:spPr>
      </p:sp>
      <p:sp>
        <p:nvSpPr>
          <p:cNvPr id="126979" name="Rectangle 3"/>
          <p:cNvSpPr>
            <a:spLocks noGrp="1" noChangeArrowheads="1"/>
          </p:cNvSpPr>
          <p:nvPr>
            <p:ph type="body" idx="1"/>
          </p:nvPr>
        </p:nvSpPr>
        <p:spPr>
          <a:noFill/>
          <a:ln/>
        </p:spPr>
        <p:txBody>
          <a:bodyPr/>
          <a:lstStyle/>
          <a:p>
            <a:r>
              <a:rPr lang="tr-TR" smtClean="0"/>
              <a:t>Brooklyn Dünyası </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tr-TR" smtClean="0"/>
              <a:t>Miami Çocuk Müzesi</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43000" y="685800"/>
            <a:ext cx="4572000" cy="3429000"/>
          </a:xfrm>
          <a:ln/>
        </p:spPr>
      </p:sp>
      <p:sp>
        <p:nvSpPr>
          <p:cNvPr id="128003" name="Rectangle 3"/>
          <p:cNvSpPr>
            <a:spLocks noGrp="1" noChangeArrowheads="1"/>
          </p:cNvSpPr>
          <p:nvPr>
            <p:ph type="body" idx="1"/>
          </p:nvPr>
        </p:nvSpPr>
        <p:spPr>
          <a:noFill/>
          <a:ln/>
        </p:spPr>
        <p:txBody>
          <a:bodyPr/>
          <a:lstStyle/>
          <a:p>
            <a:r>
              <a:rPr lang="tr-TR" smtClean="0"/>
              <a:t>Çocuk Müzeleri Türleri </a:t>
            </a: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Ceren</a:t>
            </a:r>
            <a:r>
              <a:rPr lang="tr-TR" baseline="0" dirty="0" smtClean="0"/>
              <a:t> Karadeniz</a:t>
            </a:r>
          </a:p>
          <a:p>
            <a:r>
              <a:rPr lang="tr-TR" baseline="0" dirty="0" smtClean="0"/>
              <a:t>ckaradeniz@ankara.edu.tr</a:t>
            </a:r>
            <a:endParaRPr lang="en-US" dirty="0"/>
          </a:p>
        </p:txBody>
      </p:sp>
      <p:sp>
        <p:nvSpPr>
          <p:cNvPr id="4" name="3 Slayt Numarası Yer Tutucusu"/>
          <p:cNvSpPr>
            <a:spLocks noGrp="1"/>
          </p:cNvSpPr>
          <p:nvPr>
            <p:ph type="sldNum" sz="quarter" idx="10"/>
          </p:nvPr>
        </p:nvSpPr>
        <p:spPr/>
        <p:txBody>
          <a:bodyPr/>
          <a:lstStyle/>
          <a:p>
            <a:fld id="{245F4D80-E1A4-4069-B3EB-D4D1C6F6F2AB}" type="slidenum">
              <a:rPr lang="tr-TR" smtClean="0"/>
              <a:pPr/>
              <a:t>58</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r>
              <a:rPr lang="tr-TR" smtClean="0"/>
              <a:t>Paykoç, 2009</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Slayt Görüntüsü Yer Tutucusu"/>
          <p:cNvSpPr>
            <a:spLocks noGrp="1" noRot="1" noChangeAspect="1" noTextEdit="1"/>
          </p:cNvSpPr>
          <p:nvPr>
            <p:ph type="sldImg"/>
          </p:nvPr>
        </p:nvSpPr>
        <p:spPr>
          <a:xfrm>
            <a:off x="1155878" y="686538"/>
            <a:ext cx="4546245" cy="3428030"/>
          </a:xfrm>
          <a:ln/>
        </p:spPr>
      </p:sp>
      <p:sp>
        <p:nvSpPr>
          <p:cNvPr id="113667" name="2 Not Yer Tutucusu"/>
          <p:cNvSpPr>
            <a:spLocks noGrp="1"/>
          </p:cNvSpPr>
          <p:nvPr>
            <p:ph type="body" idx="1"/>
          </p:nvPr>
        </p:nvSpPr>
        <p:spPr>
          <a:noFill/>
          <a:ln/>
        </p:spPr>
        <p:txBody>
          <a:bodyPr/>
          <a:lstStyle/>
          <a:p>
            <a:r>
              <a:rPr lang="tr-TR" b="1" smtClean="0"/>
              <a:t>Müze Deneyimi ve Bağlam, Falk ve Dierking (2002)</a:t>
            </a:r>
          </a:p>
          <a:p>
            <a:r>
              <a:rPr lang="tr-TR" b="1" smtClean="0"/>
              <a:t>Fiziksel Bağlam</a:t>
            </a:r>
          </a:p>
        </p:txBody>
      </p:sp>
      <p:sp>
        <p:nvSpPr>
          <p:cNvPr id="113668" name="3 Slayt Numarası Yer Tutucusu"/>
          <p:cNvSpPr>
            <a:spLocks noGrp="1"/>
          </p:cNvSpPr>
          <p:nvPr>
            <p:ph type="sldNum" sz="quarter" idx="5"/>
          </p:nvPr>
        </p:nvSpPr>
        <p:spPr>
          <a:noFill/>
        </p:spPr>
        <p:txBody>
          <a:bodyPr/>
          <a:lstStyle/>
          <a:p>
            <a:fld id="{B55F5851-38CD-4425-A182-C492A2763B85}" type="slidenum">
              <a:rPr lang="en-US"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a:xfrm>
            <a:off x="1155878" y="686538"/>
            <a:ext cx="4546245" cy="3428030"/>
          </a:xfrm>
          <a:ln/>
        </p:spPr>
      </p:sp>
      <p:sp>
        <p:nvSpPr>
          <p:cNvPr id="114691" name="2 Not Yer Tutucusu"/>
          <p:cNvSpPr>
            <a:spLocks noGrp="1"/>
          </p:cNvSpPr>
          <p:nvPr>
            <p:ph type="body" idx="1"/>
          </p:nvPr>
        </p:nvSpPr>
        <p:spPr>
          <a:noFill/>
          <a:ln/>
        </p:spPr>
        <p:txBody>
          <a:bodyPr/>
          <a:lstStyle/>
          <a:p>
            <a:r>
              <a:rPr lang="tr-TR" smtClean="0"/>
              <a:t>Fiziksel Bağlam: Bireysel ya da grup halindeki izleyicileri etkileyen, müzenin iç ve dış yapı özellikleri. Müzenin dizaynı, ışıklandırma, sergileme, derece, sergi tasarımı, sosyal  hizmetler (wc, kafetarya vb)</a:t>
            </a:r>
          </a:p>
        </p:txBody>
      </p:sp>
      <p:sp>
        <p:nvSpPr>
          <p:cNvPr id="114692" name="3 Slayt Numarası Yer Tutucusu"/>
          <p:cNvSpPr>
            <a:spLocks noGrp="1"/>
          </p:cNvSpPr>
          <p:nvPr>
            <p:ph type="sldNum" sz="quarter" idx="5"/>
          </p:nvPr>
        </p:nvSpPr>
        <p:spPr>
          <a:noFill/>
        </p:spPr>
        <p:txBody>
          <a:bodyPr/>
          <a:lstStyle/>
          <a:p>
            <a:fld id="{1B30521E-57C4-48F0-98A5-9D1B1184CA12}" type="slidenum">
              <a:rPr lang="en-US" smtClean="0"/>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Slayt Görüntüsü Yer Tutucusu"/>
          <p:cNvSpPr>
            <a:spLocks noGrp="1" noRot="1" noChangeAspect="1" noTextEdit="1"/>
          </p:cNvSpPr>
          <p:nvPr>
            <p:ph type="sldImg"/>
          </p:nvPr>
        </p:nvSpPr>
        <p:spPr>
          <a:xfrm>
            <a:off x="1143000" y="685800"/>
            <a:ext cx="4572000" cy="3429000"/>
          </a:xfrm>
          <a:ln/>
        </p:spPr>
      </p:sp>
      <p:sp>
        <p:nvSpPr>
          <p:cNvPr id="115715" name="2 Not Yer Tutucusu"/>
          <p:cNvSpPr>
            <a:spLocks noGrp="1"/>
          </p:cNvSpPr>
          <p:nvPr>
            <p:ph type="body" idx="1"/>
          </p:nvPr>
        </p:nvSpPr>
        <p:spPr>
          <a:noFill/>
          <a:ln/>
        </p:spPr>
        <p:txBody>
          <a:bodyPr/>
          <a:lstStyle/>
          <a:p>
            <a:r>
              <a:rPr lang="tr-TR" b="1" smtClean="0">
                <a:solidFill>
                  <a:srgbClr val="0000CC"/>
                </a:solidFill>
              </a:rPr>
              <a:t>MÜZEDE NESNE İNCELEME </a:t>
            </a:r>
          </a:p>
        </p:txBody>
      </p:sp>
      <p:sp>
        <p:nvSpPr>
          <p:cNvPr id="115716" name="3 Slayt Numarası Yer Tutucusu"/>
          <p:cNvSpPr>
            <a:spLocks noGrp="1"/>
          </p:cNvSpPr>
          <p:nvPr>
            <p:ph type="sldNum" sz="quarter" idx="5"/>
          </p:nvPr>
        </p:nvSpPr>
        <p:spPr>
          <a:noFill/>
        </p:spPr>
        <p:txBody>
          <a:bodyPr/>
          <a:lstStyle/>
          <a:p>
            <a:fld id="{6E1FC2E0-9124-48F4-9258-6F11F52279E3}" type="slidenum">
              <a:rPr lang="en-US" smtClean="0"/>
              <a:pPr/>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Slayt Görüntüsü Yer Tutucusu"/>
          <p:cNvSpPr>
            <a:spLocks noGrp="1" noRot="1" noChangeAspect="1" noTextEdit="1"/>
          </p:cNvSpPr>
          <p:nvPr>
            <p:ph type="sldImg"/>
          </p:nvPr>
        </p:nvSpPr>
        <p:spPr>
          <a:xfrm>
            <a:off x="1143000" y="685800"/>
            <a:ext cx="4572000" cy="3429000"/>
          </a:xfrm>
          <a:ln/>
        </p:spPr>
      </p:sp>
      <p:sp>
        <p:nvSpPr>
          <p:cNvPr id="116739" name="2 Not Yer Tutucusu"/>
          <p:cNvSpPr>
            <a:spLocks noGrp="1"/>
          </p:cNvSpPr>
          <p:nvPr>
            <p:ph type="body" idx="1"/>
          </p:nvPr>
        </p:nvSpPr>
        <p:spPr>
          <a:noFill/>
          <a:ln/>
        </p:spPr>
        <p:txBody>
          <a:bodyPr/>
          <a:lstStyle/>
          <a:p>
            <a:endParaRPr lang="tr-TR" smtClean="0"/>
          </a:p>
        </p:txBody>
      </p:sp>
      <p:sp>
        <p:nvSpPr>
          <p:cNvPr id="116740" name="3 Slayt Numarası Yer Tutucusu"/>
          <p:cNvSpPr>
            <a:spLocks noGrp="1"/>
          </p:cNvSpPr>
          <p:nvPr>
            <p:ph type="sldNum" sz="quarter" idx="5"/>
          </p:nvPr>
        </p:nvSpPr>
        <p:spPr>
          <a:noFill/>
        </p:spPr>
        <p:txBody>
          <a:bodyPr/>
          <a:lstStyle/>
          <a:p>
            <a:fld id="{210CA7DD-9B40-48A5-A4CA-B1377A941187}" type="slidenum">
              <a:rPr lang="en-US" smtClean="0"/>
              <a:pPr/>
              <a:t>17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Slayt Görüntüsü Yer Tutucusu"/>
          <p:cNvSpPr>
            <a:spLocks noGrp="1" noRot="1" noChangeAspect="1" noTextEdit="1"/>
          </p:cNvSpPr>
          <p:nvPr>
            <p:ph type="sldImg"/>
          </p:nvPr>
        </p:nvSpPr>
        <p:spPr>
          <a:xfrm>
            <a:off x="1143000" y="685800"/>
            <a:ext cx="4572000" cy="3429000"/>
          </a:xfrm>
          <a:ln/>
        </p:spPr>
      </p:sp>
      <p:sp>
        <p:nvSpPr>
          <p:cNvPr id="117763" name="2 Not Yer Tutucusu"/>
          <p:cNvSpPr>
            <a:spLocks noGrp="1"/>
          </p:cNvSpPr>
          <p:nvPr>
            <p:ph type="body" idx="1"/>
          </p:nvPr>
        </p:nvSpPr>
        <p:spPr>
          <a:noFill/>
          <a:ln/>
        </p:spPr>
        <p:txBody>
          <a:bodyPr/>
          <a:lstStyle/>
          <a:p>
            <a:endParaRPr lang="tr-TR" smtClean="0"/>
          </a:p>
        </p:txBody>
      </p:sp>
      <p:sp>
        <p:nvSpPr>
          <p:cNvPr id="117764" name="3 Slayt Numarası Yer Tutucusu"/>
          <p:cNvSpPr>
            <a:spLocks noGrp="1"/>
          </p:cNvSpPr>
          <p:nvPr>
            <p:ph type="sldNum" sz="quarter" idx="5"/>
          </p:nvPr>
        </p:nvSpPr>
        <p:spPr>
          <a:noFill/>
        </p:spPr>
        <p:txBody>
          <a:bodyPr/>
          <a:lstStyle/>
          <a:p>
            <a:fld id="{2075E1CA-4B09-4766-9479-AAA2C1B6C1DF}" type="slidenum">
              <a:rPr lang="en-US" smtClean="0"/>
              <a:pPr/>
              <a:t>18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smtClean="0">
                <a:solidFill>
                  <a:schemeClr val="bg1"/>
                </a:solidFill>
              </a:rPr>
              <a:t>TYNE &amp; WEAR MUSEUM, 1913</a:t>
            </a:r>
            <a:endParaRPr lang="tr-TR" b="1" dirty="0">
              <a:solidFill>
                <a:schemeClr val="bg1"/>
              </a:solidFill>
            </a:endParaRPr>
          </a:p>
        </p:txBody>
      </p:sp>
      <p:sp>
        <p:nvSpPr>
          <p:cNvPr id="4" name="3 Slayt Numarası Yer Tutucusu"/>
          <p:cNvSpPr>
            <a:spLocks noGrp="1"/>
          </p:cNvSpPr>
          <p:nvPr>
            <p:ph type="sldNum" sz="quarter" idx="10"/>
          </p:nvPr>
        </p:nvSpPr>
        <p:spPr/>
        <p:txBody>
          <a:bodyPr/>
          <a:lstStyle/>
          <a:p>
            <a:pPr>
              <a:defRPr/>
            </a:pPr>
            <a:fld id="{D6BB5347-B736-4226-A420-C59690968425}" type="slidenum">
              <a:rPr lang="tr-TR" smtClean="0"/>
              <a:pPr>
                <a:defRPr/>
              </a:pPr>
              <a:t>19</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smtClean="0"/>
              <a:t>Doğa Tarihi Müzesi,</a:t>
            </a:r>
            <a:r>
              <a:rPr lang="tr-TR" b="1" baseline="0" dirty="0" smtClean="0"/>
              <a:t> Londra</a:t>
            </a:r>
          </a:p>
          <a:p>
            <a:r>
              <a:rPr lang="tr-TR" b="1" baseline="0" dirty="0" smtClean="0"/>
              <a:t>Dokunmalı Müze Etkinlikleri</a:t>
            </a:r>
            <a:endParaRPr lang="tr-TR" b="1" dirty="0"/>
          </a:p>
        </p:txBody>
      </p:sp>
      <p:sp>
        <p:nvSpPr>
          <p:cNvPr id="4" name="3 Slayt Numarası Yer Tutucusu"/>
          <p:cNvSpPr>
            <a:spLocks noGrp="1"/>
          </p:cNvSpPr>
          <p:nvPr>
            <p:ph type="sldNum" sz="quarter" idx="10"/>
          </p:nvPr>
        </p:nvSpPr>
        <p:spPr/>
        <p:txBody>
          <a:bodyPr/>
          <a:lstStyle/>
          <a:p>
            <a:fld id="{245F4D80-E1A4-4069-B3EB-D4D1C6F6F2AB}" type="slidenum">
              <a:rPr lang="tr-TR" smtClean="0"/>
              <a:pPr/>
              <a:t>21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3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4 Oval"/>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13 Başlık"/>
          <p:cNvSpPr>
            <a:spLocks noGrp="1"/>
          </p:cNvSpPr>
          <p:nvPr>
            <p:ph type="ctrTitle"/>
          </p:nvPr>
        </p:nvSpPr>
        <p:spPr>
          <a:xfrm>
            <a:off x="1432560" y="359898"/>
            <a:ext cx="7406640" cy="1472184"/>
          </a:xfrm>
        </p:spPr>
        <p:txBody>
          <a:bodyPr anchor="b"/>
          <a:lstStyle>
            <a:lvl1pPr algn="l">
              <a:defRPr/>
            </a:lvl1pPr>
            <a:extLst/>
          </a:lstStyle>
          <a:p>
            <a:r>
              <a:rPr lang="tr-TR" smtClean="0"/>
              <a:t>Asıl başlık stili için tıklatın</a:t>
            </a:r>
            <a:endParaRPr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6 Veri Yer Tutucusu"/>
          <p:cNvSpPr>
            <a:spLocks noGrp="1"/>
          </p:cNvSpPr>
          <p:nvPr>
            <p:ph type="dt" sz="half" idx="10"/>
          </p:nvPr>
        </p:nvSpPr>
        <p:spPr/>
        <p:txBody>
          <a:bodyPr/>
          <a:lstStyle>
            <a:lvl1pPr>
              <a:defRPr/>
            </a:lvl1pPr>
            <a:extLst/>
          </a:lstStyle>
          <a:p>
            <a:pPr>
              <a:defRPr/>
            </a:pPr>
            <a:endParaRPr lang="tr-TR"/>
          </a:p>
        </p:txBody>
      </p:sp>
      <p:sp>
        <p:nvSpPr>
          <p:cNvPr id="7" name="19 Altbilgi Yer Tutucusu"/>
          <p:cNvSpPr>
            <a:spLocks noGrp="1"/>
          </p:cNvSpPr>
          <p:nvPr>
            <p:ph type="ftr" sz="quarter" idx="11"/>
          </p:nvPr>
        </p:nvSpPr>
        <p:spPr/>
        <p:txBody>
          <a:bodyPr/>
          <a:lstStyle>
            <a:lvl1pPr>
              <a:defRPr/>
            </a:lvl1pPr>
            <a:extLst/>
          </a:lstStyle>
          <a:p>
            <a:pPr>
              <a:defRPr/>
            </a:pPr>
            <a:endParaRPr lang="tr-TR"/>
          </a:p>
        </p:txBody>
      </p:sp>
      <p:sp>
        <p:nvSpPr>
          <p:cNvPr id="8" name="9 Slayt Numarası Yer Tutucusu"/>
          <p:cNvSpPr>
            <a:spLocks noGrp="1"/>
          </p:cNvSpPr>
          <p:nvPr>
            <p:ph type="sldNum" sz="quarter" idx="12"/>
          </p:nvPr>
        </p:nvSpPr>
        <p:spPr/>
        <p:txBody>
          <a:bodyPr/>
          <a:lstStyle>
            <a:lvl1pPr>
              <a:defRPr/>
            </a:lvl1pPr>
            <a:extLst/>
          </a:lstStyle>
          <a:p>
            <a:pPr>
              <a:defRPr/>
            </a:pPr>
            <a:fld id="{921A5CB9-9705-4954-B08F-7EC1C318D417}"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E9753615-707D-4871-B3F7-A32D001FC0D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E18E19AA-D962-4E4B-A442-56D79F78F425}"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101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71EB072-C450-412B-A5EF-DE12F799375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85800" y="152400"/>
            <a:ext cx="7696200" cy="5334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p:txBody>
          <a:bodyPr/>
          <a:lstStyle>
            <a:lvl1pPr>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vl1pPr>
          </a:lstStyle>
          <a:p>
            <a:pPr>
              <a:defRPr/>
            </a:pPr>
            <a:fld id="{0C96CEF1-6672-4480-81DA-56703E053D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447D868D-7585-451F-8387-80A3EC5428D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3 Dikdörtgen"/>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Dikdörtgen"/>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5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6 Oval"/>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endParaRPr lang="tr-TR"/>
          </a:p>
        </p:txBody>
      </p:sp>
      <p:sp>
        <p:nvSpPr>
          <p:cNvPr id="9" name="4 Altbilgi Yer Tutucusu"/>
          <p:cNvSpPr>
            <a:spLocks noGrp="1"/>
          </p:cNvSpPr>
          <p:nvPr>
            <p:ph type="ftr" sz="quarter" idx="11"/>
          </p:nvPr>
        </p:nvSpPr>
        <p:spPr/>
        <p:txBody>
          <a:bodyPr/>
          <a:lstStyle>
            <a:lvl1pPr>
              <a:defRPr/>
            </a:lvl1pPr>
            <a:extLst/>
          </a:lstStyle>
          <a:p>
            <a:pPr>
              <a:defRPr/>
            </a:pPr>
            <a:endParaRPr lang="tr-TR"/>
          </a:p>
        </p:txBody>
      </p:sp>
      <p:sp>
        <p:nvSpPr>
          <p:cNvPr id="10" name="5 Slayt Numarası Yer Tutucusu"/>
          <p:cNvSpPr>
            <a:spLocks noGrp="1"/>
          </p:cNvSpPr>
          <p:nvPr>
            <p:ph type="sldNum" sz="quarter" idx="12"/>
          </p:nvPr>
        </p:nvSpPr>
        <p:spPr/>
        <p:txBody>
          <a:bodyPr/>
          <a:lstStyle>
            <a:lvl1pPr>
              <a:defRPr/>
            </a:lvl1pPr>
            <a:extLst/>
          </a:lstStyle>
          <a:p>
            <a:pPr>
              <a:defRPr/>
            </a:pPr>
            <a:fld id="{5CCE6F15-12F6-4750-A4D6-819543D7F980}"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21 Slayt Numarası Yer Tutucusu"/>
          <p:cNvSpPr>
            <a:spLocks noGrp="1"/>
          </p:cNvSpPr>
          <p:nvPr>
            <p:ph type="sldNum" sz="quarter" idx="12"/>
          </p:nvPr>
        </p:nvSpPr>
        <p:spPr/>
        <p:txBody>
          <a:bodyPr/>
          <a:lstStyle>
            <a:lvl1pPr>
              <a:defRPr/>
            </a:lvl1pPr>
          </a:lstStyle>
          <a:p>
            <a:pPr>
              <a:defRPr/>
            </a:pPr>
            <a:fld id="{45F55A66-1E31-4AC5-A8FD-147B285B6DD9}"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lstStyle>
            <a:lvl1pPr algn="ctr">
              <a:defRPr sz="4500" b="1" cap="none" baseline="0"/>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endParaRPr lang="tr-TR"/>
          </a:p>
        </p:txBody>
      </p:sp>
      <p:sp>
        <p:nvSpPr>
          <p:cNvPr id="8" name="7 Altbilgi Yer Tutucusu"/>
          <p:cNvSpPr>
            <a:spLocks noGrp="1"/>
          </p:cNvSpPr>
          <p:nvPr>
            <p:ph type="ftr" sz="quarter" idx="11"/>
          </p:nvPr>
        </p:nvSpPr>
        <p:spPr/>
        <p:txBody>
          <a:bodyPr/>
          <a:lstStyle>
            <a:lvl1pPr>
              <a:defRPr/>
            </a:lvl1pPr>
            <a:extLst/>
          </a:lstStyle>
          <a:p>
            <a:pPr>
              <a:defRPr/>
            </a:pPr>
            <a:endParaRPr lang="tr-TR"/>
          </a:p>
        </p:txBody>
      </p:sp>
      <p:sp>
        <p:nvSpPr>
          <p:cNvPr id="9" name="8 Slayt Numarası Yer Tutucusu"/>
          <p:cNvSpPr>
            <a:spLocks noGrp="1"/>
          </p:cNvSpPr>
          <p:nvPr>
            <p:ph type="sldNum" sz="quarter" idx="12"/>
          </p:nvPr>
        </p:nvSpPr>
        <p:spPr/>
        <p:txBody>
          <a:bodyPr/>
          <a:lstStyle>
            <a:lvl1pPr>
              <a:defRPr/>
            </a:lvl1pPr>
            <a:extLst/>
          </a:lstStyle>
          <a:p>
            <a:pPr>
              <a:defRPr/>
            </a:pPr>
            <a:fld id="{752BD2BA-64B4-410B-B444-B6B63F8B0D4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endParaRPr lang="tr-TR"/>
          </a:p>
        </p:txBody>
      </p:sp>
      <p:sp>
        <p:nvSpPr>
          <p:cNvPr id="4" name="9 Altbilgi Yer Tutucusu"/>
          <p:cNvSpPr>
            <a:spLocks noGrp="1"/>
          </p:cNvSpPr>
          <p:nvPr>
            <p:ph type="ftr" sz="quarter" idx="11"/>
          </p:nvPr>
        </p:nvSpPr>
        <p:spPr/>
        <p:txBody>
          <a:bodyPr/>
          <a:lstStyle>
            <a:lvl1pPr>
              <a:defRPr/>
            </a:lvl1pPr>
          </a:lstStyle>
          <a:p>
            <a:pPr>
              <a:defRPr/>
            </a:pPr>
            <a:endParaRPr lang="tr-TR"/>
          </a:p>
        </p:txBody>
      </p:sp>
      <p:sp>
        <p:nvSpPr>
          <p:cNvPr id="5" name="21 Slayt Numarası Yer Tutucusu"/>
          <p:cNvSpPr>
            <a:spLocks noGrp="1"/>
          </p:cNvSpPr>
          <p:nvPr>
            <p:ph type="sldNum" sz="quarter" idx="12"/>
          </p:nvPr>
        </p:nvSpPr>
        <p:spPr/>
        <p:txBody>
          <a:bodyPr/>
          <a:lstStyle>
            <a:lvl1pPr>
              <a:defRPr/>
            </a:lvl1pPr>
          </a:lstStyle>
          <a:p>
            <a:pPr>
              <a:defRPr/>
            </a:pPr>
            <a:fld id="{F584C518-CF41-4CDC-AAB1-7D29E0F3FA4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Dikdörtgen"/>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2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1 Veri Yer Tutucusu"/>
          <p:cNvSpPr>
            <a:spLocks noGrp="1"/>
          </p:cNvSpPr>
          <p:nvPr>
            <p:ph type="dt" sz="half" idx="10"/>
          </p:nvPr>
        </p:nvSpPr>
        <p:spPr/>
        <p:txBody>
          <a:bodyPr/>
          <a:lstStyle>
            <a:lvl1pPr>
              <a:defRPr/>
            </a:lvl1pPr>
            <a:extLst/>
          </a:lstStyle>
          <a:p>
            <a:pPr>
              <a:defRPr/>
            </a:pPr>
            <a:endParaRPr lang="tr-TR"/>
          </a:p>
        </p:txBody>
      </p:sp>
      <p:sp>
        <p:nvSpPr>
          <p:cNvPr id="5" name="2 Altbilgi Yer Tutucusu"/>
          <p:cNvSpPr>
            <a:spLocks noGrp="1"/>
          </p:cNvSpPr>
          <p:nvPr>
            <p:ph type="ftr" sz="quarter" idx="11"/>
          </p:nvPr>
        </p:nvSpPr>
        <p:spPr/>
        <p:txBody>
          <a:bodyPr/>
          <a:lstStyle>
            <a:lvl1pPr>
              <a:defRPr/>
            </a:lvl1pPr>
            <a:extLst/>
          </a:lstStyle>
          <a:p>
            <a:pPr>
              <a:defRPr/>
            </a:pPr>
            <a:endParaRPr lang="tr-TR"/>
          </a:p>
        </p:txBody>
      </p:sp>
      <p:sp>
        <p:nvSpPr>
          <p:cNvPr id="6" name="3 Slayt Numarası Yer Tutucusu"/>
          <p:cNvSpPr>
            <a:spLocks noGrp="1"/>
          </p:cNvSpPr>
          <p:nvPr>
            <p:ph type="sldNum" sz="quarter" idx="12"/>
          </p:nvPr>
        </p:nvSpPr>
        <p:spPr/>
        <p:txBody>
          <a:bodyPr/>
          <a:lstStyle>
            <a:lvl1pPr>
              <a:defRPr/>
            </a:lvl1pPr>
            <a:extLst/>
          </a:lstStyle>
          <a:p>
            <a:pPr>
              <a:defRPr/>
            </a:pPr>
            <a:fld id="{2B421733-9991-44D1-965F-03EA2B88023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endParaRPr lang="tr-TR"/>
          </a:p>
        </p:txBody>
      </p:sp>
      <p:sp>
        <p:nvSpPr>
          <p:cNvPr id="6" name="5 Altbilgi Yer Tutucusu"/>
          <p:cNvSpPr>
            <a:spLocks noGrp="1"/>
          </p:cNvSpPr>
          <p:nvPr>
            <p:ph type="ftr" sz="quarter" idx="11"/>
          </p:nvPr>
        </p:nvSpPr>
        <p:spPr/>
        <p:txBody>
          <a:bodyPr/>
          <a:lstStyle>
            <a:lvl1pPr>
              <a:defRPr/>
            </a:lvl1pPr>
            <a:extLst/>
          </a:lstStyle>
          <a:p>
            <a:pPr>
              <a:defRPr/>
            </a:pPr>
            <a:endParaRPr lang="tr-TR"/>
          </a:p>
        </p:txBody>
      </p:sp>
      <p:sp>
        <p:nvSpPr>
          <p:cNvPr id="7" name="6 Slayt Numarası Yer Tutucusu"/>
          <p:cNvSpPr>
            <a:spLocks noGrp="1"/>
          </p:cNvSpPr>
          <p:nvPr>
            <p:ph type="sldNum" sz="quarter" idx="12"/>
          </p:nvPr>
        </p:nvSpPr>
        <p:spPr/>
        <p:txBody>
          <a:bodyPr/>
          <a:lstStyle>
            <a:lvl1pPr>
              <a:defRPr/>
            </a:lvl1pPr>
            <a:extLst/>
          </a:lstStyle>
          <a:p>
            <a:pPr>
              <a:defRPr/>
            </a:pPr>
            <a:fld id="{1FD236A9-6286-440F-92B3-A09C7DC8305B}"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5 Akış Çizelgesi: İşlem"/>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6 Akış Çizelgesi: İşlem"/>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smtClean="0"/>
              <a:t>Asıl başlık stili için tıklatın</a:t>
            </a:r>
            <a:endParaRPr lang="en-US"/>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8" name="4 Veri Yer Tutucusu"/>
          <p:cNvSpPr>
            <a:spLocks noGrp="1"/>
          </p:cNvSpPr>
          <p:nvPr>
            <p:ph type="dt" sz="half" idx="10"/>
          </p:nvPr>
        </p:nvSpPr>
        <p:spPr/>
        <p:txBody>
          <a:bodyPr/>
          <a:lstStyle>
            <a:lvl1pPr>
              <a:defRPr/>
            </a:lvl1pPr>
            <a:extLst/>
          </a:lstStyle>
          <a:p>
            <a:pPr>
              <a:defRPr/>
            </a:pPr>
            <a:endParaRPr lang="tr-TR"/>
          </a:p>
        </p:txBody>
      </p:sp>
      <p:sp>
        <p:nvSpPr>
          <p:cNvPr id="9" name="5 Altbilgi Yer Tutucusu"/>
          <p:cNvSpPr>
            <a:spLocks noGrp="1"/>
          </p:cNvSpPr>
          <p:nvPr>
            <p:ph type="ftr" sz="quarter" idx="11"/>
          </p:nvPr>
        </p:nvSpPr>
        <p:spPr/>
        <p:txBody>
          <a:bodyPr/>
          <a:lstStyle>
            <a:lvl1pPr>
              <a:defRPr/>
            </a:lvl1pPr>
            <a:extLst/>
          </a:lstStyle>
          <a:p>
            <a:pPr>
              <a:defRPr/>
            </a:pPr>
            <a:endParaRPr lang="tr-TR"/>
          </a:p>
        </p:txBody>
      </p:sp>
      <p:sp>
        <p:nvSpPr>
          <p:cNvPr id="10" name="6 Slayt Numarası Yer Tutucusu"/>
          <p:cNvSpPr>
            <a:spLocks noGrp="1"/>
          </p:cNvSpPr>
          <p:nvPr>
            <p:ph type="sldNum" sz="quarter" idx="12"/>
          </p:nvPr>
        </p:nvSpPr>
        <p:spPr/>
        <p:txBody>
          <a:bodyPr/>
          <a:lstStyle>
            <a:lvl1pPr>
              <a:defRPr/>
            </a:lvl1pPr>
            <a:extLst/>
          </a:lstStyle>
          <a:p>
            <a:pPr>
              <a:defRPr/>
            </a:pPr>
            <a:fld id="{DD6AC8B6-6C27-4E74-AC94-2EFD8F63881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7 Oval"/>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11 Dikdörtgen"/>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4 Başlık Yer Tutucusu"/>
          <p:cNvSpPr>
            <a:spLocks noGrp="1"/>
          </p:cNvSpPr>
          <p:nvPr>
            <p:ph type="title"/>
          </p:nvPr>
        </p:nvSpPr>
        <p:spPr>
          <a:xfrm>
            <a:off x="1435100" y="274638"/>
            <a:ext cx="7499350" cy="1143000"/>
          </a:xfrm>
          <a:prstGeom prst="rect">
            <a:avLst/>
          </a:prstGeom>
        </p:spPr>
        <p:txBody>
          <a:bodyPr anchor="ctr">
            <a:normAutofit/>
          </a:bodyPr>
          <a:lstStyle>
            <a:extLst/>
          </a:lstStyle>
          <a:p>
            <a:r>
              <a:rPr lang="tr-TR" smtClean="0"/>
              <a:t>Asıl başlık stili için tıklatın</a:t>
            </a:r>
            <a:endParaRPr lang="en-US"/>
          </a:p>
        </p:txBody>
      </p:sp>
      <p:sp>
        <p:nvSpPr>
          <p:cNvPr id="1033" name="8 Metin Yer Tutucusu"/>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tr-TR"/>
          </a:p>
        </p:txBody>
      </p:sp>
      <p:sp>
        <p:nvSpPr>
          <p:cNvPr id="22" name="21 Slayt Numarası Yer Tutucusu"/>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a:defRPr/>
            </a:pPr>
            <a:fld id="{20A6939E-1F56-4B34-BBAF-DDCC4D610444}" type="slidenum">
              <a:rPr lang="tr-TR"/>
              <a:pPr>
                <a:defRPr/>
              </a:pPr>
              <a:t>‹#›</a:t>
            </a:fld>
            <a:endParaRPr lang="tr-TR"/>
          </a:p>
        </p:txBody>
      </p:sp>
      <p:sp>
        <p:nvSpPr>
          <p:cNvPr id="15" name="14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816" r:id="rId1"/>
    <p:sldLayoutId id="2147483811" r:id="rId2"/>
    <p:sldLayoutId id="2147483817" r:id="rId3"/>
    <p:sldLayoutId id="2147483812" r:id="rId4"/>
    <p:sldLayoutId id="2147483818" r:id="rId5"/>
    <p:sldLayoutId id="2147483813" r:id="rId6"/>
    <p:sldLayoutId id="2147483819" r:id="rId7"/>
    <p:sldLayoutId id="2147483820" r:id="rId8"/>
    <p:sldLayoutId id="2147483821" r:id="rId9"/>
    <p:sldLayoutId id="2147483814" r:id="rId10"/>
    <p:sldLayoutId id="2147483815" r:id="rId11"/>
    <p:sldLayoutId id="2147483823" r:id="rId12"/>
    <p:sldLayoutId id="2147483824" r:id="rId13"/>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oleObject" Target="../embeddings/oleObject1.bin"/><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notesSlide" Target="../notesSlides/notesSlide5.xml"/><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7.xml"/><Relationship Id="rId16" Type="http://schemas.openxmlformats.org/officeDocument/2006/relationships/image" Target="../media/image28.png"/><Relationship Id="rId1" Type="http://schemas.openxmlformats.org/officeDocument/2006/relationships/vmlDrawing" Target="../drawings/vmlDrawing4.v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9.jpe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7.jpeg"/><Relationship Id="rId9" Type="http://schemas.openxmlformats.org/officeDocument/2006/relationships/image" Target="../media/image21.pn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2.bin"/><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r/url?sa=i&amp;rct=j&amp;q=&amp;esrc=s&amp;frm=1&amp;source=images&amp;cd=&amp;cad=rja&amp;docid=3SZH0i_SpiESBM&amp;tbnid=3iwdyOzOcMBe6M:&amp;ved=0CAUQjRw&amp;url=http://www.thedirtmovie.org/2010/07/21/brooklyn-childrens-museum-soil-workshop/&amp;ei=X39dUdjCC8GGOOLTgMgK&amp;bvm=bv.44770516,d.bGE&amp;psig=AFQjCNFD1_kznnCAEWxSVqJ2Zhhk_Vxj9w&amp;ust=1365168324431098"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my.opera.com/ectrigger/albums/showpic.dml?album=431980&amp;picture=6043433"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tr/url?sa=i&amp;rct=j&amp;q=The+Yale+Peabody+Museum+Discovery+Room&amp;source=images&amp;cd=&amp;cad=rja&amp;docid=nWk-egQ_0zt1FM&amp;tbnid=81tVoQG-tNESlM:&amp;ved=0CAUQjRw&amp;url=http://onhsa.yale.edu/science-programs-k-12-students&amp;ei=wNAzUYzqNoqatQbv94GACA&amp;bvm=bv.43148975,d.bGE&amp;psig=AFQjCNFVxXNUlsSaNQK7mbed8R5WXBQn7w&amp;ust=1362436645716519"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google.com.tr/url?sa=i&amp;rct=j&amp;q=victoria+and+albert+museum+of+childhood&amp;source=images&amp;cd=&amp;cad=rja&amp;docid=eGnnMWxNZZyXiM&amp;tbnid=vp-GHw-kqVWfcM:&amp;ved=0CAUQjRw&amp;url=http://www.catmorley.com/blog/2011/&amp;ei=XOAzUdjoMYqVswbqg4GABg&amp;bvm=bv.43148975,d.Yms&amp;psig=AFQjCNE9vfBGmfC0afQk4DP_oHLmf9HDpQ&amp;ust=1362440558623937" TargetMode="Externa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google.com.tr/url?sa=i&amp;rct=j&amp;q=Planetarium&amp;source=images&amp;cd=&amp;cad=rja&amp;docid=OS4QVUxtX2I7dM&amp;tbnid=tOwUSnGfPNbs7M:&amp;ved=0CAUQjRw&amp;url=http://blogs.answersingenesis.org/blogs/creation-museum/2007/11/05/two-planetarium-shows/planetarium-0745-smallerjpg/&amp;ei=4eMzUc6fFIvitQays4HgBA&amp;psig=AFQjCNE7YzJJ88bQP_KG35g5Fs5ymHzKnw&amp;ust=1362441552791708"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google.com.tr/url?sa=i&amp;rct=j&amp;q=east+bay+vivarium+hours&amp;source=images&amp;cd=&amp;cad=rja&amp;docid=Jr6wAd_gdhc-SM&amp;tbnid=OSLJ16kM-UChuM:&amp;ved=0CAUQjRw&amp;url=http://www.heavydutydesign.com/alicethelma/2011/01/knit-graffiti-and-more/&amp;ei=O-YzUffZO4nWtAbO-ICYAQ&amp;bvm=bv.43148975,d.Yms&amp;psig=AFQjCNHJUjzUSiDtTQ0QW5r4y44uZaXpiw&amp;ust=136244209506263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psychologytoday.com/experts/richard-rende-ph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7" descr="Childrens Museum"/>
          <p:cNvPicPr>
            <a:picLocks noChangeAspect="1" noChangeArrowheads="1"/>
          </p:cNvPicPr>
          <p:nvPr/>
        </p:nvPicPr>
        <p:blipFill>
          <a:blip r:embed="rId3" cstate="print"/>
          <a:srcRect/>
          <a:stretch>
            <a:fillRect/>
          </a:stretch>
        </p:blipFill>
        <p:spPr bwMode="auto">
          <a:xfrm>
            <a:off x="-1" y="0"/>
            <a:ext cx="9143999" cy="6858000"/>
          </a:xfrm>
          <a:prstGeom prst="rect">
            <a:avLst/>
          </a:prstGeom>
          <a:noFill/>
          <a:ln w="9525">
            <a:noFill/>
            <a:miter lim="800000"/>
            <a:headEnd/>
            <a:tailEnd/>
          </a:ln>
        </p:spPr>
      </p:pic>
      <p:sp>
        <p:nvSpPr>
          <p:cNvPr id="5" name="4 Dikdörtgen"/>
          <p:cNvSpPr/>
          <p:nvPr/>
        </p:nvSpPr>
        <p:spPr>
          <a:xfrm>
            <a:off x="6372200" y="5661248"/>
            <a:ext cx="2771800" cy="923330"/>
          </a:xfrm>
          <a:prstGeom prst="rect">
            <a:avLst/>
          </a:prstGeom>
        </p:spPr>
        <p:txBody>
          <a:bodyPr wrap="square">
            <a:spAutoFit/>
          </a:bodyPr>
          <a:lstStyle/>
          <a:p>
            <a:pPr algn="r"/>
            <a:r>
              <a:rPr lang="tr-TR" sz="2700" b="1" dirty="0" smtClean="0">
                <a:solidFill>
                  <a:srgbClr val="0070C0"/>
                </a:solidFill>
              </a:rPr>
              <a:t>Birlikte oyna…</a:t>
            </a:r>
          </a:p>
          <a:p>
            <a:pPr algn="r"/>
            <a:r>
              <a:rPr lang="tr-TR" sz="2600" b="1" dirty="0" smtClean="0">
                <a:solidFill>
                  <a:srgbClr val="0070C0"/>
                </a:solidFill>
              </a:rPr>
              <a:t>Birlikte öğren…</a:t>
            </a:r>
            <a:endParaRPr lang="tr-TR" sz="2600" b="1" dirty="0">
              <a:solidFill>
                <a:srgbClr val="0070C0"/>
              </a:solidFill>
            </a:endParaRPr>
          </a:p>
        </p:txBody>
      </p:sp>
      <p:sp>
        <p:nvSpPr>
          <p:cNvPr id="6" name="5 Dikdörtgen"/>
          <p:cNvSpPr/>
          <p:nvPr/>
        </p:nvSpPr>
        <p:spPr>
          <a:xfrm>
            <a:off x="179512" y="404664"/>
            <a:ext cx="4248472" cy="754053"/>
          </a:xfrm>
          <a:prstGeom prst="rect">
            <a:avLst/>
          </a:prstGeom>
        </p:spPr>
        <p:txBody>
          <a:bodyPr wrap="square">
            <a:spAutoFit/>
          </a:bodyPr>
          <a:lstStyle/>
          <a:p>
            <a:r>
              <a:rPr lang="tr-TR" sz="43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Çocuk müzeleri </a:t>
            </a:r>
            <a:endParaRPr lang="tr-TR" sz="43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Diagram 2"/>
          <p:cNvGraphicFramePr>
            <a:graphicFrameLocks/>
          </p:cNvGraphicFramePr>
          <p:nvPr/>
        </p:nvGraphicFramePr>
        <p:xfrm>
          <a:off x="0" y="0"/>
          <a:ext cx="9144000" cy="6858000"/>
        </p:xfrm>
        <a:graphic>
          <a:graphicData uri="http://schemas.openxmlformats.org/drawingml/2006/compatibility">
            <com:legacyDrawing xmlns:com="http://schemas.openxmlformats.org/drawingml/2006/compatibility" spid="_x0000_s1026"/>
          </a:graphicData>
        </a:graphic>
      </p:graphicFrame>
      <p:sp>
        <p:nvSpPr>
          <p:cNvPr id="1034" name="Text Box 12"/>
          <p:cNvSpPr txBox="1">
            <a:spLocks noChangeArrowheads="1"/>
          </p:cNvSpPr>
          <p:nvPr/>
        </p:nvSpPr>
        <p:spPr bwMode="auto">
          <a:xfrm rot="3045882">
            <a:off x="626499" y="4482321"/>
            <a:ext cx="2133600" cy="915988"/>
          </a:xfrm>
          <a:prstGeom prst="rect">
            <a:avLst/>
          </a:prstGeom>
          <a:noFill/>
          <a:ln w="9525">
            <a:noFill/>
            <a:miter lim="800000"/>
            <a:headEnd/>
            <a:tailEnd/>
          </a:ln>
        </p:spPr>
        <p:txBody>
          <a:bodyPr>
            <a:spAutoFit/>
          </a:bodyPr>
          <a:lstStyle/>
          <a:p>
            <a:r>
              <a:rPr lang="tr-TR" b="1" dirty="0"/>
              <a:t>Bilgilere Erişim</a:t>
            </a:r>
            <a:r>
              <a:rPr lang="tr-TR" dirty="0"/>
              <a:t>:  </a:t>
            </a:r>
          </a:p>
          <a:p>
            <a:r>
              <a:rPr lang="tr-TR" dirty="0"/>
              <a:t>Eleştirel düşünme, </a:t>
            </a:r>
          </a:p>
          <a:p>
            <a:r>
              <a:rPr lang="tr-TR" dirty="0"/>
              <a:t>problem çözme</a:t>
            </a:r>
            <a:endParaRPr lang="en-US" dirty="0"/>
          </a:p>
        </p:txBody>
      </p:sp>
      <p:sp>
        <p:nvSpPr>
          <p:cNvPr id="1035" name="Text Box 13"/>
          <p:cNvSpPr txBox="1">
            <a:spLocks noChangeArrowheads="1"/>
          </p:cNvSpPr>
          <p:nvPr/>
        </p:nvSpPr>
        <p:spPr bwMode="auto">
          <a:xfrm>
            <a:off x="3429000" y="609600"/>
            <a:ext cx="2438400" cy="915988"/>
          </a:xfrm>
          <a:prstGeom prst="rect">
            <a:avLst/>
          </a:prstGeom>
          <a:noFill/>
          <a:ln w="9525">
            <a:noFill/>
            <a:miter lim="800000"/>
            <a:headEnd/>
            <a:tailEnd/>
          </a:ln>
        </p:spPr>
        <p:txBody>
          <a:bodyPr>
            <a:spAutoFit/>
          </a:bodyPr>
          <a:lstStyle/>
          <a:p>
            <a:r>
              <a:rPr lang="tr-TR" b="1" dirty="0"/>
              <a:t>Bilgileri Paylaşma</a:t>
            </a:r>
            <a:r>
              <a:rPr lang="tr-TR" dirty="0"/>
              <a:t>:  </a:t>
            </a:r>
          </a:p>
          <a:p>
            <a:r>
              <a:rPr lang="tr-TR" dirty="0"/>
              <a:t>Sosyal beceriler</a:t>
            </a:r>
            <a:endParaRPr lang="en-US" dirty="0"/>
          </a:p>
          <a:p>
            <a:endParaRPr lang="en-US" dirty="0"/>
          </a:p>
        </p:txBody>
      </p:sp>
      <p:sp>
        <p:nvSpPr>
          <p:cNvPr id="1036" name="Text Box 14"/>
          <p:cNvSpPr txBox="1">
            <a:spLocks noChangeArrowheads="1"/>
          </p:cNvSpPr>
          <p:nvPr/>
        </p:nvSpPr>
        <p:spPr bwMode="auto">
          <a:xfrm rot="17472003">
            <a:off x="6400800" y="4419600"/>
            <a:ext cx="2259013" cy="923925"/>
          </a:xfrm>
          <a:prstGeom prst="rect">
            <a:avLst/>
          </a:prstGeom>
          <a:noFill/>
          <a:ln w="9525">
            <a:noFill/>
            <a:miter lim="800000"/>
            <a:headEnd/>
            <a:tailEnd/>
          </a:ln>
        </p:spPr>
        <p:txBody>
          <a:bodyPr wrap="none">
            <a:spAutoFit/>
          </a:bodyPr>
          <a:lstStyle/>
          <a:p>
            <a:pPr algn="ctr"/>
            <a:r>
              <a:rPr lang="tr-TR" b="1" dirty="0"/>
              <a:t>Bilgileri Kullanma</a:t>
            </a:r>
            <a:r>
              <a:rPr lang="tr-TR" dirty="0"/>
              <a:t>:  </a:t>
            </a:r>
          </a:p>
          <a:p>
            <a:pPr algn="ctr"/>
            <a:r>
              <a:rPr lang="tr-TR" dirty="0"/>
              <a:t>Yaratıcı </a:t>
            </a:r>
          </a:p>
          <a:p>
            <a:pPr algn="ctr"/>
            <a:r>
              <a:rPr lang="tr-TR" dirty="0"/>
              <a:t>düşünme</a:t>
            </a:r>
            <a:endParaRPr lang="en-US" dirty="0"/>
          </a:p>
        </p:txBody>
      </p:sp>
      <p:sp>
        <p:nvSpPr>
          <p:cNvPr id="1037" name="Text Box 15"/>
          <p:cNvSpPr txBox="1">
            <a:spLocks noChangeArrowheads="1"/>
          </p:cNvSpPr>
          <p:nvPr/>
        </p:nvSpPr>
        <p:spPr bwMode="auto">
          <a:xfrm>
            <a:off x="3131840" y="2943225"/>
            <a:ext cx="2880320" cy="1384995"/>
          </a:xfrm>
          <a:prstGeom prst="rect">
            <a:avLst/>
          </a:prstGeom>
          <a:noFill/>
          <a:ln w="9525">
            <a:noFill/>
            <a:miter lim="800000"/>
            <a:headEnd/>
            <a:tailEnd/>
          </a:ln>
        </p:spPr>
        <p:txBody>
          <a:bodyPr wrap="square">
            <a:spAutoFit/>
          </a:bodyPr>
          <a:lstStyle/>
          <a:p>
            <a:pPr algn="ctr"/>
            <a:r>
              <a:rPr lang="tr-TR" sz="2800" b="1" dirty="0">
                <a:solidFill>
                  <a:srgbClr val="FF0000"/>
                </a:solidFill>
              </a:rPr>
              <a:t>MÜZEDE </a:t>
            </a:r>
            <a:endParaRPr lang="tr-TR" sz="2800" b="1" dirty="0" smtClean="0">
              <a:solidFill>
                <a:srgbClr val="FF0000"/>
              </a:solidFill>
            </a:endParaRPr>
          </a:p>
          <a:p>
            <a:pPr algn="ctr"/>
            <a:r>
              <a:rPr lang="tr-TR" sz="2800" b="1" dirty="0" smtClean="0">
                <a:solidFill>
                  <a:srgbClr val="FF0000"/>
                </a:solidFill>
              </a:rPr>
              <a:t>YER </a:t>
            </a:r>
            <a:r>
              <a:rPr lang="tr-TR" sz="2800" b="1" dirty="0">
                <a:solidFill>
                  <a:srgbClr val="FF0000"/>
                </a:solidFill>
              </a:rPr>
              <a:t>ALAN BİLGİLER</a:t>
            </a:r>
            <a:endParaRPr lang="en-US" sz="2800" b="1" dirty="0">
              <a:solidFill>
                <a:srgbClr val="FF0000"/>
              </a:solidFill>
            </a:endParaRPr>
          </a:p>
        </p:txBody>
      </p:sp>
      <p:sp>
        <p:nvSpPr>
          <p:cNvPr id="1038" name="Text Box 16"/>
          <p:cNvSpPr txBox="1">
            <a:spLocks noChangeArrowheads="1"/>
          </p:cNvSpPr>
          <p:nvPr/>
        </p:nvSpPr>
        <p:spPr bwMode="auto">
          <a:xfrm>
            <a:off x="1524000" y="6396038"/>
            <a:ext cx="6324600" cy="461962"/>
          </a:xfrm>
          <a:prstGeom prst="rect">
            <a:avLst/>
          </a:prstGeom>
          <a:noFill/>
          <a:ln w="9525">
            <a:noFill/>
            <a:miter lim="800000"/>
            <a:headEnd/>
            <a:tailEnd/>
          </a:ln>
        </p:spPr>
        <p:txBody>
          <a:bodyPr>
            <a:spAutoFit/>
          </a:bodyPr>
          <a:lstStyle/>
          <a:p>
            <a:pPr algn="ctr"/>
            <a:r>
              <a:rPr lang="tr-TR" sz="2400" b="1" dirty="0">
                <a:solidFill>
                  <a:srgbClr val="FF0000"/>
                </a:solidFill>
              </a:rPr>
              <a:t>Müzede öğrenmenin temel boyutları</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data:image/jpeg;base64,/9j/4AAQSkZJRgABAQAAAQABAAD/2wCEAAkGBhMPEA8QDhARFBURDxUVFhQQEBAUERAQFBUVFRQQFBIYGyYeFxkjGRQWIS8gIycqLCwsFR8xNTIrNScsLCkBCQoKDQwNFg8PFCkYHyQuKSsqNDUpKjUsKSkpKik0MDA1MDUsKTI1KjIpKSktNSozLDI1NjUpLzUpNSs1MTUsMf/AABEIAKABOwMBIgACEQEDEQH/xAAbAAEAAgMBAQAAAAAAAAAAAAAABAUBAgMGB//EAEEQAAEDAwICBgYHBgUFAAAAAAEAAhEDEiEEMQVBFSIjMlGRExRSYXGhM0JTYoGSsQZyc5Oy4gc0Y9HSFoLC4fD/xAAYAQEBAQEBAAAAAAAAAAAAAAAAAQMCBP/EACIRAQACAgIBBAMAAAAAAAAAAAABAhHwAyExEnGR8SJBYf/aAAwDAQACEQMRAD8A+t6rVFxIBgDw5+8qOiKoIiICIiAiIgIiICIiAiIgItXvgEnkFCPE/BvmUE9FX9Jn2R5lOlPujzKCwRV/SZ9keZWBxXJFokASLsgHY/I+SCxRV/SZ9keZWBxXJECREi7InaQgsUVf0mfZHmU6TPsjzKCwRV/SZ9keZXWhr7iARE7ZQS0REBERAREQEREBERAREQbMqFpkEhWVLXAgE4PNVayEGEREBERAREQEREBERAREQEREHLVdx3wVJqWkseGEhxaYIIBBjBBOy9Ao50LPD5lB5I6XU+07u/a/vfPLc8vFHaSvdLSQCWz2rS7FvedAuwHea9b6gzwPmU9RZ4HzKo8xq9PXJNjyezIBDm0wHw/dmZ3Z5Lg/QVi4vkh0mO0EgRXDZjePSM+a9d6izwPmU9RZ4HzKDyrdLXN5c9wNptaKgguN0B34EZ9yzS0lYMrSeu5rQ03dbquf9bkbSBuvU+oM8PmU9RZ4HzKDyR0uoJw5wGN6wJAlkiQN8Oz71r6jqBs90my4ioMxTLef3o/9r1/qDPD5lPUWeB8yg8vR0lX0jXPJIbUqEdpMU3NhojnB/VXGm77f3grD1FngfMrenpmtMtGfxKDqiIoCIiAiIgIiICIiAiIgIiICIiAiIgIiICIiAiIgIiICIiAiIgIi1e8NBJMACT8EGy5N1AOGBz/4bS75jHzUvScLNQB9cEA7Uvd41PE+7Ye9WzGAAAAADkMAfggoCXDejWH/AGT8gSVinXa4kA5G4OHD4tOV6JcNVoWVRD2gxsdnN94cMhFVCLFai6i4Nebmu7j+ZPsO+97+ayiCIiAiIgIiICIiAiIgIiICIiAiIgIiICIiAiIgIiICIiAiIgIiICIiAs6Sh6WsAe7TAefAvJ6g/CCfwCwpfBB9Of8AVj8AxsfqUFmiSiiiIiDjrNKKrHMdzG/MHk4e8HKo6DyR1u8CWu/eaYPzHzXoVQ1BFXUAfaA/i5jSfmgyiIqgiIgIiICIiAiIgIiICIiAiIgIiICIiAiIgIiICIiAiIgIiICItWUTVeKQJAi55G4ZtaDyJ2+AKBRa6qSKQBAMF7u4D4CMuPw81Hr0qlCqWB9R5qNBZTp9m19Q4c57x3WNDRPx5lelpUg0BrQAAIAGwChcY4eazOqSHD2XFpc09+ncNrhifgrExntLRMx0omahzQD6xVLKTiKlYOc4VqxMDT6emZug4nO0ZMkTdNxmqw212hxDDUeGRfp6f1fSuw0uIzAjYxIyoFGoXFpYGNexpsaR2HDaAkF75gGqQDj9ACTH12spUaDqtWRp23VGtfPpddUGTqK3MsmIB3kcoC2mtZ3d/jyVveJxu758emrcbpgUxTPpHVe41m7vEn2QOZKqdVxOo5ziawZSpOio6k3BfsNPSJ6z3zgkRExBO3zf9lP2+fW1dVmpcWN1LsOptHpGtGTRa7cXAbjntyj6E1rrmBrGNqMZNKkfodBR+3rcjUInHxAxcVI44jytuebR+O7v7lm6qS5ofUbVeA4MdWeWaOj9rXdOXH2dsQMAlS9JoKj2Gqypfe4ntBBe0dVrrhsSG+HNV9DSes9jSLvRF19So76TUnnWqHkwxDW898NAn19NgaA0CABAHgAuL4jqGvD6pjM7v10oGVJJaQWubu124/3HvC3VjxLQekbLcPb3T/4n7pVXSqXAGI8QdwRgg/Arhs3REQEREBERAREQEREBERAREQEREBERAREQEREBERAREQEREBTOB0+q9/t1HflZ1APkfNQ1O4GexA9l7wfje7/dFWCIigruJcGbWzsZaSMllS0yBUZMOC8B/iHwHU1qTmgsL7muqPc+GmmXEUqVNsdUXDu7k5zK+oLz3GKZ9Za5jLn+iBY557GhBeH13jmQCI/eO2StKWmJY8tYmszh8X0v+HOvFUAU2NfTAf1qgFgBw93gJHyX17h3CXamhT6wZTeb6lrr36mpMEucfqYwM4A5YXHqlgw99Ko/AP03E6/tO8KIj4QOTQAfQ8Bn0DS4AFznuIb3RL3GG+7wWnJaemHBSvcY3fn28ytLpG0m2sEZk8y4+0TzK7Ii872iodTTsr1W8nBrx8XS13zb81fKk15nUOjlSYD8S55/T9UGiIiqCIiAiIgIiICIiAiIgIiICIiDnXdDXEcgVUFxPM+auKzLmuHiFVHTP9k+Sog63iTaUgk3WFwEOg7wC4YEkQubONUyAS4gxkWvkEAl2I5Wn/4rvqOC+keHva8wy23rAbk3GN91r0GLgQxwhrxAumaloJu3GG8vFBzHF2TEuzEQ2oXGbvqxgdXdZpcUD6jWMJPekm4EFtpGDvM/JbjgDREU3iOYdUB+tzB+8fNb6fgopm5lNwOfaO+Dv8EHFvGKZt6z+ttLKg9kA7bddufetem6eMvgtJmx8CLMeOfSN811bwBot7Op1dpdUMd0gb7dRuPcsngLdvRv2jd+0MHj/ps/Kg5P40wCQXu7pgNdMPcGh3wk/I+CnSfH5qN0G32H7NE3PmGkFomeRaD5+JUv1d3su8igl8OqE3AnAEqcoegoFslwicQpigLrwyvZVcw7Ves3+IBDm/iAD+BXJaVKYcIPxBGCCNnA8iEHoUVVpeL2w3UEA7Cp9R/x9k/HHgrQGchRWVUftHpA5gqFpeKclzA630lPBLHHm2Q0kHEAq3UPWcSZT6p6zj9RuXH4+A95VicSkxmMS8299RzyKbmurvIY+q36Og059W0/vAy53Lc5IA9Zp6IY1rG7NaAPgBC8/wAPd6B1zmC0gwGSfQBxLi0D6wJOSM48F6ChqG1BcxwcPEGVbWy446emHREXHU6tlMTUcGj37n3Abn8Fy0b1aoY0ucYDQSSeQHNUFNxcXVHCDUddB3a2Ia3yA+a6arUurkSC2mDIae88jZzxyHgPNFQRERFNWqlziSefko2o1radoe4i44gOPMDMbZcPNTKukcCYBOdwJwomp4UajmFzXwycC4AzaRMcgWjCojt4zTMQ52T7D/u52wOu3zTpmnANzoImbH7Zzt90+S70eDBndY/Yjd5gOtBAzjujyXP/AKfZt6N/P61TMzM5z3j5oOVfjTGtcWlxIa4gFrxJaHS0kjHdK7V+JMYS1xdIbJhryADMZAiTBwj+AtMk0nZmcv53Tz++7zW9fgweS5zHyRBhzwCBMYBicnKCM/jtMAkF5gEwGPnG4yN8HHuXTpinJFzsODT1X94lwA28WkfELboBkEejdkEbvnIIOfHJWTwJpmab8uu71TvSTcM7y4n4lBvpdX6RtwuAucOtg9Vxaf0U3Q1SHgTg7qPR0JYIax0XE5uOXGTv7yVL0emdcCQQB4oLFERQERcngufTpMNpeTLom1rRJgeKDqikjgA+2r/mZ/xToAfbV/zM/wCKKjIpPQA+2r/mZ/xUTWaM0HU+u57Hut68XNdBIIIAkYRGyIiAiIgIiICIiAiIgwQubdOG9wuZ/De5o8gYXVEHN1InvVKpHgar4+RWadINENAHwH6+K3RAXJ2naTdEH2mktd5iF1RBpYfta381367rDNO0GQM+0SS78xyuiICIiAiIgIiICIiAiIgIiICIiAiIgLXT/wCZofu1P6Qtlrp/8zQ+FT+kILXi2v8AV6FWsGF/o2F1oIF0cpOyqan7YsYXh9OqSxzwbGsgBhrYMuGYoPOMY96vdRQbUa5j2hzXAhzXCQ5pwQQop4JQMzRp5mZaMzeDP8x/5z4qK14bxpmodVaxrx6IwS5oDXdZ7DBBPNh3jl4rlx/ah/HH9LlM03DqdIvdTY1pf3i0RdknP4ucfi4qFx/ah/HH9LkFVW4xSYHlxf2bwx0UqphxkiIb1hjcYW3SlO+yXSKd/wBHViyLputiY5b8t1LlJVRX9OUbWPl8PcWjsa03CJkWyNxkrd3F6YNUEuml3+yqmMxg29bJ5SpspKCE3i9Mmk0F01RLOyqickZNvVyDvC06co2ufL4Y4NPY1puMxAtk7HIwrCUlBD6Vp32S6bL/AKKrFlt03WxMct+W659OUbWvl8PcWjsa83CJkWyBkZKsJSUEJ3FqYNUEumkJf2VXGY6pt62SNpRvF6RNIAumr3Oyq5yRk29XI5wpspKCB05Rte+XwxwaexrTcZiBbJGNxhb9K07wyXXFl/0VWLLbputiY5b8t1MlJQV/TtGxr5fa5xaOxrzcImW2yBncro7i1MGq0l00hLuyq4AIGDbDsnlKmSkoITeL0iaQBf2vc7KrnNuer1c+MLXpyla98vhjg09jWmTMQLZOxyFPlJQQxxWneGS6Sy/6KrFlt3etiY5b8t8Ln07RsbUl9rnFo7GvNwAPdtkDO8QrCUlBDdxamHVWkumkJd2VWAJAwbYduNpWG8XpH0QBf23c7KrnNuer1c+MKbKSggdN0rXul8McGu7GtMmYgWyRg5C3HFadwZLpcy8dlVi227vWwDA235bqZKSgr+naNgqS+1zy0djWm4Ce7bIwd9l0fxamHVWkumkJd2VUgAQMENh242lTJSUEJvGKR9FBf2vc7KrnNuer1c+MLU8bpW1HS+Kbg13Y1pBJIEC2TschT5SUEQcVp3tZLpcy8dlVi2C6ZtgGBscrl07RsFS59pfaOwrzcBPdtmM77KwlJQQ38Wph1RpLppNl3ZVSAMbENh242lYbxikfRZf2phnZVs5tz1ernxhTZSUEDpulFR0vim4Nd2NbBJIEC3rbHIVfpP2wpVNSdPa8S4BjrXQ8kAw5pAczJOYj4K/lcKeiY176rWAPqRc+Os6AABPhAGEHdERAXOrSm0tcWuaZa4bg7HHMRyUvVaUtJIGD4cvcVwQY9b1H2tP+V/cnreo+1p/yv7llEGPW9R9rT/lf3LmWve4PrPuLe6A0Na0nBMcyuqICIiAiIgIiICIiAiIgIiICIiAiIgIiICIiAiIgIiICIiAiIgIiICIiAiyymXGACVZ0tE0ABwk80H//2Q=="/>
          <p:cNvSpPr>
            <a:spLocks noChangeAspect="1" noChangeArrowheads="1"/>
          </p:cNvSpPr>
          <p:nvPr/>
        </p:nvSpPr>
        <p:spPr bwMode="auto">
          <a:xfrm>
            <a:off x="0" y="-749300"/>
            <a:ext cx="3000375" cy="1524000"/>
          </a:xfrm>
          <a:prstGeom prst="rect">
            <a:avLst/>
          </a:prstGeom>
          <a:noFill/>
          <a:ln w="9525">
            <a:noFill/>
            <a:miter lim="800000"/>
            <a:headEnd/>
            <a:tailEnd/>
          </a:ln>
        </p:spPr>
        <p:txBody>
          <a:bodyPr/>
          <a:lstStyle/>
          <a:p>
            <a:endParaRPr lang="tr-TR"/>
          </a:p>
        </p:txBody>
      </p:sp>
      <p:sp>
        <p:nvSpPr>
          <p:cNvPr id="38915" name="AutoShape 4" descr="data:image/jpeg;base64,/9j/4AAQSkZJRgABAQAAAQABAAD/2wCEAAkGBhMPEA8QDhARFBURDxUVFhQQEBAUERAQFBUVFRQQFBIYGyYeFxkjGRQWIS8gIycqLCwsFR8xNTIrNScsLCkBCQoKDQwNFg8PFCkYHyQuKSsqNDUpKjUsKSkpKik0MDA1MDUsKTI1KjIpKSktNSozLDI1NjUpLzUpNSs1MTUsMf/AABEIAKABOwMBIgACEQEDEQH/xAAbAAEAAgMBAQAAAAAAAAAAAAAABAUBAgMGB//EAEEQAAEDAwICBgYHBgUFAAAAAAEAAhEDEiEEMQVBFSIjMlGRExRSYXGhM0JTYoGSsQZyc5Oy4gc0Y9HSFoLC4fD/xAAYAQEBAQEBAAAAAAAAAAAAAAAAAQMCBP/EACIRAQACAgIBBAMAAAAAAAAAAAABAhHwAyExEnGR8SJBYf/aAAwDAQACEQMRAD8A+t6rVFxIBgDw5+8qOiKoIiICIiAiIgIiICIiAiIgItXvgEnkFCPE/BvmUE9FX9Jn2R5lOlPujzKCwRV/SZ9keZWBxXJFokASLsgHY/I+SCxRV/SZ9keZWBxXJECREi7InaQgsUVf0mfZHmU6TPsjzKCwRV/SZ9keZXWhr7iARE7ZQS0REBERAREQEREBERAREQbMqFpkEhWVLXAgE4PNVayEGEREBERAREQEREBERAREQEREHLVdx3wVJqWkseGEhxaYIIBBjBBOy9Ao50LPD5lB5I6XU+07u/a/vfPLc8vFHaSvdLSQCWz2rS7FvedAuwHea9b6gzwPmU9RZ4HzKo8xq9PXJNjyezIBDm0wHw/dmZ3Z5Lg/QVi4vkh0mO0EgRXDZjePSM+a9d6izwPmU9RZ4HzKDyrdLXN5c9wNptaKgguN0B34EZ9yzS0lYMrSeu5rQ03dbquf9bkbSBuvU+oM8PmU9RZ4HzKDyR0uoJw5wGN6wJAlkiQN8Oz71r6jqBs90my4ioMxTLef3o/9r1/qDPD5lPUWeB8yg8vR0lX0jXPJIbUqEdpMU3NhojnB/VXGm77f3grD1FngfMrenpmtMtGfxKDqiIoCIiAiIgIiICIiAiIgIiICIiAiIgIiICIiAiIgIiICIiAiIgIi1e8NBJMACT8EGy5N1AOGBz/4bS75jHzUvScLNQB9cEA7Uvd41PE+7Ye9WzGAAAAADkMAfggoCXDejWH/AGT8gSVinXa4kA5G4OHD4tOV6JcNVoWVRD2gxsdnN94cMhFVCLFai6i4Nebmu7j+ZPsO+97+ayiCIiAiIgIiICIiAiIgIiICIiAiIgIiICIiAiIgIiICIiAiIgIiICIiAs6Sh6WsAe7TAefAvJ6g/CCfwCwpfBB9Of8AVj8AxsfqUFmiSiiiIiDjrNKKrHMdzG/MHk4e8HKo6DyR1u8CWu/eaYPzHzXoVQ1BFXUAfaA/i5jSfmgyiIqgiIgIiICIiAiIgIiICIiAiIgIiICIiAiIgIiICIiAiIgIiICItWUTVeKQJAi55G4ZtaDyJ2+AKBRa6qSKQBAMF7u4D4CMuPw81Hr0qlCqWB9R5qNBZTp9m19Q4c57x3WNDRPx5lelpUg0BrQAAIAGwChcY4eazOqSHD2XFpc09+ncNrhifgrExntLRMx0omahzQD6xVLKTiKlYOc4VqxMDT6emZug4nO0ZMkTdNxmqw212hxDDUeGRfp6f1fSuw0uIzAjYxIyoFGoXFpYGNexpsaR2HDaAkF75gGqQDj9ACTH12spUaDqtWRp23VGtfPpddUGTqK3MsmIB3kcoC2mtZ3d/jyVveJxu758emrcbpgUxTPpHVe41m7vEn2QOZKqdVxOo5ziawZSpOio6k3BfsNPSJ6z3zgkRExBO3zf9lP2+fW1dVmpcWN1LsOptHpGtGTRa7cXAbjntyj6E1rrmBrGNqMZNKkfodBR+3rcjUInHxAxcVI44jytuebR+O7v7lm6qS5ofUbVeA4MdWeWaOj9rXdOXH2dsQMAlS9JoKj2Gqypfe4ntBBe0dVrrhsSG+HNV9DSes9jSLvRF19So76TUnnWqHkwxDW898NAn19NgaA0CABAHgAuL4jqGvD6pjM7v10oGVJJaQWubu124/3HvC3VjxLQekbLcPb3T/4n7pVXSqXAGI8QdwRgg/Arhs3REQEREBERAREQEREBERAREQEREBERAREQEREBERAREQEREBTOB0+q9/t1HflZ1APkfNQ1O4GexA9l7wfje7/dFWCIigruJcGbWzsZaSMllS0yBUZMOC8B/iHwHU1qTmgsL7muqPc+GmmXEUqVNsdUXDu7k5zK+oLz3GKZ9Za5jLn+iBY557GhBeH13jmQCI/eO2StKWmJY8tYmszh8X0v+HOvFUAU2NfTAf1qgFgBw93gJHyX17h3CXamhT6wZTeb6lrr36mpMEucfqYwM4A5YXHqlgw99Ko/AP03E6/tO8KIj4QOTQAfQ8Bn0DS4AFznuIb3RL3GG+7wWnJaemHBSvcY3fn28ytLpG0m2sEZk8y4+0TzK7Ii872iodTTsr1W8nBrx8XS13zb81fKk15nUOjlSYD8S55/T9UGiIiqCIiAiIgIiICIiAiIgIiICIiDnXdDXEcgVUFxPM+auKzLmuHiFVHTP9k+Sog63iTaUgk3WFwEOg7wC4YEkQubONUyAS4gxkWvkEAl2I5Wn/4rvqOC+keHva8wy23rAbk3GN91r0GLgQxwhrxAumaloJu3GG8vFBzHF2TEuzEQ2oXGbvqxgdXdZpcUD6jWMJPekm4EFtpGDvM/JbjgDREU3iOYdUB+tzB+8fNb6fgopm5lNwOfaO+Dv8EHFvGKZt6z+ttLKg9kA7bddufetem6eMvgtJmx8CLMeOfSN811bwBot7Op1dpdUMd0gb7dRuPcsngLdvRv2jd+0MHj/ps/Kg5P40wCQXu7pgNdMPcGh3wk/I+CnSfH5qN0G32H7NE3PmGkFomeRaD5+JUv1d3su8igl8OqE3AnAEqcoegoFslwicQpigLrwyvZVcw7Ves3+IBDm/iAD+BXJaVKYcIPxBGCCNnA8iEHoUVVpeL2w3UEA7Cp9R/x9k/HHgrQGchRWVUftHpA5gqFpeKclzA630lPBLHHm2Q0kHEAq3UPWcSZT6p6zj9RuXH4+A95VicSkxmMS8299RzyKbmurvIY+q36Og059W0/vAy53Lc5IA9Zp6IY1rG7NaAPgBC8/wAPd6B1zmC0gwGSfQBxLi0D6wJOSM48F6ChqG1BcxwcPEGVbWy446emHREXHU6tlMTUcGj37n3Abn8Fy0b1aoY0ucYDQSSeQHNUFNxcXVHCDUddB3a2Ia3yA+a6arUurkSC2mDIae88jZzxyHgPNFQRERFNWqlziSefko2o1radoe4i44gOPMDMbZcPNTKukcCYBOdwJwomp4UajmFzXwycC4AzaRMcgWjCojt4zTMQ52T7D/u52wOu3zTpmnANzoImbH7Zzt90+S70eDBndY/Yjd5gOtBAzjujyXP/AKfZt6N/P61TMzM5z3j5oOVfjTGtcWlxIa4gFrxJaHS0kjHdK7V+JMYS1xdIbJhryADMZAiTBwj+AtMk0nZmcv53Tz++7zW9fgweS5zHyRBhzwCBMYBicnKCM/jtMAkF5gEwGPnG4yN8HHuXTpinJFzsODT1X94lwA28WkfELboBkEejdkEbvnIIOfHJWTwJpmab8uu71TvSTcM7y4n4lBvpdX6RtwuAucOtg9Vxaf0U3Q1SHgTg7qPR0JYIax0XE5uOXGTv7yVL0emdcCQQB4oLFERQERcngufTpMNpeTLom1rRJgeKDqikjgA+2r/mZ/xToAfbV/zM/wCKKjIpPQA+2r/mZ/xUTWaM0HU+u57Hut68XNdBIIIAkYRGyIiAiIgIiICIiAiIgwQubdOG9wuZ/De5o8gYXVEHN1InvVKpHgar4+RWadINENAHwH6+K3RAXJ2naTdEH2mktd5iF1RBpYfta381367rDNO0GQM+0SS78xyuiICIiAiIgIiICIiAiIgIiICIiAiIgLXT/wCZofu1P6Qtlrp/8zQ+FT+kILXi2v8AV6FWsGF/o2F1oIF0cpOyqan7YsYXh9OqSxzwbGsgBhrYMuGYoPOMY96vdRQbUa5j2hzXAhzXCQ5pwQQop4JQMzRp5mZaMzeDP8x/5z4qK14bxpmodVaxrx6IwS5oDXdZ7DBBPNh3jl4rlx/ah/HH9LlM03DqdIvdTY1pf3i0RdknP4ucfi4qFx/ah/HH9LkFVW4xSYHlxf2bwx0UqphxkiIb1hjcYW3SlO+yXSKd/wBHViyLputiY5b8t1LlJVRX9OUbWPl8PcWjsa03CJkWyNxkrd3F6YNUEuml3+yqmMxg29bJ5SpspKCE3i9Mmk0F01RLOyqickZNvVyDvC06co2ufL4Y4NPY1puMxAtk7HIwrCUlBD6Vp32S6bL/AKKrFlt03WxMct+W659OUbWvl8PcWjsa83CJkWyBkZKsJSUEJ3FqYNUEumkJf2VXGY6pt62SNpRvF6RNIAumr3Oyq5yRk29XI5wpspKCB05Rte+XwxwaexrTcZiBbJGNxhb9K07wyXXFl/0VWLLbputiY5b8t1MlJQV/TtGxr5fa5xaOxrzcImW2yBncro7i1MGq0l00hLuyq4AIGDbDsnlKmSkoITeL0iaQBf2vc7KrnNuer1c+MLXpyla98vhjg09jWmTMQLZOxyFPlJQQxxWneGS6Sy/6KrFlt3etiY5b8t8Ln07RsbUl9rnFo7GvNwAPdtkDO8QrCUlBDdxamHVWkumkJd2VWAJAwbYduNpWG8XpH0QBf23c7KrnNuer1c+MKbKSggdN0rXul8McGu7GtMmYgWyRg5C3HFadwZLpcy8dlVi227vWwDA235bqZKSgr+naNgqS+1zy0djWm4Ce7bIwd9l0fxamHVWkumkJd2VUgAQMENh242lTJSUEJvGKR9FBf2vc7KrnNuer1c+MLU8bpW1HS+Kbg13Y1pBJIEC2TschT5SUEQcVp3tZLpcy8dlVi2C6ZtgGBscrl07RsFS59pfaOwrzcBPdtmM77KwlJQQ38Wph1RpLppNl3ZVSAMbENh242lYbxikfRZf2phnZVs5tz1ernxhTZSUEDpulFR0vim4Nd2NbBJIEC3rbHIVfpP2wpVNSdPa8S4BjrXQ8kAw5pAczJOYj4K/lcKeiY176rWAPqRc+Os6AABPhAGEHdERAXOrSm0tcWuaZa4bg7HHMRyUvVaUtJIGD4cvcVwQY9b1H2tP+V/cnreo+1p/yv7llEGPW9R9rT/lf3LmWve4PrPuLe6A0Na0nBMcyuqICIiAiIgIiICIiAiIgIiICIiAiIgIiICIiAiIgIiICIiAiIgIiICIiAiyymXGACVZ0tE0ABwk80H//2Q=="/>
          <p:cNvSpPr>
            <a:spLocks noChangeAspect="1" noChangeArrowheads="1"/>
          </p:cNvSpPr>
          <p:nvPr/>
        </p:nvSpPr>
        <p:spPr bwMode="auto">
          <a:xfrm>
            <a:off x="0" y="-749300"/>
            <a:ext cx="3000375" cy="1524000"/>
          </a:xfrm>
          <a:prstGeom prst="rect">
            <a:avLst/>
          </a:prstGeom>
          <a:noFill/>
          <a:ln w="9525">
            <a:noFill/>
            <a:miter lim="800000"/>
            <a:headEnd/>
            <a:tailEnd/>
          </a:ln>
        </p:spPr>
        <p:txBody>
          <a:bodyPr/>
          <a:lstStyle/>
          <a:p>
            <a:endParaRPr lang="tr-TR"/>
          </a:p>
        </p:txBody>
      </p:sp>
      <p:pic>
        <p:nvPicPr>
          <p:cNvPr id="38916" name="Picture 6" descr="http://www.museumsandtheweb.com/mw2009/papers/schroyen/schroyen.fig1-thumbnai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8917" name="7 Dikdörtgen"/>
          <p:cNvSpPr>
            <a:spLocks noChangeArrowheads="1"/>
          </p:cNvSpPr>
          <p:nvPr/>
        </p:nvSpPr>
        <p:spPr bwMode="auto">
          <a:xfrm>
            <a:off x="1676400" y="5867400"/>
            <a:ext cx="7086600" cy="430213"/>
          </a:xfrm>
          <a:prstGeom prst="rect">
            <a:avLst/>
          </a:prstGeom>
          <a:noFill/>
          <a:ln w="9525">
            <a:noFill/>
            <a:miter lim="800000"/>
            <a:headEnd/>
            <a:tailEnd/>
          </a:ln>
        </p:spPr>
        <p:txBody>
          <a:bodyPr>
            <a:spAutoFit/>
          </a:bodyPr>
          <a:lstStyle/>
          <a:p>
            <a:r>
              <a:rPr lang="tr-TR" sz="2200" b="1"/>
              <a:t>Müze Deneyimi ve Bağlam, Falk ve Dierking (2002)</a:t>
            </a:r>
          </a:p>
        </p:txBody>
      </p:sp>
      <p:sp>
        <p:nvSpPr>
          <p:cNvPr id="9" name="8 Dikdörtgen"/>
          <p:cNvSpPr/>
          <p:nvPr/>
        </p:nvSpPr>
        <p:spPr>
          <a:xfrm>
            <a:off x="685800" y="4191000"/>
            <a:ext cx="2249488" cy="430213"/>
          </a:xfrm>
          <a:prstGeom prst="rect">
            <a:avLst/>
          </a:prstGeom>
          <a:solidFill>
            <a:schemeClr val="bg1">
              <a:lumMod val="65000"/>
            </a:schemeClr>
          </a:solidFill>
        </p:spPr>
        <p:txBody>
          <a:bodyPr wrap="none">
            <a:spAutoFit/>
          </a:bodyPr>
          <a:lstStyle/>
          <a:p>
            <a:pPr>
              <a:defRPr/>
            </a:pPr>
            <a:r>
              <a:rPr lang="tr-TR" sz="2200" b="1" dirty="0"/>
              <a:t>Fiziksel Bağlam</a:t>
            </a:r>
          </a:p>
        </p:txBody>
      </p:sp>
      <p:sp>
        <p:nvSpPr>
          <p:cNvPr id="10" name="9 Dikdörtgen"/>
          <p:cNvSpPr/>
          <p:nvPr/>
        </p:nvSpPr>
        <p:spPr>
          <a:xfrm>
            <a:off x="3048000" y="533400"/>
            <a:ext cx="3230563" cy="430213"/>
          </a:xfrm>
          <a:prstGeom prst="rect">
            <a:avLst/>
          </a:prstGeom>
          <a:solidFill>
            <a:schemeClr val="bg1">
              <a:lumMod val="65000"/>
            </a:schemeClr>
          </a:solidFill>
        </p:spPr>
        <p:txBody>
          <a:bodyPr wrap="none">
            <a:spAutoFit/>
          </a:bodyPr>
          <a:lstStyle/>
          <a:p>
            <a:pPr>
              <a:defRPr/>
            </a:pPr>
            <a:r>
              <a:rPr lang="tr-TR" sz="2200" b="1" dirty="0" err="1"/>
              <a:t>Sosyo</a:t>
            </a:r>
            <a:r>
              <a:rPr lang="tr-TR" sz="2200" b="1" dirty="0"/>
              <a:t>-kültürel Bağlam</a:t>
            </a:r>
          </a:p>
        </p:txBody>
      </p:sp>
      <p:sp>
        <p:nvSpPr>
          <p:cNvPr id="11" name="10 Dikdörtgen"/>
          <p:cNvSpPr/>
          <p:nvPr/>
        </p:nvSpPr>
        <p:spPr>
          <a:xfrm>
            <a:off x="6477000" y="4191000"/>
            <a:ext cx="2320925" cy="430213"/>
          </a:xfrm>
          <a:prstGeom prst="rect">
            <a:avLst/>
          </a:prstGeom>
          <a:solidFill>
            <a:schemeClr val="bg1">
              <a:lumMod val="65000"/>
            </a:schemeClr>
          </a:solidFill>
        </p:spPr>
        <p:txBody>
          <a:bodyPr wrap="none">
            <a:spAutoFit/>
          </a:bodyPr>
          <a:lstStyle/>
          <a:p>
            <a:pPr>
              <a:defRPr/>
            </a:pPr>
            <a:r>
              <a:rPr lang="tr-TR" sz="2200" b="1" dirty="0"/>
              <a:t>Bireysel Bağlam</a:t>
            </a:r>
          </a:p>
        </p:txBody>
      </p:sp>
      <p:cxnSp>
        <p:nvCxnSpPr>
          <p:cNvPr id="38921" name="12 Düz Ok Bağlayıcısı"/>
          <p:cNvCxnSpPr>
            <a:cxnSpLocks noChangeShapeType="1"/>
          </p:cNvCxnSpPr>
          <p:nvPr/>
        </p:nvCxnSpPr>
        <p:spPr bwMode="auto">
          <a:xfrm flipH="1" flipV="1">
            <a:off x="1752600" y="1905000"/>
            <a:ext cx="2971800" cy="1600200"/>
          </a:xfrm>
          <a:prstGeom prst="straightConnector1">
            <a:avLst/>
          </a:prstGeom>
          <a:noFill/>
          <a:ln w="9525" algn="ctr">
            <a:solidFill>
              <a:schemeClr val="tx1"/>
            </a:solidFill>
            <a:round/>
            <a:headEnd/>
            <a:tailEnd type="arrow" w="med" len="med"/>
          </a:ln>
        </p:spPr>
      </p:cxnSp>
      <p:sp>
        <p:nvSpPr>
          <p:cNvPr id="15" name="14 Dikdörtgen"/>
          <p:cNvSpPr/>
          <p:nvPr/>
        </p:nvSpPr>
        <p:spPr>
          <a:xfrm>
            <a:off x="381000" y="1371600"/>
            <a:ext cx="2209800" cy="430213"/>
          </a:xfrm>
          <a:prstGeom prst="rect">
            <a:avLst/>
          </a:prstGeom>
          <a:solidFill>
            <a:schemeClr val="tx2">
              <a:lumMod val="40000"/>
              <a:lumOff val="60000"/>
            </a:schemeClr>
          </a:solidFill>
        </p:spPr>
        <p:txBody>
          <a:bodyPr wrap="none">
            <a:spAutoFit/>
          </a:bodyPr>
          <a:lstStyle/>
          <a:p>
            <a:pPr>
              <a:defRPr/>
            </a:pPr>
            <a:r>
              <a:rPr lang="tr-TR" sz="2200" b="1" dirty="0"/>
              <a:t>Müze Deneyimi</a:t>
            </a:r>
          </a:p>
        </p:txBody>
      </p:sp>
      <p:sp>
        <p:nvSpPr>
          <p:cNvPr id="16" name="15 Dikdörtgen"/>
          <p:cNvSpPr/>
          <p:nvPr/>
        </p:nvSpPr>
        <p:spPr>
          <a:xfrm>
            <a:off x="228600" y="5562600"/>
            <a:ext cx="1062038" cy="430213"/>
          </a:xfrm>
          <a:prstGeom prst="rect">
            <a:avLst/>
          </a:prstGeom>
          <a:solidFill>
            <a:schemeClr val="tx2">
              <a:lumMod val="40000"/>
              <a:lumOff val="60000"/>
            </a:schemeClr>
          </a:solidFill>
        </p:spPr>
        <p:txBody>
          <a:bodyPr wrap="none">
            <a:spAutoFit/>
          </a:bodyPr>
          <a:lstStyle/>
          <a:p>
            <a:pPr>
              <a:defRPr/>
            </a:pPr>
            <a:r>
              <a:rPr lang="tr-TR" sz="2200" b="1" dirty="0"/>
              <a:t>Zaman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04800" y="533400"/>
            <a:ext cx="7467600" cy="2124075"/>
          </a:xfrm>
          <a:prstGeom prst="rect">
            <a:avLst/>
          </a:prstGeom>
          <a:solidFill>
            <a:schemeClr val="bg2">
              <a:lumMod val="40000"/>
              <a:lumOff val="60000"/>
            </a:schemeClr>
          </a:solidFill>
        </p:spPr>
        <p:txBody>
          <a:bodyPr>
            <a:spAutoFit/>
          </a:bodyPr>
          <a:lstStyle/>
          <a:p>
            <a:pPr>
              <a:defRPr/>
            </a:pPr>
            <a:r>
              <a:rPr lang="tr-TR" sz="2200" b="1" dirty="0">
                <a:solidFill>
                  <a:srgbClr val="FF0000"/>
                </a:solidFill>
              </a:rPr>
              <a:t>Fiziksel Bağlam: </a:t>
            </a:r>
            <a:r>
              <a:rPr lang="tr-TR" sz="2200" b="1" dirty="0"/>
              <a:t>Bireysel ya da grup halindeki izleyicileri etkileyen, müzenin iç ve dış yapı özellikleri. Dizayn, ışıklandırma, sergileme, derece, sergi tasarımı, sosyal  hizmetler (</a:t>
            </a:r>
            <a:r>
              <a:rPr lang="tr-TR" sz="2200" b="1" dirty="0" err="1"/>
              <a:t>wc</a:t>
            </a:r>
            <a:r>
              <a:rPr lang="tr-TR" sz="2200" b="1" dirty="0"/>
              <a:t>, kafeterya vb), etiketler, duvar panoları, sergi ortamındaki renkler, müze sonrasında geçirilen zaman vb.</a:t>
            </a:r>
          </a:p>
        </p:txBody>
      </p:sp>
      <p:sp>
        <p:nvSpPr>
          <p:cNvPr id="3" name="2 Dikdörtgen"/>
          <p:cNvSpPr/>
          <p:nvPr/>
        </p:nvSpPr>
        <p:spPr>
          <a:xfrm>
            <a:off x="1219200" y="3124200"/>
            <a:ext cx="7239000" cy="1108075"/>
          </a:xfrm>
          <a:prstGeom prst="rect">
            <a:avLst/>
          </a:prstGeom>
          <a:solidFill>
            <a:schemeClr val="tx2">
              <a:lumMod val="40000"/>
              <a:lumOff val="60000"/>
            </a:schemeClr>
          </a:solidFill>
        </p:spPr>
        <p:txBody>
          <a:bodyPr>
            <a:spAutoFit/>
          </a:bodyPr>
          <a:lstStyle/>
          <a:p>
            <a:pPr>
              <a:defRPr/>
            </a:pPr>
            <a:r>
              <a:rPr lang="tr-TR" sz="2200" b="1" dirty="0">
                <a:solidFill>
                  <a:srgbClr val="FF0000"/>
                </a:solidFill>
              </a:rPr>
              <a:t>Bireysel Bağlam: </a:t>
            </a:r>
            <a:r>
              <a:rPr lang="tr-TR" sz="2200" b="1" dirty="0"/>
              <a:t>Tüm izleyiciler biricik ve özeldir. Bilgi, tutum, deneyimler, perspektifler, motivasyon, ajandalar.</a:t>
            </a:r>
          </a:p>
        </p:txBody>
      </p:sp>
      <p:sp>
        <p:nvSpPr>
          <p:cNvPr id="39940" name="3 Dikdörtgen"/>
          <p:cNvSpPr>
            <a:spLocks noChangeArrowheads="1"/>
          </p:cNvSpPr>
          <p:nvPr/>
        </p:nvSpPr>
        <p:spPr bwMode="auto">
          <a:xfrm>
            <a:off x="304800" y="4648200"/>
            <a:ext cx="7772400" cy="1446213"/>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r>
              <a:rPr lang="tr-TR" sz="2200" b="1">
                <a:solidFill>
                  <a:srgbClr val="FF0000"/>
                </a:solidFill>
              </a:rPr>
              <a:t>Sosyal Bağlam: </a:t>
            </a:r>
            <a:r>
              <a:rPr lang="tr-TR" sz="2200" b="1"/>
              <a:t>İzleyicinin deneyimini etkileyen ilişkiler, diğer izleyicilerle ilişkileri, müze personeliyle ilişkiler, aile bireyleri, arkadaşlar, sınıf arkadaşları vb ile iletişim vb.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ultureandcreativity.com/EL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scene3d>
            <a:camera prst="orthographicFront"/>
            <a:lightRig rig="threePt" dir="t"/>
          </a:scene3d>
          <a:sp3d>
            <a:bevelT w="139700" prst="cross"/>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3" name="Text Box 4"/>
          <p:cNvSpPr txBox="1">
            <a:spLocks noChangeArrowheads="1"/>
          </p:cNvSpPr>
          <p:nvPr/>
        </p:nvSpPr>
        <p:spPr bwMode="auto">
          <a:xfrm>
            <a:off x="0" y="0"/>
            <a:ext cx="9144000" cy="477838"/>
          </a:xfrm>
          <a:prstGeom prst="rect">
            <a:avLst/>
          </a:prstGeom>
          <a:solidFill>
            <a:schemeClr val="bg1"/>
          </a:solidFill>
          <a:ln w="9525">
            <a:noFill/>
            <a:miter lim="800000"/>
            <a:headEnd/>
            <a:tailEnd/>
          </a:ln>
        </p:spPr>
        <p:txBody>
          <a:bodyPr wrap="square">
            <a:spAutoFit/>
          </a:bodyPr>
          <a:lstStyle/>
          <a:p>
            <a:pPr algn="ctr"/>
            <a:r>
              <a:rPr lang="tr-TR" sz="2400" b="1" dirty="0">
                <a:solidFill>
                  <a:srgbClr val="FF0000"/>
                </a:solidFill>
              </a:rPr>
              <a:t>Müzede belli bir kavram ile ilgili çok yönlü inceleme olanağı</a:t>
            </a:r>
            <a:endParaRPr lang="en-US" sz="2400" b="1" dirty="0">
              <a:solidFill>
                <a:srgbClr val="FF0000"/>
              </a:solidFill>
            </a:endParaRPr>
          </a:p>
        </p:txBody>
      </p:sp>
      <p:graphicFrame>
        <p:nvGraphicFramePr>
          <p:cNvPr id="5122" name="Diagram 2"/>
          <p:cNvGraphicFramePr>
            <a:graphicFrameLocks/>
          </p:cNvGraphicFramePr>
          <p:nvPr/>
        </p:nvGraphicFramePr>
        <p:xfrm>
          <a:off x="2514600" y="685800"/>
          <a:ext cx="6019800" cy="6172200"/>
        </p:xfrm>
        <a:graphic>
          <a:graphicData uri="http://schemas.openxmlformats.org/drawingml/2006/compatibility">
            <com:legacyDrawing xmlns:com="http://schemas.openxmlformats.org/drawingml/2006/compatibility" spid="_x0000_s2050"/>
          </a:graphicData>
        </a:graphic>
      </p:graphicFrame>
      <p:sp>
        <p:nvSpPr>
          <p:cNvPr id="45091" name="Text Box 35"/>
          <p:cNvSpPr txBox="1">
            <a:spLocks noChangeArrowheads="1"/>
          </p:cNvSpPr>
          <p:nvPr/>
        </p:nvSpPr>
        <p:spPr bwMode="auto">
          <a:xfrm>
            <a:off x="228600" y="1447800"/>
            <a:ext cx="2082800" cy="3446463"/>
          </a:xfrm>
          <a:prstGeom prst="rect">
            <a:avLst/>
          </a:prstGeom>
          <a:solidFill>
            <a:schemeClr val="accent5">
              <a:lumMod val="60000"/>
              <a:lumOff val="40000"/>
            </a:schemeClr>
          </a:solidFill>
          <a:ln w="9525">
            <a:noFill/>
            <a:miter lim="800000"/>
            <a:headEnd/>
            <a:tailEnd/>
          </a:ln>
          <a:effectLst/>
        </p:spPr>
        <p:txBody>
          <a:bodyPr>
            <a:spAutoFit/>
          </a:bodyPr>
          <a:lstStyle/>
          <a:p>
            <a:pPr>
              <a:defRPr/>
            </a:pPr>
            <a:r>
              <a:rPr lang="tr-TR" sz="2500" b="1" u="sng" dirty="0"/>
              <a:t>Beceriler</a:t>
            </a:r>
          </a:p>
          <a:p>
            <a:pPr>
              <a:defRPr/>
            </a:pPr>
            <a:r>
              <a:rPr lang="tr-TR" sz="2500" b="1" dirty="0"/>
              <a:t>Gözlem</a:t>
            </a:r>
          </a:p>
          <a:p>
            <a:pPr>
              <a:defRPr/>
            </a:pPr>
            <a:r>
              <a:rPr lang="tr-TR" sz="2500" b="1" dirty="0" err="1"/>
              <a:t>Hayalgücü</a:t>
            </a:r>
            <a:endParaRPr lang="tr-TR" sz="2500" b="1" dirty="0"/>
          </a:p>
          <a:p>
            <a:pPr>
              <a:defRPr/>
            </a:pPr>
            <a:r>
              <a:rPr lang="tr-TR" sz="2500" b="1" dirty="0"/>
              <a:t>Ölçme</a:t>
            </a:r>
          </a:p>
          <a:p>
            <a:pPr>
              <a:defRPr/>
            </a:pPr>
            <a:r>
              <a:rPr lang="tr-TR" sz="2500" b="1" dirty="0"/>
              <a:t>Tasarım</a:t>
            </a:r>
          </a:p>
          <a:p>
            <a:pPr>
              <a:defRPr/>
            </a:pPr>
            <a:r>
              <a:rPr lang="tr-TR" sz="2500" b="1" dirty="0"/>
              <a:t>Dinleme</a:t>
            </a:r>
          </a:p>
          <a:p>
            <a:pPr>
              <a:defRPr/>
            </a:pPr>
            <a:r>
              <a:rPr lang="tr-TR" sz="2500" b="1" dirty="0"/>
              <a:t>İletişim</a:t>
            </a:r>
          </a:p>
          <a:p>
            <a:pPr>
              <a:defRPr/>
            </a:pPr>
            <a:r>
              <a:rPr lang="tr-TR" sz="2500" b="1" dirty="0"/>
              <a:t>El becerileri</a:t>
            </a: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descr="闒粀펤闀粀"/>
          <p:cNvPicPr>
            <a:picLocks noChangeAspect="1" noChangeArrowheads="1"/>
          </p:cNvPicPr>
          <p:nvPr/>
        </p:nvPicPr>
        <p:blipFill>
          <a:blip r:embed="rId3" cstate="print"/>
          <a:srcRect/>
          <a:stretch>
            <a:fillRect/>
          </a:stretch>
        </p:blipFill>
        <p:spPr bwMode="auto">
          <a:xfrm rot="507958">
            <a:off x="3338681" y="3900830"/>
            <a:ext cx="1779065" cy="2479751"/>
          </a:xfrm>
          <a:prstGeom prst="rect">
            <a:avLst/>
          </a:prstGeom>
          <a:noFill/>
          <a:ln w="9525">
            <a:noFill/>
            <a:miter lim="800000"/>
            <a:headEnd/>
            <a:tailEnd/>
          </a:ln>
        </p:spPr>
      </p:pic>
      <p:graphicFrame>
        <p:nvGraphicFramePr>
          <p:cNvPr id="6146" name="Object 2"/>
          <p:cNvGraphicFramePr>
            <a:graphicFrameLocks noChangeAspect="1"/>
          </p:cNvGraphicFramePr>
          <p:nvPr/>
        </p:nvGraphicFramePr>
        <p:xfrm>
          <a:off x="6588224" y="1988840"/>
          <a:ext cx="2355265" cy="4651648"/>
        </p:xfrm>
        <a:graphic>
          <a:graphicData uri="http://schemas.openxmlformats.org/presentationml/2006/ole">
            <p:oleObj spid="_x0000_s3074" name="Bit Eşlem Resmi" r:id="rId4" imgW="3648584" imgH="6009524" progId="PBrush">
              <p:embed/>
            </p:oleObj>
          </a:graphicData>
        </a:graphic>
      </p:graphicFrame>
      <p:sp>
        <p:nvSpPr>
          <p:cNvPr id="6148" name="3 Dikdörtgen"/>
          <p:cNvSpPr>
            <a:spLocks noChangeArrowheads="1"/>
          </p:cNvSpPr>
          <p:nvPr/>
        </p:nvSpPr>
        <p:spPr bwMode="auto">
          <a:xfrm rot="21294804">
            <a:off x="285826" y="263976"/>
            <a:ext cx="3364742" cy="923330"/>
          </a:xfrm>
          <a:prstGeom prst="rect">
            <a:avLst/>
          </a:prstGeom>
          <a:solidFill>
            <a:schemeClr val="bg1"/>
          </a:solidFill>
          <a:ln w="9525">
            <a:noFill/>
            <a:miter lim="800000"/>
            <a:headEnd/>
            <a:tailEnd/>
          </a:ln>
        </p:spPr>
        <p:txBody>
          <a:bodyPr wrap="square">
            <a:spAutoFit/>
          </a:bodyPr>
          <a:lstStyle/>
          <a:p>
            <a:pPr algn="ctr"/>
            <a:r>
              <a:rPr lang="tr-TR" sz="2700" b="1" dirty="0">
                <a:solidFill>
                  <a:srgbClr val="0000CC"/>
                </a:solidFill>
              </a:rPr>
              <a:t>MÜZEDE </a:t>
            </a:r>
            <a:endParaRPr lang="tr-TR" sz="2700" b="1" dirty="0" smtClean="0">
              <a:solidFill>
                <a:srgbClr val="0000CC"/>
              </a:solidFill>
            </a:endParaRPr>
          </a:p>
          <a:p>
            <a:r>
              <a:rPr lang="tr-TR" sz="2700" b="1" dirty="0" smtClean="0">
                <a:solidFill>
                  <a:srgbClr val="0000CC"/>
                </a:solidFill>
              </a:rPr>
              <a:t>NESNE </a:t>
            </a:r>
            <a:r>
              <a:rPr lang="tr-TR" sz="2700" b="1" dirty="0">
                <a:solidFill>
                  <a:srgbClr val="0000CC"/>
                </a:solidFill>
              </a:rPr>
              <a:t>İNCELEME </a:t>
            </a:r>
          </a:p>
        </p:txBody>
      </p:sp>
      <p:pic>
        <p:nvPicPr>
          <p:cNvPr id="5" name="Picture 5" descr="hali_3"/>
          <p:cNvPicPr>
            <a:picLocks noChangeAspect="1" noChangeArrowheads="1"/>
          </p:cNvPicPr>
          <p:nvPr/>
        </p:nvPicPr>
        <p:blipFill>
          <a:blip r:embed="rId5" cstate="print"/>
          <a:srcRect t="2702"/>
          <a:stretch>
            <a:fillRect/>
          </a:stretch>
        </p:blipFill>
        <p:spPr bwMode="auto">
          <a:xfrm rot="20455998">
            <a:off x="1341809" y="1884964"/>
            <a:ext cx="2459216" cy="2679576"/>
          </a:xfrm>
          <a:prstGeom prst="rect">
            <a:avLst/>
          </a:prstGeom>
          <a:ln>
            <a:noFill/>
          </a:ln>
          <a:effectLst>
            <a:softEdge rad="112500"/>
          </a:effectLst>
        </p:spPr>
      </p:pic>
      <p:pic>
        <p:nvPicPr>
          <p:cNvPr id="6" name="Picture 4" descr="hali_4"/>
          <p:cNvPicPr>
            <a:picLocks noChangeAspect="1" noChangeArrowheads="1"/>
          </p:cNvPicPr>
          <p:nvPr/>
        </p:nvPicPr>
        <p:blipFill>
          <a:blip r:embed="rId6" cstate="print"/>
          <a:srcRect l="7745"/>
          <a:stretch>
            <a:fillRect/>
          </a:stretch>
        </p:blipFill>
        <p:spPr>
          <a:xfrm>
            <a:off x="7740352" y="0"/>
            <a:ext cx="1186181" cy="1718395"/>
          </a:xfrm>
          <a:prstGeom prst="rect">
            <a:avLst/>
          </a:prstGeom>
        </p:spPr>
      </p:pic>
      <p:pic>
        <p:nvPicPr>
          <p:cNvPr id="7" name="Picture 11" descr="Ĵ"/>
          <p:cNvPicPr>
            <a:picLocks noChangeAspect="1" noChangeArrowheads="1"/>
          </p:cNvPicPr>
          <p:nvPr/>
        </p:nvPicPr>
        <p:blipFill>
          <a:blip r:embed="rId7" cstate="print"/>
          <a:srcRect l="1819" t="-1274"/>
          <a:stretch>
            <a:fillRect/>
          </a:stretch>
        </p:blipFill>
        <p:spPr bwMode="auto">
          <a:xfrm rot="21004426">
            <a:off x="3712210" y="312349"/>
            <a:ext cx="3802063" cy="2051050"/>
          </a:xfrm>
          <a:prstGeom prst="rect">
            <a:avLst/>
          </a:prstGeom>
          <a:noFill/>
        </p:spPr>
      </p:pic>
      <p:pic>
        <p:nvPicPr>
          <p:cNvPr id="8" name="Picture 9" descr="ļ"/>
          <p:cNvPicPr>
            <a:picLocks noChangeAspect="1" noChangeArrowheads="1"/>
          </p:cNvPicPr>
          <p:nvPr/>
        </p:nvPicPr>
        <p:blipFill>
          <a:blip r:embed="rId8" cstate="print"/>
          <a:srcRect/>
          <a:stretch>
            <a:fillRect/>
          </a:stretch>
        </p:blipFill>
        <p:spPr bwMode="auto">
          <a:xfrm rot="785159">
            <a:off x="4566126" y="2438293"/>
            <a:ext cx="1586736" cy="1402257"/>
          </a:xfrm>
          <a:prstGeom prst="rect">
            <a:avLst/>
          </a:prstGeom>
          <a:noFill/>
        </p:spPr>
      </p:pic>
      <p:pic>
        <p:nvPicPr>
          <p:cNvPr id="9" name="Picture 8" descr="Ĵ"/>
          <p:cNvPicPr>
            <a:picLocks noChangeAspect="1" noChangeArrowheads="1"/>
          </p:cNvPicPr>
          <p:nvPr/>
        </p:nvPicPr>
        <p:blipFill>
          <a:blip r:embed="rId9" cstate="print">
            <a:lum bright="28000"/>
          </a:blip>
          <a:srcRect r="73856"/>
          <a:stretch>
            <a:fillRect/>
          </a:stretch>
        </p:blipFill>
        <p:spPr bwMode="auto">
          <a:xfrm rot="20598372">
            <a:off x="1260003" y="4656235"/>
            <a:ext cx="1785111" cy="1768541"/>
          </a:xfrm>
          <a:prstGeom prst="rect">
            <a:avLst/>
          </a:prstGeom>
          <a:noFill/>
          <a:ln w="9525">
            <a:noFill/>
            <a:miter lim="800000"/>
            <a:headEnd/>
            <a:tailEnd/>
          </a:ln>
        </p:spPr>
      </p:pic>
      <p:pic>
        <p:nvPicPr>
          <p:cNvPr id="10" name="Picture 6" descr="İ"/>
          <p:cNvPicPr>
            <a:picLocks noChangeAspect="1" noChangeArrowheads="1"/>
          </p:cNvPicPr>
          <p:nvPr/>
        </p:nvPicPr>
        <p:blipFill>
          <a:blip r:embed="rId10" cstate="print">
            <a:lum bright="10000"/>
          </a:blip>
          <a:srcRect/>
          <a:stretch>
            <a:fillRect/>
          </a:stretch>
        </p:blipFill>
        <p:spPr bwMode="auto">
          <a:xfrm rot="393794">
            <a:off x="5286643" y="4175901"/>
            <a:ext cx="1802011" cy="1268160"/>
          </a:xfrm>
          <a:prstGeom prst="rect">
            <a:avLst/>
          </a:prstGeom>
          <a:noFill/>
          <a:ln w="9525">
            <a:noFill/>
            <a:miter lim="800000"/>
            <a:headEnd/>
            <a:tailEnd/>
          </a:ln>
        </p:spPr>
      </p:pic>
      <p:pic>
        <p:nvPicPr>
          <p:cNvPr id="11" name="Picture 8" descr="Ĵ"/>
          <p:cNvPicPr>
            <a:picLocks noChangeAspect="1" noChangeArrowheads="1"/>
          </p:cNvPicPr>
          <p:nvPr/>
        </p:nvPicPr>
        <p:blipFill>
          <a:blip r:embed="rId9" cstate="print">
            <a:lum bright="28000"/>
          </a:blip>
          <a:srcRect r="73856"/>
          <a:stretch>
            <a:fillRect/>
          </a:stretch>
        </p:blipFill>
        <p:spPr bwMode="auto">
          <a:xfrm rot="20598372">
            <a:off x="3613050" y="2900793"/>
            <a:ext cx="979415" cy="987329"/>
          </a:xfrm>
          <a:prstGeom prst="rect">
            <a:avLst/>
          </a:prstGeom>
          <a:noFill/>
          <a:ln w="9525">
            <a:noFill/>
            <a:miter lim="800000"/>
            <a:headEnd/>
            <a:tailEnd/>
          </a:ln>
        </p:spPr>
      </p:pic>
      <p:pic>
        <p:nvPicPr>
          <p:cNvPr id="12" name="Picture 7" descr="İ"/>
          <p:cNvPicPr>
            <a:picLocks noChangeAspect="1" noChangeArrowheads="1"/>
          </p:cNvPicPr>
          <p:nvPr/>
        </p:nvPicPr>
        <p:blipFill>
          <a:blip r:embed="rId11" cstate="print">
            <a:lum bright="8000"/>
          </a:blip>
          <a:srcRect/>
          <a:stretch>
            <a:fillRect/>
          </a:stretch>
        </p:blipFill>
        <p:spPr bwMode="auto">
          <a:xfrm rot="20330955">
            <a:off x="5703467" y="5482317"/>
            <a:ext cx="912588" cy="125325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7" name="Text Box 5"/>
          <p:cNvSpPr txBox="1">
            <a:spLocks noChangeArrowheads="1"/>
          </p:cNvSpPr>
          <p:nvPr/>
        </p:nvSpPr>
        <p:spPr bwMode="auto">
          <a:xfrm>
            <a:off x="519113" y="1190625"/>
            <a:ext cx="184150" cy="1006475"/>
          </a:xfrm>
          <a:prstGeom prst="rect">
            <a:avLst/>
          </a:prstGeom>
          <a:noFill/>
          <a:ln w="9525">
            <a:noFill/>
            <a:miter lim="800000"/>
            <a:headEnd/>
            <a:tailEnd/>
          </a:ln>
        </p:spPr>
        <p:txBody>
          <a:bodyPr wrap="none">
            <a:spAutoFit/>
          </a:bodyPr>
          <a:lstStyle/>
          <a:p>
            <a:endParaRPr lang="tr-TR" sz="2000" b="1"/>
          </a:p>
          <a:p>
            <a:endParaRPr lang="tr-TR" sz="2000" b="1"/>
          </a:p>
          <a:p>
            <a:endParaRPr lang="en-US" sz="2000" b="1"/>
          </a:p>
        </p:txBody>
      </p:sp>
      <p:graphicFrame>
        <p:nvGraphicFramePr>
          <p:cNvPr id="7170" name="Diagram 2"/>
          <p:cNvGraphicFramePr>
            <a:graphicFrameLocks noChangeAspect="1"/>
          </p:cNvGraphicFramePr>
          <p:nvPr/>
        </p:nvGraphicFramePr>
        <p:xfrm>
          <a:off x="0" y="0"/>
          <a:ext cx="9144000" cy="6858000"/>
        </p:xfrm>
        <a:graphic>
          <a:graphicData uri="http://schemas.openxmlformats.org/drawingml/2006/compatibility">
            <com:legacyDrawing xmlns:com="http://schemas.openxmlformats.org/drawingml/2006/compatibility" spid="_x0000_s4098"/>
          </a:graphicData>
        </a:graphic>
      </p:graphicFrame>
      <p:pic>
        <p:nvPicPr>
          <p:cNvPr id="4" name="Picture 4" descr="闒粀펤闀粀"/>
          <p:cNvPicPr>
            <a:picLocks noChangeAspect="1" noChangeArrowheads="1"/>
          </p:cNvPicPr>
          <p:nvPr/>
        </p:nvPicPr>
        <p:blipFill>
          <a:blip r:embed="rId4" cstate="print"/>
          <a:srcRect/>
          <a:stretch>
            <a:fillRect/>
          </a:stretch>
        </p:blipFill>
        <p:spPr bwMode="auto">
          <a:xfrm rot="-988224">
            <a:off x="6660563" y="1828296"/>
            <a:ext cx="475169" cy="579067"/>
          </a:xfrm>
          <a:prstGeom prst="rect">
            <a:avLst/>
          </a:prstGeom>
          <a:noFill/>
          <a:ln w="9525">
            <a:noFill/>
            <a:miter lim="800000"/>
            <a:headEnd/>
            <a:tailEnd/>
          </a:ln>
        </p:spPr>
      </p:pic>
      <p:pic>
        <p:nvPicPr>
          <p:cNvPr id="5" name="Picture 4" descr="闒粀펤闀粀"/>
          <p:cNvPicPr>
            <a:picLocks noChangeAspect="1" noChangeArrowheads="1"/>
          </p:cNvPicPr>
          <p:nvPr/>
        </p:nvPicPr>
        <p:blipFill>
          <a:blip r:embed="rId5" cstate="print"/>
          <a:srcRect/>
          <a:stretch>
            <a:fillRect/>
          </a:stretch>
        </p:blipFill>
        <p:spPr bwMode="auto">
          <a:xfrm rot="-988224">
            <a:off x="1339898" y="2482447"/>
            <a:ext cx="527237" cy="642520"/>
          </a:xfrm>
          <a:prstGeom prst="rect">
            <a:avLst/>
          </a:prstGeom>
          <a:noFill/>
          <a:ln w="9525">
            <a:noFill/>
            <a:miter lim="800000"/>
            <a:headEnd/>
            <a:tailEnd/>
          </a:ln>
        </p:spPr>
      </p:pic>
      <p:pic>
        <p:nvPicPr>
          <p:cNvPr id="6" name="Picture 17"/>
          <p:cNvPicPr>
            <a:picLocks noChangeAspect="1" noChangeArrowheads="1"/>
          </p:cNvPicPr>
          <p:nvPr/>
        </p:nvPicPr>
        <p:blipFill>
          <a:blip r:embed="rId6" cstate="print"/>
          <a:srcRect/>
          <a:stretch>
            <a:fillRect/>
          </a:stretch>
        </p:blipFill>
        <p:spPr bwMode="auto">
          <a:xfrm rot="16642653">
            <a:off x="7048300" y="3336145"/>
            <a:ext cx="544109" cy="666941"/>
          </a:xfrm>
          <a:prstGeom prst="rect">
            <a:avLst/>
          </a:prstGeom>
          <a:noFill/>
          <a:ln w="9525">
            <a:noFill/>
            <a:miter lim="800000"/>
            <a:headEnd/>
            <a:tailEnd/>
          </a:ln>
        </p:spPr>
      </p:pic>
      <p:pic>
        <p:nvPicPr>
          <p:cNvPr id="7" name="Picture 14"/>
          <p:cNvPicPr>
            <a:picLocks noChangeAspect="1" noChangeArrowheads="1"/>
          </p:cNvPicPr>
          <p:nvPr/>
        </p:nvPicPr>
        <p:blipFill>
          <a:blip r:embed="rId7" cstate="print"/>
          <a:srcRect/>
          <a:stretch>
            <a:fillRect/>
          </a:stretch>
        </p:blipFill>
        <p:spPr bwMode="auto">
          <a:xfrm rot="20125865">
            <a:off x="2875972" y="1279366"/>
            <a:ext cx="531709" cy="616855"/>
          </a:xfrm>
          <a:prstGeom prst="rect">
            <a:avLst/>
          </a:prstGeom>
          <a:noFill/>
          <a:ln w="9525">
            <a:noFill/>
            <a:miter lim="800000"/>
            <a:headEnd/>
            <a:tailEnd/>
          </a:ln>
        </p:spPr>
      </p:pic>
      <p:pic>
        <p:nvPicPr>
          <p:cNvPr id="8" name="Picture 7"/>
          <p:cNvPicPr>
            <a:picLocks noChangeAspect="1" noChangeArrowheads="1"/>
          </p:cNvPicPr>
          <p:nvPr/>
        </p:nvPicPr>
        <p:blipFill>
          <a:blip r:embed="rId8" cstate="print"/>
          <a:srcRect/>
          <a:stretch>
            <a:fillRect/>
          </a:stretch>
        </p:blipFill>
        <p:spPr bwMode="auto">
          <a:xfrm rot="1869940">
            <a:off x="1498476" y="4178848"/>
            <a:ext cx="537322" cy="516319"/>
          </a:xfrm>
          <a:prstGeom prst="rect">
            <a:avLst/>
          </a:prstGeom>
          <a:noFill/>
          <a:ln w="9525">
            <a:noFill/>
            <a:miter lim="800000"/>
            <a:headEnd/>
            <a:tailEnd/>
          </a:ln>
        </p:spPr>
      </p:pic>
      <p:pic>
        <p:nvPicPr>
          <p:cNvPr id="9" name="Picture 13"/>
          <p:cNvPicPr>
            <a:picLocks noChangeAspect="1" noChangeArrowheads="1"/>
          </p:cNvPicPr>
          <p:nvPr/>
        </p:nvPicPr>
        <p:blipFill>
          <a:blip r:embed="rId9" cstate="print"/>
          <a:srcRect/>
          <a:stretch>
            <a:fillRect/>
          </a:stretch>
        </p:blipFill>
        <p:spPr bwMode="auto">
          <a:xfrm>
            <a:off x="4283968" y="5085184"/>
            <a:ext cx="612081" cy="811790"/>
          </a:xfrm>
          <a:prstGeom prst="rect">
            <a:avLst/>
          </a:prstGeom>
          <a:noFill/>
          <a:ln w="9525">
            <a:noFill/>
            <a:miter lim="800000"/>
            <a:headEnd/>
            <a:tailEnd/>
          </a:ln>
        </p:spPr>
      </p:pic>
      <p:pic>
        <p:nvPicPr>
          <p:cNvPr id="10" name="Picture 12"/>
          <p:cNvPicPr>
            <a:picLocks noChangeAspect="1" noChangeArrowheads="1"/>
          </p:cNvPicPr>
          <p:nvPr/>
        </p:nvPicPr>
        <p:blipFill>
          <a:blip r:embed="rId10" cstate="print"/>
          <a:srcRect/>
          <a:stretch>
            <a:fillRect/>
          </a:stretch>
        </p:blipFill>
        <p:spPr bwMode="auto">
          <a:xfrm>
            <a:off x="3275856" y="5157192"/>
            <a:ext cx="539552" cy="667005"/>
          </a:xfrm>
          <a:prstGeom prst="rect">
            <a:avLst/>
          </a:prstGeom>
          <a:noFill/>
          <a:ln w="9525">
            <a:noFill/>
            <a:miter lim="800000"/>
            <a:headEnd/>
            <a:tailEnd/>
          </a:ln>
        </p:spPr>
      </p:pic>
      <p:pic>
        <p:nvPicPr>
          <p:cNvPr id="11" name="Picture 5"/>
          <p:cNvPicPr>
            <a:picLocks noChangeAspect="1" noChangeArrowheads="1"/>
          </p:cNvPicPr>
          <p:nvPr/>
        </p:nvPicPr>
        <p:blipFill>
          <a:blip r:embed="rId11" cstate="print"/>
          <a:srcRect/>
          <a:stretch>
            <a:fillRect/>
          </a:stretch>
        </p:blipFill>
        <p:spPr bwMode="auto">
          <a:xfrm>
            <a:off x="5718726" y="1412776"/>
            <a:ext cx="544953" cy="589138"/>
          </a:xfrm>
          <a:prstGeom prst="rect">
            <a:avLst/>
          </a:prstGeom>
          <a:noFill/>
          <a:ln w="9525">
            <a:noFill/>
            <a:miter lim="800000"/>
            <a:headEnd/>
            <a:tailEnd/>
          </a:ln>
        </p:spPr>
      </p:pic>
      <p:pic>
        <p:nvPicPr>
          <p:cNvPr id="12" name="Picture 6"/>
          <p:cNvPicPr>
            <a:picLocks noChangeAspect="1" noChangeArrowheads="1"/>
          </p:cNvPicPr>
          <p:nvPr/>
        </p:nvPicPr>
        <p:blipFill>
          <a:blip r:embed="rId12" cstate="print"/>
          <a:srcRect/>
          <a:stretch>
            <a:fillRect/>
          </a:stretch>
        </p:blipFill>
        <p:spPr bwMode="auto">
          <a:xfrm rot="284683">
            <a:off x="4739023" y="1082820"/>
            <a:ext cx="751770" cy="587454"/>
          </a:xfrm>
          <a:prstGeom prst="rect">
            <a:avLst/>
          </a:prstGeom>
          <a:noFill/>
          <a:ln w="9525">
            <a:noFill/>
            <a:miter lim="800000"/>
            <a:headEnd/>
            <a:tailEnd/>
          </a:ln>
        </p:spPr>
      </p:pic>
      <p:pic>
        <p:nvPicPr>
          <p:cNvPr id="13" name="Picture 8"/>
          <p:cNvPicPr>
            <a:picLocks noChangeAspect="1" noChangeArrowheads="1"/>
          </p:cNvPicPr>
          <p:nvPr/>
        </p:nvPicPr>
        <p:blipFill>
          <a:blip r:embed="rId13" cstate="print"/>
          <a:srcRect/>
          <a:stretch>
            <a:fillRect/>
          </a:stretch>
        </p:blipFill>
        <p:spPr bwMode="auto">
          <a:xfrm>
            <a:off x="2339752" y="4797152"/>
            <a:ext cx="459118" cy="513184"/>
          </a:xfrm>
          <a:prstGeom prst="rect">
            <a:avLst/>
          </a:prstGeom>
          <a:noFill/>
          <a:ln w="9525">
            <a:noFill/>
            <a:miter lim="800000"/>
            <a:headEnd/>
            <a:tailEnd/>
          </a:ln>
        </p:spPr>
      </p:pic>
      <p:pic>
        <p:nvPicPr>
          <p:cNvPr id="14" name="Picture 9"/>
          <p:cNvPicPr>
            <a:picLocks noChangeAspect="1" noChangeArrowheads="1"/>
          </p:cNvPicPr>
          <p:nvPr/>
        </p:nvPicPr>
        <p:blipFill>
          <a:blip r:embed="rId14" cstate="print"/>
          <a:srcRect l="11659"/>
          <a:stretch>
            <a:fillRect/>
          </a:stretch>
        </p:blipFill>
        <p:spPr bwMode="auto">
          <a:xfrm>
            <a:off x="1115616" y="3356992"/>
            <a:ext cx="647724" cy="606799"/>
          </a:xfrm>
          <a:prstGeom prst="rect">
            <a:avLst/>
          </a:prstGeom>
          <a:noFill/>
          <a:ln w="9525">
            <a:noFill/>
            <a:miter lim="800000"/>
            <a:headEnd/>
            <a:tailEnd/>
          </a:ln>
        </p:spPr>
      </p:pic>
      <p:pic>
        <p:nvPicPr>
          <p:cNvPr id="15" name="Picture 12"/>
          <p:cNvPicPr>
            <a:picLocks noChangeAspect="1" noChangeArrowheads="1"/>
          </p:cNvPicPr>
          <p:nvPr/>
        </p:nvPicPr>
        <p:blipFill>
          <a:blip r:embed="rId10" cstate="print"/>
          <a:srcRect/>
          <a:stretch>
            <a:fillRect/>
          </a:stretch>
        </p:blipFill>
        <p:spPr bwMode="auto">
          <a:xfrm>
            <a:off x="1907704" y="1700808"/>
            <a:ext cx="539552" cy="667005"/>
          </a:xfrm>
          <a:prstGeom prst="rect">
            <a:avLst/>
          </a:prstGeom>
          <a:noFill/>
          <a:ln w="9525">
            <a:noFill/>
            <a:miter lim="800000"/>
            <a:headEnd/>
            <a:tailEnd/>
          </a:ln>
        </p:spPr>
      </p:pic>
      <p:pic>
        <p:nvPicPr>
          <p:cNvPr id="16" name="Picture 12"/>
          <p:cNvPicPr>
            <a:picLocks noChangeAspect="1" noChangeArrowheads="1"/>
          </p:cNvPicPr>
          <p:nvPr/>
        </p:nvPicPr>
        <p:blipFill>
          <a:blip r:embed="rId10" cstate="print"/>
          <a:srcRect/>
          <a:stretch>
            <a:fillRect/>
          </a:stretch>
        </p:blipFill>
        <p:spPr bwMode="auto">
          <a:xfrm>
            <a:off x="7092280" y="2492896"/>
            <a:ext cx="539552" cy="667005"/>
          </a:xfrm>
          <a:prstGeom prst="rect">
            <a:avLst/>
          </a:prstGeom>
          <a:noFill/>
          <a:ln w="9525">
            <a:noFill/>
            <a:miter lim="800000"/>
            <a:headEnd/>
            <a:tailEnd/>
          </a:ln>
        </p:spPr>
      </p:pic>
      <p:pic>
        <p:nvPicPr>
          <p:cNvPr id="17" name="Picture 15"/>
          <p:cNvPicPr>
            <a:picLocks noChangeAspect="1" noChangeArrowheads="1"/>
          </p:cNvPicPr>
          <p:nvPr/>
        </p:nvPicPr>
        <p:blipFill>
          <a:blip r:embed="rId15" cstate="print"/>
          <a:srcRect/>
          <a:stretch>
            <a:fillRect/>
          </a:stretch>
        </p:blipFill>
        <p:spPr bwMode="auto">
          <a:xfrm rot="18705834">
            <a:off x="6909227" y="4055891"/>
            <a:ext cx="508361" cy="706922"/>
          </a:xfrm>
          <a:prstGeom prst="rect">
            <a:avLst/>
          </a:prstGeom>
          <a:noFill/>
          <a:ln w="9525">
            <a:noFill/>
            <a:miter lim="800000"/>
            <a:headEnd/>
            <a:tailEnd/>
          </a:ln>
        </p:spPr>
      </p:pic>
      <p:pic>
        <p:nvPicPr>
          <p:cNvPr id="18" name="Picture 2"/>
          <p:cNvPicPr>
            <a:picLocks noChangeAspect="1" noChangeArrowheads="1"/>
          </p:cNvPicPr>
          <p:nvPr/>
        </p:nvPicPr>
        <p:blipFill>
          <a:blip r:embed="rId16" cstate="print"/>
          <a:srcRect/>
          <a:stretch>
            <a:fillRect/>
          </a:stretch>
        </p:blipFill>
        <p:spPr bwMode="auto">
          <a:xfrm rot="1537662">
            <a:off x="5219476" y="5045235"/>
            <a:ext cx="743449" cy="548122"/>
          </a:xfrm>
          <a:prstGeom prst="rect">
            <a:avLst/>
          </a:prstGeom>
          <a:noFill/>
          <a:ln w="9525">
            <a:noFill/>
            <a:miter lim="800000"/>
            <a:headEnd/>
            <a:tailEnd/>
          </a:ln>
        </p:spPr>
      </p:pic>
      <p:pic>
        <p:nvPicPr>
          <p:cNvPr id="19" name="Picture 6"/>
          <p:cNvPicPr>
            <a:picLocks noChangeAspect="1" noChangeArrowheads="1"/>
          </p:cNvPicPr>
          <p:nvPr/>
        </p:nvPicPr>
        <p:blipFill>
          <a:blip r:embed="rId12" cstate="print"/>
          <a:srcRect/>
          <a:stretch>
            <a:fillRect/>
          </a:stretch>
        </p:blipFill>
        <p:spPr bwMode="auto">
          <a:xfrm rot="5032373">
            <a:off x="6194864" y="4823110"/>
            <a:ext cx="688717" cy="538182"/>
          </a:xfrm>
          <a:prstGeom prst="rect">
            <a:avLst/>
          </a:prstGeom>
          <a:noFill/>
          <a:ln w="9525">
            <a:noFill/>
            <a:miter lim="800000"/>
            <a:headEnd/>
            <a:tailEnd/>
          </a:ln>
        </p:spPr>
      </p:pic>
      <p:pic>
        <p:nvPicPr>
          <p:cNvPr id="20" name="Picture 16"/>
          <p:cNvPicPr>
            <a:picLocks noChangeAspect="1" noChangeArrowheads="1"/>
          </p:cNvPicPr>
          <p:nvPr/>
        </p:nvPicPr>
        <p:blipFill>
          <a:blip r:embed="rId17" cstate="print"/>
          <a:srcRect/>
          <a:stretch>
            <a:fillRect/>
          </a:stretch>
        </p:blipFill>
        <p:spPr bwMode="auto">
          <a:xfrm>
            <a:off x="3707904" y="836712"/>
            <a:ext cx="455975" cy="548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828800" y="762000"/>
          <a:ext cx="6019800" cy="5796541"/>
        </p:xfrm>
        <a:graphic>
          <a:graphicData uri="http://schemas.openxmlformats.org/drawingml/2006/table">
            <a:tbl>
              <a:tblPr/>
              <a:tblGrid>
                <a:gridCol w="2332880"/>
                <a:gridCol w="1352711"/>
                <a:gridCol w="2334209"/>
              </a:tblGrid>
              <a:tr h="262881">
                <a:tc>
                  <a:txBody>
                    <a:bodyPr/>
                    <a:lstStyle/>
                    <a:p>
                      <a:pPr algn="ctr">
                        <a:lnSpc>
                          <a:spcPct val="115000"/>
                        </a:lnSpc>
                        <a:spcAft>
                          <a:spcPts val="0"/>
                        </a:spcAft>
                      </a:pPr>
                      <a:r>
                        <a:rPr lang="tr-TR" sz="1200" b="1" dirty="0">
                          <a:solidFill>
                            <a:srgbClr val="FF0000"/>
                          </a:solidFill>
                          <a:latin typeface="Arial" pitchFamily="34" charset="0"/>
                          <a:ea typeface="Calibri"/>
                          <a:cs typeface="Arial" pitchFamily="34" charset="0"/>
                        </a:rPr>
                        <a:t>KURAM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solidFill>
                            <a:srgbClr val="FF0000"/>
                          </a:solidFill>
                          <a:latin typeface="Arial" pitchFamily="34" charset="0"/>
                          <a:ea typeface="Calibri"/>
                          <a:cs typeface="Arial" pitchFamily="34" charset="0"/>
                        </a:rPr>
                        <a:t>KURAMCI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solidFill>
                            <a:srgbClr val="FF0000"/>
                          </a:solidFill>
                          <a:latin typeface="Arial" pitchFamily="34" charset="0"/>
                          <a:ea typeface="Calibri"/>
                          <a:cs typeface="Arial" pitchFamily="34" charset="0"/>
                        </a:rPr>
                        <a:t>KURAMIN İÇERİĞİ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762">
                <a:tc>
                  <a:txBody>
                    <a:bodyPr/>
                    <a:lstStyle/>
                    <a:p>
                      <a:pPr>
                        <a:lnSpc>
                          <a:spcPct val="115000"/>
                        </a:lnSpc>
                        <a:spcAft>
                          <a:spcPts val="0"/>
                        </a:spcAft>
                      </a:pPr>
                      <a:r>
                        <a:rPr lang="tr-TR" sz="1200" dirty="0">
                          <a:latin typeface="Arial" pitchFamily="34" charset="0"/>
                          <a:ea typeface="Calibri"/>
                          <a:cs typeface="Arial" pitchFamily="34" charset="0"/>
                        </a:rPr>
                        <a:t>Nesne - Temelli Öğrenme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err="1">
                          <a:latin typeface="Arial" pitchFamily="34" charset="0"/>
                          <a:ea typeface="Calibri"/>
                          <a:cs typeface="Arial" pitchFamily="34" charset="0"/>
                        </a:rPr>
                        <a:t>Schlereth</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Müze nesnesini temel alarak program hazırlamak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81">
                <a:tc>
                  <a:txBody>
                    <a:bodyPr/>
                    <a:lstStyle/>
                    <a:p>
                      <a:pPr>
                        <a:lnSpc>
                          <a:spcPct val="115000"/>
                        </a:lnSpc>
                        <a:spcAft>
                          <a:spcPts val="0"/>
                        </a:spcAft>
                      </a:pPr>
                      <a:r>
                        <a:rPr lang="tr-TR" sz="1200">
                          <a:latin typeface="Arial" pitchFamily="34" charset="0"/>
                          <a:ea typeface="Calibri"/>
                          <a:cs typeface="Arial" pitchFamily="34" charset="0"/>
                        </a:rPr>
                        <a:t>Disiplin Temelli Sanat Eğitimi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err="1">
                          <a:latin typeface="Arial" pitchFamily="34" charset="0"/>
                          <a:ea typeface="Calibri"/>
                          <a:cs typeface="Arial" pitchFamily="34" charset="0"/>
                        </a:rPr>
                        <a:t>Getty</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Arial" pitchFamily="34" charset="0"/>
                          <a:ea typeface="Calibri"/>
                          <a:cs typeface="Arial" pitchFamily="34" charset="0"/>
                        </a:rPr>
                        <a:t>Disiplin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81">
                <a:tc>
                  <a:txBody>
                    <a:bodyPr/>
                    <a:lstStyle/>
                    <a:p>
                      <a:pPr>
                        <a:lnSpc>
                          <a:spcPct val="115000"/>
                        </a:lnSpc>
                        <a:spcAft>
                          <a:spcPts val="0"/>
                        </a:spcAft>
                      </a:pPr>
                      <a:r>
                        <a:rPr lang="tr-TR" sz="1200">
                          <a:latin typeface="Arial" pitchFamily="34" charset="0"/>
                          <a:ea typeface="Calibri"/>
                          <a:cs typeface="Arial" pitchFamily="34" charset="0"/>
                        </a:rPr>
                        <a:t>Müze Okuryazarlığı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err="1">
                          <a:latin typeface="Arial" pitchFamily="34" charset="0"/>
                          <a:ea typeface="Calibri"/>
                          <a:cs typeface="Arial" pitchFamily="34" charset="0"/>
                        </a:rPr>
                        <a:t>Stapp</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smtClean="0">
                          <a:latin typeface="Arial" pitchFamily="34" charset="0"/>
                          <a:ea typeface="Calibri"/>
                          <a:cs typeface="Arial" pitchFamily="34" charset="0"/>
                        </a:rPr>
                        <a:t>Görsel kültür unsurlarından faydalanalım</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81">
                <a:tc>
                  <a:txBody>
                    <a:bodyPr/>
                    <a:lstStyle/>
                    <a:p>
                      <a:pPr>
                        <a:lnSpc>
                          <a:spcPct val="115000"/>
                        </a:lnSpc>
                        <a:spcAft>
                          <a:spcPts val="0"/>
                        </a:spcAft>
                      </a:pPr>
                      <a:r>
                        <a:rPr lang="tr-TR" sz="1200">
                          <a:latin typeface="Arial" pitchFamily="34" charset="0"/>
                          <a:ea typeface="Calibri"/>
                          <a:cs typeface="Arial" pitchFamily="34" charset="0"/>
                        </a:rPr>
                        <a:t>Öğrenme Biçimleri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Kolb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762">
                <a:tc>
                  <a:txBody>
                    <a:bodyPr/>
                    <a:lstStyle/>
                    <a:p>
                      <a:pPr>
                        <a:lnSpc>
                          <a:spcPct val="115000"/>
                        </a:lnSpc>
                        <a:spcAft>
                          <a:spcPts val="0"/>
                        </a:spcAft>
                      </a:pPr>
                      <a:r>
                        <a:rPr lang="tr-TR" sz="1200">
                          <a:latin typeface="Arial" pitchFamily="34" charset="0"/>
                          <a:ea typeface="Calibri"/>
                          <a:cs typeface="Arial" pitchFamily="34" charset="0"/>
                        </a:rPr>
                        <a:t>Çoklu Zeka Kuramı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err="1">
                          <a:latin typeface="Arial" pitchFamily="34" charset="0"/>
                          <a:ea typeface="Calibri"/>
                          <a:cs typeface="Arial" pitchFamily="34" charset="0"/>
                        </a:rPr>
                        <a:t>Gardner</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Bireysel öğrenme biçimleri ve bireyin psikolojisi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81">
                <a:tc>
                  <a:txBody>
                    <a:bodyPr/>
                    <a:lstStyle/>
                    <a:p>
                      <a:pPr>
                        <a:lnSpc>
                          <a:spcPct val="115000"/>
                        </a:lnSpc>
                        <a:spcAft>
                          <a:spcPts val="0"/>
                        </a:spcAft>
                      </a:pPr>
                      <a:r>
                        <a:rPr lang="tr-TR" sz="1200">
                          <a:latin typeface="Arial" pitchFamily="34" charset="0"/>
                          <a:ea typeface="Calibri"/>
                          <a:cs typeface="Arial" pitchFamily="34" charset="0"/>
                        </a:rPr>
                        <a:t>Akıcı – Estetik Deneyim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Csikszentmihalyi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smtClean="0">
                          <a:latin typeface="Arial" pitchFamily="34" charset="0"/>
                          <a:ea typeface="Calibri"/>
                          <a:cs typeface="Arial" pitchFamily="34" charset="0"/>
                        </a:rPr>
                        <a:t>Estetik kuramları</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470">
                <a:tc>
                  <a:txBody>
                    <a:bodyPr/>
                    <a:lstStyle/>
                    <a:p>
                      <a:pPr>
                        <a:lnSpc>
                          <a:spcPct val="115000"/>
                        </a:lnSpc>
                        <a:spcAft>
                          <a:spcPts val="0"/>
                        </a:spcAft>
                      </a:pPr>
                      <a:r>
                        <a:rPr lang="tr-TR" sz="1200">
                          <a:latin typeface="Arial" pitchFamily="34" charset="0"/>
                          <a:ea typeface="Calibri"/>
                          <a:cs typeface="Arial" pitchFamily="34" charset="0"/>
                        </a:rPr>
                        <a:t>Görsel Düşünme Stratejileri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Hausen ve Yenawine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smtClean="0">
                          <a:latin typeface="Arial" pitchFamily="34" charset="0"/>
                          <a:ea typeface="Calibri"/>
                          <a:cs typeface="Arial" pitchFamily="34" charset="0"/>
                        </a:rPr>
                        <a:t>Görsel kültür kuramı</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81">
                <a:tc>
                  <a:txBody>
                    <a:bodyPr/>
                    <a:lstStyle/>
                    <a:p>
                      <a:pPr>
                        <a:lnSpc>
                          <a:spcPct val="115000"/>
                        </a:lnSpc>
                        <a:spcAft>
                          <a:spcPts val="0"/>
                        </a:spcAft>
                      </a:pPr>
                      <a:r>
                        <a:rPr lang="tr-TR" sz="1200">
                          <a:latin typeface="Arial" pitchFamily="34" charset="0"/>
                          <a:ea typeface="Calibri"/>
                          <a:cs typeface="Arial" pitchFamily="34" charset="0"/>
                        </a:rPr>
                        <a:t>Müze ve Toplum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Karp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err="1" smtClean="0">
                          <a:latin typeface="Arial" pitchFamily="34" charset="0"/>
                          <a:ea typeface="Calibri"/>
                          <a:cs typeface="Arial" pitchFamily="34" charset="0"/>
                        </a:rPr>
                        <a:t>Sosyomüzeoloji</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81">
                <a:tc>
                  <a:txBody>
                    <a:bodyPr/>
                    <a:lstStyle/>
                    <a:p>
                      <a:pPr>
                        <a:lnSpc>
                          <a:spcPct val="115000"/>
                        </a:lnSpc>
                        <a:spcAft>
                          <a:spcPts val="0"/>
                        </a:spcAft>
                      </a:pPr>
                      <a:r>
                        <a:rPr lang="tr-TR" sz="1200" dirty="0" smtClean="0">
                          <a:latin typeface="Arial" pitchFamily="34" charset="0"/>
                          <a:ea typeface="Calibri"/>
                          <a:cs typeface="Arial" pitchFamily="34" charset="0"/>
                        </a:rPr>
                        <a:t>İletişim Aracı </a:t>
                      </a:r>
                      <a:r>
                        <a:rPr lang="tr-TR" sz="1200" dirty="0">
                          <a:latin typeface="Arial" pitchFamily="34" charset="0"/>
                          <a:ea typeface="Calibri"/>
                          <a:cs typeface="Arial" pitchFamily="34" charset="0"/>
                        </a:rPr>
                        <a:t>Olarak Müze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Hooper Greenhill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err="1" smtClean="0">
                          <a:latin typeface="Arial" pitchFamily="34" charset="0"/>
                          <a:ea typeface="Calibri"/>
                          <a:cs typeface="Arial" pitchFamily="34" charset="0"/>
                        </a:rPr>
                        <a:t>postmodernizm</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81">
                <a:tc>
                  <a:txBody>
                    <a:bodyPr/>
                    <a:lstStyle/>
                    <a:p>
                      <a:pPr>
                        <a:lnSpc>
                          <a:spcPct val="115000"/>
                        </a:lnSpc>
                        <a:spcAft>
                          <a:spcPts val="0"/>
                        </a:spcAft>
                      </a:pPr>
                      <a:r>
                        <a:rPr lang="tr-TR" sz="1200">
                          <a:latin typeface="Arial" pitchFamily="34" charset="0"/>
                          <a:ea typeface="Calibri"/>
                          <a:cs typeface="Arial" pitchFamily="34" charset="0"/>
                        </a:rPr>
                        <a:t>Ritüel Olarak Müze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Duncan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aseline="0" dirty="0" smtClean="0">
                          <a:latin typeface="Arial" pitchFamily="34" charset="0"/>
                          <a:ea typeface="Calibri"/>
                          <a:cs typeface="Arial" pitchFamily="34" charset="0"/>
                        </a:rPr>
                        <a:t>Oyun kuramları</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762">
                <a:tc>
                  <a:txBody>
                    <a:bodyPr/>
                    <a:lstStyle/>
                    <a:p>
                      <a:pPr>
                        <a:lnSpc>
                          <a:spcPct val="115000"/>
                        </a:lnSpc>
                        <a:spcAft>
                          <a:spcPts val="0"/>
                        </a:spcAft>
                      </a:pPr>
                      <a:r>
                        <a:rPr lang="tr-TR" sz="1200">
                          <a:latin typeface="Arial" pitchFamily="34" charset="0"/>
                          <a:ea typeface="Calibri"/>
                          <a:cs typeface="Arial" pitchFamily="34" charset="0"/>
                        </a:rPr>
                        <a:t>Müzede Anlam Yaratma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Silverman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latin typeface="Arial" pitchFamily="34" charset="0"/>
                          <a:ea typeface="Calibri"/>
                          <a:cs typeface="Arial" pitchFamily="34" charset="0"/>
                        </a:rPr>
                        <a:t>Bireysel anlam oluşturma, toplumsal bağlam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81">
                <a:tc>
                  <a:txBody>
                    <a:bodyPr/>
                    <a:lstStyle/>
                    <a:p>
                      <a:pPr>
                        <a:lnSpc>
                          <a:spcPct val="115000"/>
                        </a:lnSpc>
                        <a:spcAft>
                          <a:spcPts val="0"/>
                        </a:spcAft>
                      </a:pPr>
                      <a:r>
                        <a:rPr lang="tr-TR" sz="1200">
                          <a:latin typeface="Arial" pitchFamily="34" charset="0"/>
                          <a:ea typeface="Calibri"/>
                          <a:cs typeface="Arial" pitchFamily="34" charset="0"/>
                        </a:rPr>
                        <a:t>Müzede Öyküleme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Roberts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81">
                <a:tc>
                  <a:txBody>
                    <a:bodyPr/>
                    <a:lstStyle/>
                    <a:p>
                      <a:pPr>
                        <a:lnSpc>
                          <a:spcPct val="115000"/>
                        </a:lnSpc>
                        <a:spcAft>
                          <a:spcPts val="0"/>
                        </a:spcAft>
                      </a:pPr>
                      <a:r>
                        <a:rPr lang="tr-TR" sz="1200" dirty="0">
                          <a:latin typeface="Arial" pitchFamily="34" charset="0"/>
                          <a:ea typeface="Calibri"/>
                          <a:cs typeface="Arial" pitchFamily="34" charset="0"/>
                        </a:rPr>
                        <a:t>Post-Müze / </a:t>
                      </a:r>
                      <a:r>
                        <a:rPr lang="tr-TR" sz="1200" dirty="0" err="1">
                          <a:latin typeface="Arial" pitchFamily="34" charset="0"/>
                          <a:ea typeface="Calibri"/>
                          <a:cs typeface="Arial" pitchFamily="34" charset="0"/>
                        </a:rPr>
                        <a:t>Postmodern</a:t>
                      </a:r>
                      <a:r>
                        <a:rPr lang="tr-TR" sz="1200" dirty="0">
                          <a:latin typeface="Arial" pitchFamily="34" charset="0"/>
                          <a:ea typeface="Calibri"/>
                          <a:cs typeface="Arial" pitchFamily="34" charset="0"/>
                        </a:rPr>
                        <a:t> Müze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Hooper Greenhill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kumimoji="0" lang="tr-TR" sz="1200" kern="1200" dirty="0" err="1" smtClean="0">
                          <a:solidFill>
                            <a:schemeClr val="tx1"/>
                          </a:solidFill>
                          <a:latin typeface="Arial" pitchFamily="34" charset="0"/>
                          <a:ea typeface="Calibri"/>
                          <a:cs typeface="Arial" pitchFamily="34" charset="0"/>
                        </a:rPr>
                        <a:t>postmodernizm</a:t>
                      </a:r>
                      <a:endParaRPr kumimoji="0" lang="tr-TR" sz="1200" kern="1200" dirty="0">
                        <a:solidFill>
                          <a:schemeClr val="tx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470">
                <a:tc>
                  <a:txBody>
                    <a:bodyPr/>
                    <a:lstStyle/>
                    <a:p>
                      <a:pPr>
                        <a:lnSpc>
                          <a:spcPct val="115000"/>
                        </a:lnSpc>
                        <a:spcAft>
                          <a:spcPts val="0"/>
                        </a:spcAft>
                      </a:pPr>
                      <a:r>
                        <a:rPr lang="tr-TR" sz="1200" dirty="0">
                          <a:latin typeface="Arial" pitchFamily="34" charset="0"/>
                          <a:ea typeface="Calibri"/>
                          <a:cs typeface="Arial" pitchFamily="34" charset="0"/>
                        </a:rPr>
                        <a:t>Müzede Yapılandırmacı Öğrenme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latin typeface="Arial" pitchFamily="34" charset="0"/>
                          <a:ea typeface="Calibri"/>
                          <a:cs typeface="Arial" pitchFamily="34" charset="0"/>
                        </a:rPr>
                        <a:t>Hein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rtl="0" eaLnBrk="1" latinLnBrk="0" hangingPunct="1">
                        <a:lnSpc>
                          <a:spcPct val="115000"/>
                        </a:lnSpc>
                        <a:spcAft>
                          <a:spcPts val="0"/>
                        </a:spcAft>
                      </a:pPr>
                      <a:r>
                        <a:rPr kumimoji="0" lang="tr-TR" sz="1200" kern="1200" dirty="0" smtClean="0">
                          <a:solidFill>
                            <a:schemeClr val="tx1"/>
                          </a:solidFill>
                          <a:latin typeface="Arial" pitchFamily="34" charset="0"/>
                          <a:ea typeface="Calibri"/>
                          <a:cs typeface="Arial" pitchFamily="34" charset="0"/>
                        </a:rPr>
                        <a:t>Yapılandırmacı yaklaşım</a:t>
                      </a:r>
                      <a:endParaRPr kumimoji="0" lang="tr-TR" sz="1200" kern="1200" dirty="0">
                        <a:solidFill>
                          <a:schemeClr val="tx1"/>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81">
                <a:tc>
                  <a:txBody>
                    <a:bodyPr/>
                    <a:lstStyle/>
                    <a:p>
                      <a:pPr>
                        <a:lnSpc>
                          <a:spcPct val="115000"/>
                        </a:lnSpc>
                        <a:spcAft>
                          <a:spcPts val="0"/>
                        </a:spcAft>
                      </a:pPr>
                      <a:r>
                        <a:rPr lang="tr-TR" sz="1200" dirty="0">
                          <a:latin typeface="Arial" pitchFamily="34" charset="0"/>
                          <a:ea typeface="Calibri"/>
                          <a:cs typeface="Arial" pitchFamily="34" charset="0"/>
                        </a:rPr>
                        <a:t>Bağlamsal Öğrenme Modeli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err="1">
                          <a:latin typeface="Arial" pitchFamily="34" charset="0"/>
                          <a:ea typeface="Calibri"/>
                          <a:cs typeface="Arial" pitchFamily="34" charset="0"/>
                        </a:rPr>
                        <a:t>Falk</a:t>
                      </a:r>
                      <a:r>
                        <a:rPr lang="tr-TR" sz="1200" dirty="0">
                          <a:latin typeface="Arial" pitchFamily="34" charset="0"/>
                          <a:ea typeface="Calibri"/>
                          <a:cs typeface="Arial" pitchFamily="34" charset="0"/>
                        </a:rPr>
                        <a:t> ve </a:t>
                      </a:r>
                      <a:r>
                        <a:rPr lang="tr-TR" sz="1200" dirty="0" err="1">
                          <a:latin typeface="Arial" pitchFamily="34" charset="0"/>
                          <a:ea typeface="Calibri"/>
                          <a:cs typeface="Arial" pitchFamily="34" charset="0"/>
                        </a:rPr>
                        <a:t>Dierking</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881">
                <a:tc>
                  <a:txBody>
                    <a:bodyPr/>
                    <a:lstStyle/>
                    <a:p>
                      <a:pPr>
                        <a:lnSpc>
                          <a:spcPct val="115000"/>
                        </a:lnSpc>
                        <a:spcAft>
                          <a:spcPts val="0"/>
                        </a:spcAft>
                      </a:pPr>
                      <a:r>
                        <a:rPr lang="tr-TR" sz="1200" dirty="0">
                          <a:latin typeface="Arial" pitchFamily="34" charset="0"/>
                          <a:ea typeface="Calibri"/>
                          <a:cs typeface="Arial" pitchFamily="34" charset="0"/>
                        </a:rPr>
                        <a:t>Görsel Kültür Kuramı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err="1" smtClean="0">
                          <a:latin typeface="Arial" pitchFamily="34" charset="0"/>
                          <a:ea typeface="Calibri"/>
                          <a:cs typeface="Arial" pitchFamily="34" charset="0"/>
                        </a:rPr>
                        <a:t>Duncam</a:t>
                      </a:r>
                      <a:endParaRPr lang="tr-TR" sz="12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2060" name="Rectangle 1"/>
          <p:cNvSpPr>
            <a:spLocks noChangeArrowheads="1"/>
          </p:cNvSpPr>
          <p:nvPr/>
        </p:nvSpPr>
        <p:spPr bwMode="auto">
          <a:xfrm>
            <a:off x="2743200" y="222250"/>
            <a:ext cx="3810000" cy="400050"/>
          </a:xfrm>
          <a:prstGeom prst="rect">
            <a:avLst/>
          </a:prstGeom>
          <a:noFill/>
          <a:ln w="9525">
            <a:noFill/>
            <a:miter lim="800000"/>
            <a:headEnd/>
            <a:tailEnd/>
          </a:ln>
        </p:spPr>
        <p:txBody>
          <a:bodyPr anchor="ctr">
            <a:spAutoFit/>
          </a:bodyPr>
          <a:lstStyle/>
          <a:p>
            <a:pPr algn="ctr"/>
            <a:r>
              <a:rPr lang="tr-TR" sz="2000" b="1">
                <a:solidFill>
                  <a:srgbClr val="FF0000"/>
                </a:solidFill>
                <a:latin typeface="Arial" charset="0"/>
                <a:ea typeface="Calibri" pitchFamily="34" charset="0"/>
                <a:cs typeface="Arial" charset="0"/>
              </a:rPr>
              <a:t>MÜZE EĞİTİMİ KURAMLARI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Yuvarlatılmış Dikdörtgen"/>
          <p:cNvSpPr>
            <a:spLocks noChangeArrowheads="1"/>
          </p:cNvSpPr>
          <p:nvPr/>
        </p:nvSpPr>
        <p:spPr bwMode="auto">
          <a:xfrm>
            <a:off x="1115616" y="404664"/>
            <a:ext cx="7272808" cy="3429000"/>
          </a:xfrm>
          <a:prstGeom prst="roundRect">
            <a:avLst>
              <a:gd name="adj" fmla="val 16667"/>
            </a:avLst>
          </a:prstGeom>
          <a:solidFill>
            <a:schemeClr val="accent1">
              <a:lumMod val="60000"/>
              <a:lumOff val="40000"/>
            </a:schemeClr>
          </a:solidFill>
          <a:ln w="9525" algn="ctr">
            <a:solidFill>
              <a:schemeClr val="tx1"/>
            </a:solidFill>
            <a:round/>
            <a:headEnd/>
            <a:tailEnd/>
          </a:ln>
        </p:spPr>
        <p:txBody>
          <a:bodyPr/>
          <a:lstStyle/>
          <a:p>
            <a:pPr algn="ctr"/>
            <a:r>
              <a:rPr lang="tr-TR" sz="3000" b="1" dirty="0"/>
              <a:t>HANDS-ON</a:t>
            </a:r>
          </a:p>
          <a:p>
            <a:pPr algn="ctr"/>
            <a:r>
              <a:rPr lang="tr-TR" sz="1900" b="1" dirty="0"/>
              <a:t>Dokunmalı Müze Ekinlikleri. </a:t>
            </a:r>
          </a:p>
          <a:p>
            <a:r>
              <a:rPr lang="tr-TR" sz="1900" b="1" dirty="0"/>
              <a:t>Katılımcı için hedefleri ve kazanımları açık şekilde belirlenmiş, müze koleksiyonundan yola çıkarak hazırlanan gerçek ya da kopya nesne grupları kullanılarak  gerçekleştirilen, etkileşimli (</a:t>
            </a:r>
            <a:r>
              <a:rPr lang="tr-TR" sz="1900" b="1" dirty="0" err="1"/>
              <a:t>interactive</a:t>
            </a:r>
            <a:r>
              <a:rPr lang="tr-TR" sz="1900" b="1" dirty="0"/>
              <a:t>) müze etkinliklerinin genel adı. İzleyici nesneye, sergi birimiyle vb. fiziksel olarak etkileşime geçer. Dokunur, iter, çeker, parçalarına ayırır, tamamlar vb.</a:t>
            </a:r>
          </a:p>
        </p:txBody>
      </p:sp>
      <p:sp>
        <p:nvSpPr>
          <p:cNvPr id="43011" name="2 Yuvarlatılmış Dikdörtgen"/>
          <p:cNvSpPr>
            <a:spLocks noChangeArrowheads="1"/>
          </p:cNvSpPr>
          <p:nvPr/>
        </p:nvSpPr>
        <p:spPr bwMode="auto">
          <a:xfrm>
            <a:off x="2267744" y="4221088"/>
            <a:ext cx="6676256" cy="2304256"/>
          </a:xfrm>
          <a:prstGeom prst="roundRect">
            <a:avLst>
              <a:gd name="adj" fmla="val 16667"/>
            </a:avLst>
          </a:prstGeom>
          <a:solidFill>
            <a:schemeClr val="accent4">
              <a:lumMod val="40000"/>
              <a:lumOff val="60000"/>
            </a:schemeClr>
          </a:solidFill>
          <a:ln w="9525" algn="ctr">
            <a:solidFill>
              <a:schemeClr val="tx1"/>
            </a:solidFill>
            <a:round/>
            <a:headEnd/>
            <a:tailEnd/>
          </a:ln>
        </p:spPr>
        <p:txBody>
          <a:bodyPr/>
          <a:lstStyle/>
          <a:p>
            <a:pPr algn="ctr"/>
            <a:r>
              <a:rPr lang="tr-TR" sz="3000" b="1"/>
              <a:t>MINDS-ON</a:t>
            </a:r>
          </a:p>
          <a:p>
            <a:pPr algn="ctr"/>
            <a:r>
              <a:rPr lang="tr-TR" sz="1900" b="1"/>
              <a:t>Düşünmeli – Sorgulamalı Müze Etkinlikleri</a:t>
            </a:r>
          </a:p>
          <a:p>
            <a:r>
              <a:rPr lang="tr-TR" sz="1900" b="1"/>
              <a:t>Müze izleyicisini öğrenme sürecinin öznesi haline getirmek için soru-cevap, sorgulama, beyin fırtınası vb yöntemleri kullanarak geliştirilen müze etkinliklerinin genel adı. </a:t>
            </a:r>
          </a:p>
        </p:txBody>
      </p:sp>
      <p:pic>
        <p:nvPicPr>
          <p:cNvPr id="4" name="Picture 6" descr="bronz ayna copy"/>
          <p:cNvPicPr>
            <a:picLocks noChangeAspect="1" noChangeArrowheads="1"/>
          </p:cNvPicPr>
          <p:nvPr/>
        </p:nvPicPr>
        <p:blipFill>
          <a:blip r:embed="rId4" cstate="print"/>
          <a:srcRect l="7431" r="10153"/>
          <a:stretch>
            <a:fillRect/>
          </a:stretch>
        </p:blipFill>
        <p:spPr bwMode="auto">
          <a:xfrm rot="1664115">
            <a:off x="1233530" y="4041646"/>
            <a:ext cx="758680" cy="1215721"/>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1115616" y="5301208"/>
          <a:ext cx="1059124" cy="1152128"/>
        </p:xfrm>
        <a:graphic>
          <a:graphicData uri="http://schemas.openxmlformats.org/presentationml/2006/ole">
            <p:oleObj spid="_x0000_s5122" name="Bitmap Image" r:id="rId5" imgW="2029108" imgH="1476190" progId="PBrush">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http://farm7.static.flickr.com/6026/5877343356_480371fa7e_b.jpg"/>
          <p:cNvPicPr>
            <a:picLocks noChangeAspect="1" noChangeArrowheads="1"/>
          </p:cNvPicPr>
          <p:nvPr/>
        </p:nvPicPr>
        <p:blipFill>
          <a:blip r:embed="rId3" cstate="print"/>
          <a:srcRect/>
          <a:stretch>
            <a:fillRect/>
          </a:stretch>
        </p:blipFill>
        <p:spPr bwMode="auto">
          <a:xfrm>
            <a:off x="0" y="0"/>
            <a:ext cx="9158157" cy="6858000"/>
          </a:xfrm>
          <a:prstGeom prst="rect">
            <a:avLst/>
          </a:prstGeom>
          <a:noFill/>
        </p:spPr>
      </p:pic>
      <p:sp>
        <p:nvSpPr>
          <p:cNvPr id="5" name="4 Dikdörtgen"/>
          <p:cNvSpPr/>
          <p:nvPr/>
        </p:nvSpPr>
        <p:spPr>
          <a:xfrm>
            <a:off x="1043608" y="0"/>
            <a:ext cx="3531736" cy="369332"/>
          </a:xfrm>
          <a:prstGeom prst="rect">
            <a:avLst/>
          </a:prstGeom>
        </p:spPr>
        <p:txBody>
          <a:bodyPr wrap="none">
            <a:spAutoFit/>
          </a:bodyPr>
          <a:lstStyle/>
          <a:p>
            <a:r>
              <a:rPr lang="tr-TR" b="1" dirty="0" smtClean="0">
                <a:solidFill>
                  <a:schemeClr val="bg1"/>
                </a:solidFill>
              </a:rPr>
              <a:t>TYNE &amp; WEAR MUSEUM, 1913</a:t>
            </a:r>
            <a:endParaRPr lang="tr-TR"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187450" y="188913"/>
            <a:ext cx="7705725" cy="6480175"/>
          </a:xfrm>
        </p:spPr>
        <p:txBody>
          <a:bodyPr/>
          <a:lstStyle/>
          <a:p>
            <a:pPr fontAlgn="auto">
              <a:spcAft>
                <a:spcPts val="0"/>
              </a:spcAft>
              <a:defRPr/>
            </a:pPr>
            <a:r>
              <a:rPr lang="tr-TR" sz="4000" dirty="0" smtClean="0">
                <a:solidFill>
                  <a:schemeClr val="tx2">
                    <a:satMod val="130000"/>
                  </a:schemeClr>
                </a:solidFill>
              </a:rPr>
              <a:t> </a:t>
            </a:r>
            <a:r>
              <a:rPr lang="tr-TR" sz="4000" u="sng" dirty="0" smtClean="0">
                <a:solidFill>
                  <a:srgbClr val="FF0000"/>
                </a:solidFill>
              </a:rPr>
              <a:t>Ç</a:t>
            </a:r>
            <a:r>
              <a:rPr lang="tr-TR" sz="4000" i="1" u="sng" dirty="0" smtClean="0">
                <a:solidFill>
                  <a:srgbClr val="FF0000"/>
                </a:solidFill>
              </a:rPr>
              <a:t>ocuk Müzeleri:</a:t>
            </a:r>
            <a:r>
              <a:rPr lang="tr-TR" sz="3600" dirty="0" smtClean="0">
                <a:solidFill>
                  <a:schemeClr val="tx2">
                    <a:satMod val="130000"/>
                  </a:schemeClr>
                </a:solidFill>
              </a:rPr>
              <a:t/>
            </a:r>
            <a:br>
              <a:rPr lang="tr-TR" sz="3600" dirty="0" smtClean="0">
                <a:solidFill>
                  <a:schemeClr val="tx2">
                    <a:satMod val="130000"/>
                  </a:schemeClr>
                </a:solidFill>
              </a:rPr>
            </a:br>
            <a:r>
              <a:rPr lang="tr-TR" sz="1200" dirty="0" smtClean="0">
                <a:solidFill>
                  <a:schemeClr val="tx2">
                    <a:satMod val="130000"/>
                  </a:schemeClr>
                </a:solidFill>
              </a:rPr>
              <a:t/>
            </a:r>
            <a:br>
              <a:rPr lang="tr-TR" sz="1200" dirty="0" smtClean="0">
                <a:solidFill>
                  <a:schemeClr val="tx2">
                    <a:satMod val="130000"/>
                  </a:schemeClr>
                </a:solidFill>
              </a:rPr>
            </a:br>
            <a:r>
              <a:rPr lang="tr-TR" sz="4000" dirty="0" smtClean="0">
                <a:solidFill>
                  <a:schemeClr val="tx2">
                    <a:satMod val="130000"/>
                  </a:schemeClr>
                </a:solidFill>
              </a:rPr>
              <a:t>- </a:t>
            </a:r>
            <a:r>
              <a:rPr lang="tr-TR" sz="3600" dirty="0" smtClean="0">
                <a:solidFill>
                  <a:schemeClr val="tx2">
                    <a:satMod val="130000"/>
                  </a:schemeClr>
                </a:solidFill>
              </a:rPr>
              <a:t>Geniş bir gruba hitap eder, aile katılımını sağlar.</a:t>
            </a:r>
            <a:br>
              <a:rPr lang="tr-TR" sz="3600" dirty="0" smtClean="0">
                <a:solidFill>
                  <a:schemeClr val="tx2">
                    <a:satMod val="130000"/>
                  </a:schemeClr>
                </a:solidFill>
              </a:rPr>
            </a:br>
            <a:r>
              <a:rPr lang="tr-TR" sz="1200" dirty="0" smtClean="0">
                <a:solidFill>
                  <a:schemeClr val="tx2">
                    <a:satMod val="130000"/>
                  </a:schemeClr>
                </a:solidFill>
              </a:rPr>
              <a:t/>
            </a:r>
            <a:br>
              <a:rPr lang="tr-TR" sz="1200" dirty="0" smtClean="0">
                <a:solidFill>
                  <a:schemeClr val="tx2">
                    <a:satMod val="130000"/>
                  </a:schemeClr>
                </a:solidFill>
              </a:rPr>
            </a:br>
            <a:r>
              <a:rPr lang="tr-TR" sz="4000" dirty="0" smtClean="0">
                <a:solidFill>
                  <a:schemeClr val="tx2">
                    <a:satMod val="130000"/>
                  </a:schemeClr>
                </a:solidFill>
              </a:rPr>
              <a:t>- </a:t>
            </a:r>
            <a:r>
              <a:rPr lang="tr-TR" sz="3600" dirty="0" smtClean="0">
                <a:solidFill>
                  <a:schemeClr val="tx2">
                    <a:satMod val="130000"/>
                  </a:schemeClr>
                </a:solidFill>
              </a:rPr>
              <a:t>Ziyaretçilere haz verir.</a:t>
            </a:r>
            <a:br>
              <a:rPr lang="tr-TR" sz="3600" dirty="0" smtClean="0">
                <a:solidFill>
                  <a:schemeClr val="tx2">
                    <a:satMod val="130000"/>
                  </a:schemeClr>
                </a:solidFill>
              </a:rPr>
            </a:br>
            <a:r>
              <a:rPr lang="tr-TR" sz="1200" dirty="0" smtClean="0">
                <a:solidFill>
                  <a:schemeClr val="tx2">
                    <a:satMod val="130000"/>
                  </a:schemeClr>
                </a:solidFill>
              </a:rPr>
              <a:t/>
            </a:r>
            <a:br>
              <a:rPr lang="tr-TR" sz="1200" dirty="0" smtClean="0">
                <a:solidFill>
                  <a:schemeClr val="tx2">
                    <a:satMod val="130000"/>
                  </a:schemeClr>
                </a:solidFill>
              </a:rPr>
            </a:br>
            <a:r>
              <a:rPr lang="tr-TR" sz="4000" dirty="0" smtClean="0">
                <a:solidFill>
                  <a:schemeClr val="tx2">
                    <a:satMod val="130000"/>
                  </a:schemeClr>
                </a:solidFill>
              </a:rPr>
              <a:t>-</a:t>
            </a:r>
            <a:r>
              <a:rPr lang="tr-TR" sz="1200" dirty="0" smtClean="0">
                <a:solidFill>
                  <a:schemeClr val="tx2">
                    <a:satMod val="130000"/>
                  </a:schemeClr>
                </a:solidFill>
              </a:rPr>
              <a:t> </a:t>
            </a:r>
            <a:r>
              <a:rPr lang="tr-TR" sz="3600" dirty="0" smtClean="0">
                <a:solidFill>
                  <a:schemeClr val="tx2">
                    <a:satMod val="130000"/>
                  </a:schemeClr>
                </a:solidFill>
              </a:rPr>
              <a:t>Ana babalara bilgi ve destek sağlar.</a:t>
            </a:r>
            <a:br>
              <a:rPr lang="tr-TR" sz="3600" dirty="0" smtClean="0">
                <a:solidFill>
                  <a:schemeClr val="tx2">
                    <a:satMod val="130000"/>
                  </a:schemeClr>
                </a:solidFill>
              </a:rPr>
            </a:br>
            <a:r>
              <a:rPr lang="tr-TR" sz="1200" dirty="0" smtClean="0">
                <a:solidFill>
                  <a:schemeClr val="tx2">
                    <a:satMod val="130000"/>
                  </a:schemeClr>
                </a:solidFill>
              </a:rPr>
              <a:t/>
            </a:r>
            <a:br>
              <a:rPr lang="tr-TR" sz="1200" dirty="0" smtClean="0">
                <a:solidFill>
                  <a:schemeClr val="tx2">
                    <a:satMod val="130000"/>
                  </a:schemeClr>
                </a:solidFill>
              </a:rPr>
            </a:br>
            <a:r>
              <a:rPr lang="tr-TR" sz="4000" dirty="0" smtClean="0">
                <a:solidFill>
                  <a:schemeClr val="tx2">
                    <a:satMod val="130000"/>
                  </a:schemeClr>
                </a:solidFill>
              </a:rPr>
              <a:t>-</a:t>
            </a:r>
            <a:r>
              <a:rPr lang="tr-TR" sz="1200" dirty="0" smtClean="0">
                <a:solidFill>
                  <a:schemeClr val="tx2">
                    <a:satMod val="130000"/>
                  </a:schemeClr>
                </a:solidFill>
              </a:rPr>
              <a:t> </a:t>
            </a:r>
            <a:r>
              <a:rPr lang="tr-TR" sz="3600" dirty="0" smtClean="0">
                <a:solidFill>
                  <a:schemeClr val="tx2">
                    <a:satMod val="130000"/>
                  </a:schemeClr>
                </a:solidFill>
              </a:rPr>
              <a:t>Çocuk hakları konusunda </a:t>
            </a:r>
            <a:r>
              <a:rPr lang="tr-TR" sz="3600" dirty="0" err="1" smtClean="0">
                <a:solidFill>
                  <a:schemeClr val="tx2">
                    <a:satMod val="130000"/>
                  </a:schemeClr>
                </a:solidFill>
              </a:rPr>
              <a:t>farkındalık</a:t>
            </a:r>
            <a:r>
              <a:rPr lang="tr-TR" sz="3600" dirty="0" smtClean="0">
                <a:solidFill>
                  <a:schemeClr val="tx2">
                    <a:satMod val="130000"/>
                  </a:schemeClr>
                </a:solidFill>
              </a:rPr>
              <a:t> yaratır.</a:t>
            </a:r>
            <a:br>
              <a:rPr lang="tr-TR" sz="3600" dirty="0" smtClean="0">
                <a:solidFill>
                  <a:schemeClr val="tx2">
                    <a:satMod val="130000"/>
                  </a:schemeClr>
                </a:solidFill>
              </a:rPr>
            </a:br>
            <a:r>
              <a:rPr lang="tr-TR" sz="1200" dirty="0" smtClean="0">
                <a:solidFill>
                  <a:schemeClr val="tx2">
                    <a:satMod val="130000"/>
                  </a:schemeClr>
                </a:solidFill>
              </a:rPr>
              <a:t/>
            </a:r>
            <a:br>
              <a:rPr lang="tr-TR" sz="1200" dirty="0" smtClean="0">
                <a:solidFill>
                  <a:schemeClr val="tx2">
                    <a:satMod val="130000"/>
                  </a:schemeClr>
                </a:solidFill>
              </a:rPr>
            </a:br>
            <a:r>
              <a:rPr lang="tr-TR" sz="4000" dirty="0" smtClean="0">
                <a:solidFill>
                  <a:schemeClr val="tx2">
                    <a:satMod val="130000"/>
                  </a:schemeClr>
                </a:solidFill>
              </a:rPr>
              <a:t>-</a:t>
            </a:r>
            <a:r>
              <a:rPr lang="tr-TR" sz="1200" dirty="0" smtClean="0">
                <a:solidFill>
                  <a:schemeClr val="tx2">
                    <a:satMod val="130000"/>
                  </a:schemeClr>
                </a:solidFill>
              </a:rPr>
              <a:t> </a:t>
            </a:r>
            <a:r>
              <a:rPr lang="tr-TR" sz="3600" dirty="0" smtClean="0">
                <a:solidFill>
                  <a:schemeClr val="tx2">
                    <a:satMod val="130000"/>
                  </a:schemeClr>
                </a:solidFill>
              </a:rPr>
              <a:t>Yüksek gelir getirir.</a:t>
            </a:r>
            <a:br>
              <a:rPr lang="tr-TR" sz="3600" dirty="0" smtClean="0">
                <a:solidFill>
                  <a:schemeClr val="tx2">
                    <a:satMod val="130000"/>
                  </a:schemeClr>
                </a:solidFill>
              </a:rPr>
            </a:br>
            <a:endParaRPr lang="tr-TR" sz="3600" dirty="0" smtClean="0">
              <a:solidFill>
                <a:schemeClr val="tx2">
                  <a:satMod val="13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2" cstate="print">
            <a:lum contrast="20000"/>
          </a:blip>
          <a:srcRect l="15769" t="14391" r="51025" b="37375"/>
          <a:stretch>
            <a:fillRect/>
          </a:stretch>
        </p:blipFill>
        <p:spPr bwMode="auto">
          <a:xfrm>
            <a:off x="0" y="-1"/>
            <a:ext cx="9144000" cy="685800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5842" name="Picture 2" descr="E:\ceren izmir calistay\izmir calistay foto\CSC_015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4 Dikdörtgen"/>
          <p:cNvSpPr/>
          <p:nvPr/>
        </p:nvSpPr>
        <p:spPr>
          <a:xfrm>
            <a:off x="0" y="0"/>
            <a:ext cx="4355976" cy="1384995"/>
          </a:xfrm>
          <a:prstGeom prst="rect">
            <a:avLst/>
          </a:prstGeom>
        </p:spPr>
        <p:txBody>
          <a:bodyPr wrap="square">
            <a:spAutoFit/>
          </a:bodyPr>
          <a:lstStyle/>
          <a:p>
            <a:r>
              <a:rPr lang="tr-TR" sz="2800" b="1" dirty="0" smtClean="0">
                <a:solidFill>
                  <a:schemeClr val="bg1"/>
                </a:solidFill>
              </a:rPr>
              <a:t>Doğa Tarihi Müzesi, Londra</a:t>
            </a:r>
          </a:p>
          <a:p>
            <a:r>
              <a:rPr lang="tr-TR" sz="2800" b="1" dirty="0" smtClean="0">
                <a:solidFill>
                  <a:schemeClr val="bg1"/>
                </a:solidFill>
              </a:rPr>
              <a:t>Dokunmalı Müze </a:t>
            </a:r>
          </a:p>
          <a:p>
            <a:r>
              <a:rPr lang="tr-TR" sz="2800" b="1" dirty="0" smtClean="0">
                <a:solidFill>
                  <a:schemeClr val="bg1"/>
                </a:solidFill>
              </a:rPr>
              <a:t>Etkinlikleri</a:t>
            </a:r>
            <a:endParaRPr lang="tr-TR" sz="2800" b="1" dirty="0">
              <a:solidFill>
                <a:schemeClr val="bg1"/>
              </a:solidFill>
            </a:endParaRPr>
          </a:p>
        </p:txBody>
      </p:sp>
      <p:pic>
        <p:nvPicPr>
          <p:cNvPr id="53250" name="Picture 2" descr="http://www.acclaimimages.com/_gallery/_images_n300/cartoon_hands.jpg"/>
          <p:cNvPicPr>
            <a:picLocks noChangeAspect="1" noChangeArrowheads="1"/>
          </p:cNvPicPr>
          <p:nvPr/>
        </p:nvPicPr>
        <p:blipFill>
          <a:blip r:embed="rId4" cstate="print"/>
          <a:srcRect l="49122"/>
          <a:stretch>
            <a:fillRect/>
          </a:stretch>
        </p:blipFill>
        <p:spPr bwMode="auto">
          <a:xfrm>
            <a:off x="7853380" y="5149974"/>
            <a:ext cx="1290620" cy="170802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ceren izmir calistay\izmir calistay foto\DSC_0129.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pic>
        <p:nvPicPr>
          <p:cNvPr id="3" name="Picture 2" descr="http://www.acclaimimages.com/_gallery/_images_n300/cartoon_hands.jpg"/>
          <p:cNvPicPr>
            <a:picLocks noChangeAspect="1" noChangeArrowheads="1"/>
          </p:cNvPicPr>
          <p:nvPr/>
        </p:nvPicPr>
        <p:blipFill>
          <a:blip r:embed="rId4" cstate="print"/>
          <a:srcRect l="49122"/>
          <a:stretch>
            <a:fillRect/>
          </a:stretch>
        </p:blipFill>
        <p:spPr bwMode="auto">
          <a:xfrm>
            <a:off x="0" y="5445224"/>
            <a:ext cx="1067523" cy="141277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SC_0078"/>
          <p:cNvPicPr>
            <a:picLocks noChangeAspect="1" noChangeArrowheads="1"/>
          </p:cNvPicPr>
          <p:nvPr/>
        </p:nvPicPr>
        <p:blipFill>
          <a:blip r:embed="rId2" cstate="print"/>
          <a:srcRect/>
          <a:stretch>
            <a:fillRect/>
          </a:stretch>
        </p:blipFill>
        <p:spPr>
          <a:xfrm>
            <a:off x="0" y="0"/>
            <a:ext cx="9144000" cy="6858000"/>
          </a:xfrm>
          <a:prstGeom prst="rect">
            <a:avLst/>
          </a:prstGeom>
        </p:spPr>
      </p:pic>
      <p:pic>
        <p:nvPicPr>
          <p:cNvPr id="4" name="Picture 2" descr="http://www.acclaimimages.com/_gallery/_images_n300/cartoon_hands.jpg"/>
          <p:cNvPicPr>
            <a:picLocks noChangeAspect="1" noChangeArrowheads="1"/>
          </p:cNvPicPr>
          <p:nvPr/>
        </p:nvPicPr>
        <p:blipFill>
          <a:blip r:embed="rId3" cstate="print"/>
          <a:srcRect l="49122"/>
          <a:stretch>
            <a:fillRect/>
          </a:stretch>
        </p:blipFill>
        <p:spPr bwMode="auto">
          <a:xfrm>
            <a:off x="0" y="5229200"/>
            <a:ext cx="1230755" cy="1628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762000" y="1676400"/>
            <a:ext cx="7315200" cy="4343400"/>
          </a:xfrm>
        </p:spPr>
        <p:txBody>
          <a:bodyPr/>
          <a:lstStyle/>
          <a:p>
            <a:pPr algn="ctr" eaLnBrk="1" hangingPunct="1">
              <a:lnSpc>
                <a:spcPct val="90000"/>
              </a:lnSpc>
              <a:buFontTx/>
              <a:buNone/>
            </a:pPr>
            <a:r>
              <a:rPr lang="tr-TR" sz="3000" b="1" dirty="0" smtClean="0">
                <a:solidFill>
                  <a:srgbClr val="0070C0"/>
                </a:solidFill>
              </a:rPr>
              <a:t>Çocukların gelişimini temel alan, öğrenmeye öncelik tanıyan, çocukların çevreye ve dünyada olup bitene tanıklık etmelerini sağlayacak bilgi ve materyalleri araştıran, inceleyen, depolayan ve bunları yalnız çocukların değil genç ve yetişkinlerin de eğitimi amacıyla sergileyen eğlence, bilim ve keşif merkezidir (ACM, 2009). </a:t>
            </a:r>
            <a:endParaRPr lang="en-US" sz="3000" b="1" dirty="0" smtClean="0">
              <a:solidFill>
                <a:srgbClr val="0070C0"/>
              </a:solidFill>
            </a:endParaRPr>
          </a:p>
        </p:txBody>
      </p:sp>
      <p:sp>
        <p:nvSpPr>
          <p:cNvPr id="46083" name="2 Dikdörtgen"/>
          <p:cNvSpPr>
            <a:spLocks noChangeArrowheads="1"/>
          </p:cNvSpPr>
          <p:nvPr/>
        </p:nvSpPr>
        <p:spPr bwMode="auto">
          <a:xfrm>
            <a:off x="0" y="609600"/>
            <a:ext cx="2992438" cy="630238"/>
          </a:xfrm>
          <a:prstGeom prst="rect">
            <a:avLst/>
          </a:prstGeom>
          <a:solidFill>
            <a:srgbClr val="00B050"/>
          </a:solidFill>
          <a:ln w="9525">
            <a:noFill/>
            <a:miter lim="800000"/>
            <a:headEnd/>
            <a:tailEnd/>
          </a:ln>
        </p:spPr>
        <p:txBody>
          <a:bodyPr wrap="none">
            <a:spAutoFit/>
          </a:bodyPr>
          <a:lstStyle/>
          <a:p>
            <a:r>
              <a:rPr lang="tr-TR" sz="3500">
                <a:solidFill>
                  <a:srgbClr val="002060"/>
                </a:solidFill>
              </a:rPr>
              <a:t>Çocuk Müzesi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115616" y="980728"/>
            <a:ext cx="7408565" cy="4832092"/>
          </a:xfrm>
          <a:prstGeom prst="rect">
            <a:avLst/>
          </a:prstGeom>
          <a:solidFill>
            <a:schemeClr val="bg1">
              <a:alpha val="89803"/>
            </a:schemeClr>
          </a:solidFill>
          <a:ln w="9525">
            <a:noFill/>
            <a:miter lim="800000"/>
            <a:headEnd/>
            <a:tailEnd/>
          </a:ln>
        </p:spPr>
        <p:txBody>
          <a:bodyPr wrap="square" anchor="ctr">
            <a:spAutoFit/>
          </a:bodyPr>
          <a:lstStyle/>
          <a:p>
            <a:pPr algn="ctr" eaLnBrk="1" hangingPunct="1"/>
            <a:r>
              <a:rPr lang="tr-TR" sz="2800" b="1" dirty="0">
                <a:solidFill>
                  <a:srgbClr val="0070C0"/>
                </a:solidFill>
              </a:rPr>
              <a:t>Çocuk müzesini bir fikir olarak ortaya atan </a:t>
            </a:r>
            <a:endParaRPr lang="tr-TR" sz="2800" b="1" dirty="0">
              <a:solidFill>
                <a:srgbClr val="0070C0"/>
              </a:solidFill>
              <a:latin typeface="Arial" charset="0"/>
            </a:endParaRPr>
          </a:p>
          <a:p>
            <a:pPr algn="ctr" eaLnBrk="1" hangingPunct="1"/>
            <a:r>
              <a:rPr lang="tr-TR" sz="2800" b="1" dirty="0">
                <a:solidFill>
                  <a:srgbClr val="0070C0"/>
                </a:solidFill>
              </a:rPr>
              <a:t>ve ilk çocuk müzesini kuran ABD</a:t>
            </a:r>
            <a:r>
              <a:rPr lang="tr-TR" sz="2800" b="1" dirty="0">
                <a:solidFill>
                  <a:srgbClr val="0070C0"/>
                </a:solidFill>
                <a:latin typeface="Arial" charset="0"/>
              </a:rPr>
              <a:t>’de </a:t>
            </a:r>
            <a:r>
              <a:rPr lang="tr-TR" sz="2800" b="1" dirty="0">
                <a:solidFill>
                  <a:srgbClr val="0070C0"/>
                </a:solidFill>
              </a:rPr>
              <a:t>bağımsız ve kendi kaynaklarını kendi yaratabilen çocuk müzelerinin sayısı </a:t>
            </a:r>
            <a:r>
              <a:rPr lang="tr-TR" sz="2800" b="1" dirty="0" smtClean="0">
                <a:solidFill>
                  <a:srgbClr val="0070C0"/>
                </a:solidFill>
              </a:rPr>
              <a:t>300’ün üzerindedir. </a:t>
            </a:r>
            <a:endParaRPr lang="tr-TR" sz="2800" b="1" dirty="0">
              <a:solidFill>
                <a:srgbClr val="0070C0"/>
              </a:solidFill>
            </a:endParaRPr>
          </a:p>
          <a:p>
            <a:pPr algn="ctr" eaLnBrk="1" hangingPunct="1"/>
            <a:r>
              <a:rPr lang="tr-TR" sz="2800" b="1" dirty="0">
                <a:solidFill>
                  <a:srgbClr val="0070C0"/>
                </a:solidFill>
              </a:rPr>
              <a:t>ABD ile Avrupa’yı karşılaştıracak olursak Avrupa’da da bu müzelerin sayısının fazla olduğu görülmekte ancak çoğu çocuk müzesinin başka bir müzenin parçası olduğu da izlenmektedir. </a:t>
            </a:r>
          </a:p>
          <a:p>
            <a:pPr algn="ctr" eaLnBrk="1" hangingPunct="1"/>
            <a:r>
              <a:rPr lang="tr-TR" sz="2800" b="1" dirty="0">
                <a:solidFill>
                  <a:srgbClr val="0070C0"/>
                </a:solidFill>
              </a:rPr>
              <a:t>(</a:t>
            </a:r>
            <a:r>
              <a:rPr lang="tr-TR" sz="2800" b="1" dirty="0" err="1">
                <a:solidFill>
                  <a:srgbClr val="0070C0"/>
                </a:solidFill>
              </a:rPr>
              <a:t>Children’s</a:t>
            </a:r>
            <a:r>
              <a:rPr lang="tr-TR" sz="2800" b="1" dirty="0">
                <a:solidFill>
                  <a:srgbClr val="0070C0"/>
                </a:solidFill>
              </a:rPr>
              <a:t> </a:t>
            </a:r>
            <a:r>
              <a:rPr lang="tr-TR" sz="2800" b="1" dirty="0" err="1">
                <a:solidFill>
                  <a:srgbClr val="0070C0"/>
                </a:solidFill>
              </a:rPr>
              <a:t>Museum</a:t>
            </a:r>
            <a:r>
              <a:rPr lang="tr-TR" sz="2800" b="1" dirty="0">
                <a:solidFill>
                  <a:srgbClr val="0070C0"/>
                </a:solidFill>
              </a:rPr>
              <a:t> of </a:t>
            </a:r>
            <a:r>
              <a:rPr lang="tr-TR" sz="2800" b="1" dirty="0" err="1">
                <a:solidFill>
                  <a:srgbClr val="0070C0"/>
                </a:solidFill>
              </a:rPr>
              <a:t>Indianapolis</a:t>
            </a:r>
            <a:r>
              <a:rPr lang="tr-TR" sz="2800" b="1" dirty="0">
                <a:solidFill>
                  <a:srgbClr val="0070C0"/>
                </a:solidFill>
              </a:rPr>
              <a:t>, 1997).</a:t>
            </a:r>
            <a:r>
              <a:rPr lang="tr-TR" sz="2800" dirty="0">
                <a:solidFill>
                  <a:srgbClr val="0070C0"/>
                </a:solidFill>
                <a:latin typeface="Arial"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D:\sunumlar_mart_2015\muze egitimi sunumlar\cocuk muzeleri\cocuk muzeleri google earth\children's museum.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28600" y="528593"/>
            <a:ext cx="8686800" cy="5524589"/>
          </a:xfrm>
          <a:prstGeom prst="rect">
            <a:avLst/>
          </a:prstGeom>
          <a:solidFill>
            <a:schemeClr val="bg1">
              <a:alpha val="89803"/>
            </a:schemeClr>
          </a:solidFill>
          <a:ln w="9525">
            <a:noFill/>
            <a:miter lim="800000"/>
            <a:headEnd/>
            <a:tailEnd/>
          </a:ln>
        </p:spPr>
        <p:txBody>
          <a:bodyPr anchor="ctr">
            <a:spAutoFit/>
          </a:bodyPr>
          <a:lstStyle/>
          <a:p>
            <a:pPr algn="ctr" eaLnBrk="1" hangingPunct="1"/>
            <a:r>
              <a:rPr lang="tr-TR" sz="2400" b="1" u="sng" dirty="0">
                <a:solidFill>
                  <a:srgbClr val="0070C0"/>
                </a:solidFill>
              </a:rPr>
              <a:t>Çocuk müzesi ile bilim, teknoloji ve keşif merkezlerinin </a:t>
            </a:r>
          </a:p>
          <a:p>
            <a:pPr algn="ctr" eaLnBrk="1" hangingPunct="1"/>
            <a:r>
              <a:rPr lang="tr-TR" sz="2400" b="1" u="sng" dirty="0">
                <a:solidFill>
                  <a:srgbClr val="0070C0"/>
                </a:solidFill>
              </a:rPr>
              <a:t>önemli  örneklerini içeren ülkeler:</a:t>
            </a:r>
            <a:r>
              <a:rPr lang="tr-TR" sz="2200" b="1" dirty="0">
                <a:solidFill>
                  <a:srgbClr val="0070C0"/>
                </a:solidFill>
              </a:rPr>
              <a:t> </a:t>
            </a:r>
          </a:p>
          <a:p>
            <a:pPr algn="just" eaLnBrk="1" hangingPunct="1"/>
            <a:endParaRPr lang="tr-TR" sz="500" b="1" dirty="0">
              <a:solidFill>
                <a:schemeClr val="folHlink"/>
              </a:solidFill>
            </a:endParaRPr>
          </a:p>
          <a:p>
            <a:pPr algn="just" eaLnBrk="1" hangingPunct="1"/>
            <a:r>
              <a:rPr lang="tr-TR" sz="2000" b="1" dirty="0">
                <a:solidFill>
                  <a:schemeClr val="folHlink"/>
                </a:solidFill>
              </a:rPr>
              <a:t>1. Kuzey Amerika:</a:t>
            </a:r>
            <a:r>
              <a:rPr lang="tr-TR" sz="2000" b="1" dirty="0"/>
              <a:t> Amerika Birleşik Devletleri ve Kanada</a:t>
            </a:r>
          </a:p>
          <a:p>
            <a:pPr algn="just" eaLnBrk="1" hangingPunct="1"/>
            <a:r>
              <a:rPr lang="tr-TR" sz="2000" b="1" dirty="0">
                <a:solidFill>
                  <a:schemeClr val="folHlink"/>
                </a:solidFill>
              </a:rPr>
              <a:t>2. Güney Amerika:</a:t>
            </a:r>
            <a:r>
              <a:rPr lang="tr-TR" sz="2000" b="1" dirty="0"/>
              <a:t> Meksika, </a:t>
            </a:r>
            <a:r>
              <a:rPr lang="tr-TR" sz="2000" b="1" dirty="0" err="1"/>
              <a:t>Venezuella</a:t>
            </a:r>
            <a:r>
              <a:rPr lang="tr-TR" sz="2000" b="1" dirty="0"/>
              <a:t>, Kolombiya, Kosta </a:t>
            </a:r>
            <a:r>
              <a:rPr lang="tr-TR" sz="2000" b="1" dirty="0" err="1"/>
              <a:t>Rika</a:t>
            </a:r>
            <a:r>
              <a:rPr lang="tr-TR" sz="2000" b="1" dirty="0"/>
              <a:t>, Şili ve Panama </a:t>
            </a:r>
          </a:p>
          <a:p>
            <a:pPr algn="just" eaLnBrk="1" hangingPunct="1"/>
            <a:r>
              <a:rPr lang="tr-TR" sz="2000" b="1" dirty="0">
                <a:solidFill>
                  <a:schemeClr val="folHlink"/>
                </a:solidFill>
              </a:rPr>
              <a:t>3. Kıta Avrupa:</a:t>
            </a:r>
            <a:r>
              <a:rPr lang="tr-TR" sz="2000" b="1" dirty="0"/>
              <a:t> Almanya, Avusturya, İngiltere, İskoçya, İrlanda, Hollanda, İtalya, İspanya, Belçika ve Fransa</a:t>
            </a:r>
          </a:p>
          <a:p>
            <a:pPr algn="just" eaLnBrk="1" hangingPunct="1"/>
            <a:r>
              <a:rPr lang="tr-TR" sz="2000" b="1" dirty="0">
                <a:solidFill>
                  <a:schemeClr val="folHlink"/>
                </a:solidFill>
              </a:rPr>
              <a:t>4. İskandinavya:</a:t>
            </a:r>
            <a:r>
              <a:rPr lang="tr-TR" sz="2000" b="1" dirty="0"/>
              <a:t> Norveç, İsviçre, İsveç, Danimarka ve Finlandiya</a:t>
            </a:r>
          </a:p>
          <a:p>
            <a:pPr algn="just" eaLnBrk="1" hangingPunct="1"/>
            <a:r>
              <a:rPr lang="tr-TR" sz="2000" b="1" dirty="0">
                <a:solidFill>
                  <a:schemeClr val="folHlink"/>
                </a:solidFill>
              </a:rPr>
              <a:t>5.</a:t>
            </a:r>
            <a:r>
              <a:rPr lang="tr-TR" sz="200" b="1" dirty="0">
                <a:solidFill>
                  <a:schemeClr val="folHlink"/>
                </a:solidFill>
              </a:rPr>
              <a:t> </a:t>
            </a:r>
            <a:r>
              <a:rPr lang="tr-TR" sz="2000" b="1" dirty="0">
                <a:solidFill>
                  <a:schemeClr val="folHlink"/>
                </a:solidFill>
              </a:rPr>
              <a:t>Doğu Avrupa ve Balkanlar:</a:t>
            </a:r>
            <a:r>
              <a:rPr lang="tr-TR" sz="2000" b="1" dirty="0"/>
              <a:t> Rusya, Yunanistan, Bulgaristan, Hırvatistan, Çek Cumhuriyeti, Slovakya, Slovenya, Macaristan, Sırbistan, Polonya ve Kosova</a:t>
            </a:r>
          </a:p>
          <a:p>
            <a:pPr algn="just" eaLnBrk="1" hangingPunct="1"/>
            <a:r>
              <a:rPr lang="tr-TR" sz="2000" b="1" dirty="0">
                <a:solidFill>
                  <a:schemeClr val="folHlink"/>
                </a:solidFill>
              </a:rPr>
              <a:t>6. Uzak Doğu, Asya ve Pasifik:</a:t>
            </a:r>
            <a:r>
              <a:rPr lang="tr-TR" sz="2000" b="1" dirty="0"/>
              <a:t> Japonya, Çin Halk Cumhuriyeti, Güney Kore, Filipinler, Endonezya,Tayland, Singapur ve Malezya </a:t>
            </a:r>
          </a:p>
          <a:p>
            <a:pPr algn="just" eaLnBrk="1" hangingPunct="1"/>
            <a:r>
              <a:rPr lang="tr-TR" sz="2000" b="1" dirty="0">
                <a:solidFill>
                  <a:schemeClr val="folHlink"/>
                </a:solidFill>
              </a:rPr>
              <a:t>7. Orta Doğu ve Arap Yarımadası:</a:t>
            </a:r>
            <a:r>
              <a:rPr lang="tr-TR" sz="2000" b="1" dirty="0"/>
              <a:t> Ürdün, Birleşik Arap Emirlikleri, Kuveyt, Mısır ve İsrail </a:t>
            </a:r>
          </a:p>
          <a:p>
            <a:pPr algn="just" eaLnBrk="1" hangingPunct="1"/>
            <a:r>
              <a:rPr lang="tr-TR" sz="2000" b="1" dirty="0">
                <a:solidFill>
                  <a:schemeClr val="folHlink"/>
                </a:solidFill>
              </a:rPr>
              <a:t>8. Okyanusya:</a:t>
            </a:r>
            <a:r>
              <a:rPr lang="tr-TR" sz="2000" b="1" dirty="0"/>
              <a:t> Avustralya ve Yeni Zelanda</a:t>
            </a:r>
          </a:p>
          <a:p>
            <a:pPr algn="just" eaLnBrk="1" hangingPunct="1"/>
            <a:r>
              <a:rPr lang="tr-TR" sz="2000" b="1" dirty="0">
                <a:solidFill>
                  <a:schemeClr val="folHlink"/>
                </a:solidFill>
              </a:rPr>
              <a:t>9. Afrika Kıtası:</a:t>
            </a:r>
            <a:r>
              <a:rPr lang="tr-TR" sz="2000" b="1" dirty="0"/>
              <a:t> Güney Afrika Cumhuriyeti, </a:t>
            </a:r>
            <a:r>
              <a:rPr lang="tr-TR" sz="2000" b="1" dirty="0" err="1"/>
              <a:t>Bostwana</a:t>
            </a:r>
            <a:r>
              <a:rPr lang="tr-TR" sz="2000" b="1" dirty="0"/>
              <a:t> ve </a:t>
            </a:r>
            <a:r>
              <a:rPr lang="tr-TR" sz="2000" b="1" dirty="0" err="1"/>
              <a:t>Mauritus</a:t>
            </a:r>
            <a:r>
              <a:rPr lang="tr-TR" sz="2000" b="1" dirty="0"/>
              <a:t>.</a:t>
            </a:r>
            <a:r>
              <a:rPr lang="tr-TR" sz="20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475656" y="2060848"/>
            <a:ext cx="7046168" cy="3462486"/>
          </a:xfrm>
          <a:prstGeom prst="rect">
            <a:avLst/>
          </a:prstGeom>
          <a:noFill/>
          <a:ln w="9525">
            <a:noFill/>
            <a:miter lim="800000"/>
            <a:headEnd/>
            <a:tailEnd/>
          </a:ln>
        </p:spPr>
        <p:txBody>
          <a:bodyPr wrap="square" anchor="ctr">
            <a:spAutoFit/>
          </a:bodyPr>
          <a:lstStyle/>
          <a:p>
            <a:pPr algn="ctr" eaLnBrk="1" hangingPunct="1"/>
            <a:endParaRPr lang="tr-TR" sz="3000" b="1" dirty="0">
              <a:solidFill>
                <a:schemeClr val="hlink"/>
              </a:solidFill>
            </a:endParaRPr>
          </a:p>
          <a:p>
            <a:pPr algn="ctr" eaLnBrk="1" hangingPunct="1"/>
            <a:r>
              <a:rPr lang="tr-TR" sz="2700" b="1" dirty="0">
                <a:solidFill>
                  <a:srgbClr val="C00000"/>
                </a:solidFill>
              </a:rPr>
              <a:t>Çocuk müzelerinin ortaya çıkışı 19. yüzyılın son çeyreği ile 20. yüzyılın başlarına rastlamaktadır. Günümüz ana babalarına yabancı olmayan </a:t>
            </a:r>
            <a:r>
              <a:rPr lang="tr-TR" sz="2700" b="1" u="sng" dirty="0">
                <a:solidFill>
                  <a:srgbClr val="C00000"/>
                </a:solidFill>
              </a:rPr>
              <a:t>“çocukların dokunarak ve yaparak öğrenmesi” </a:t>
            </a:r>
            <a:r>
              <a:rPr lang="tr-TR" sz="2700" b="1" dirty="0">
                <a:solidFill>
                  <a:srgbClr val="C00000"/>
                </a:solidFill>
              </a:rPr>
              <a:t>anlayışı ancak 1900’lerin başında benimsenmeye başlanmıştır. </a:t>
            </a:r>
            <a:endParaRPr lang="en-US" sz="2700" b="1" dirty="0">
              <a:solidFill>
                <a:srgbClr val="C00000"/>
              </a:solidFill>
            </a:endParaRPr>
          </a:p>
        </p:txBody>
      </p:sp>
      <p:sp>
        <p:nvSpPr>
          <p:cNvPr id="49155" name="2 Dikdörtgen"/>
          <p:cNvSpPr>
            <a:spLocks noChangeArrowheads="1"/>
          </p:cNvSpPr>
          <p:nvPr/>
        </p:nvSpPr>
        <p:spPr bwMode="auto">
          <a:xfrm>
            <a:off x="0" y="1447800"/>
            <a:ext cx="6411913" cy="630238"/>
          </a:xfrm>
          <a:prstGeom prst="rect">
            <a:avLst/>
          </a:prstGeom>
          <a:solidFill>
            <a:srgbClr val="92D050"/>
          </a:solidFill>
          <a:ln w="9525">
            <a:noFill/>
            <a:miter lim="800000"/>
            <a:headEnd/>
            <a:tailEnd/>
          </a:ln>
        </p:spPr>
        <p:txBody>
          <a:bodyPr wrap="none">
            <a:spAutoFit/>
          </a:bodyPr>
          <a:lstStyle/>
          <a:p>
            <a:pPr algn="ctr" eaLnBrk="1" hangingPunct="1"/>
            <a:r>
              <a:rPr lang="tr-TR" sz="3500" b="1">
                <a:solidFill>
                  <a:srgbClr val="002060"/>
                </a:solidFill>
              </a:rPr>
              <a:t>Çocuk Müzelerinin Tarihçesi </a:t>
            </a:r>
          </a:p>
        </p:txBody>
      </p:sp>
      <p:pic>
        <p:nvPicPr>
          <p:cNvPr id="4" name="Picture 4" descr="3"/>
          <p:cNvPicPr>
            <a:picLocks noChangeAspect="1" noChangeArrowheads="1"/>
          </p:cNvPicPr>
          <p:nvPr/>
        </p:nvPicPr>
        <p:blipFill>
          <a:blip r:embed="rId2" cstate="print"/>
          <a:srcRect/>
          <a:stretch>
            <a:fillRect/>
          </a:stretch>
        </p:blipFill>
        <p:spPr bwMode="auto">
          <a:xfrm rot="-1753799">
            <a:off x="7278532" y="425153"/>
            <a:ext cx="1101377" cy="163987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043608" y="601455"/>
            <a:ext cx="7414592" cy="5262979"/>
          </a:xfrm>
          <a:prstGeom prst="rect">
            <a:avLst/>
          </a:prstGeom>
          <a:solidFill>
            <a:schemeClr val="bg1">
              <a:alpha val="85881"/>
            </a:schemeClr>
          </a:solidFill>
          <a:ln w="9525">
            <a:noFill/>
            <a:miter lim="800000"/>
            <a:headEnd/>
            <a:tailEnd/>
          </a:ln>
        </p:spPr>
        <p:txBody>
          <a:bodyPr wrap="square" anchor="ctr">
            <a:spAutoFit/>
          </a:bodyPr>
          <a:lstStyle/>
          <a:p>
            <a:pPr algn="ctr" eaLnBrk="1" hangingPunct="1"/>
            <a:r>
              <a:rPr lang="tr-TR" sz="2800" b="1" dirty="0">
                <a:solidFill>
                  <a:srgbClr val="0070C0"/>
                </a:solidFill>
              </a:rPr>
              <a:t>Dünyanın ilk çocuk müzesi olan </a:t>
            </a:r>
            <a:r>
              <a:rPr lang="tr-TR" sz="2800" b="1" i="1" dirty="0" err="1">
                <a:solidFill>
                  <a:srgbClr val="0070C0"/>
                </a:solidFill>
              </a:rPr>
              <a:t>Brooklyn</a:t>
            </a:r>
            <a:r>
              <a:rPr lang="tr-TR" sz="2800" b="1" i="1" dirty="0">
                <a:solidFill>
                  <a:srgbClr val="0070C0"/>
                </a:solidFill>
              </a:rPr>
              <a:t> Çocuk Müzesi</a:t>
            </a:r>
            <a:r>
              <a:rPr lang="tr-TR" sz="2800" b="1" dirty="0">
                <a:solidFill>
                  <a:srgbClr val="0070C0"/>
                </a:solidFill>
              </a:rPr>
              <a:t>, 1899’da New </a:t>
            </a:r>
            <a:r>
              <a:rPr lang="tr-TR" sz="2800" b="1" dirty="0" err="1">
                <a:solidFill>
                  <a:srgbClr val="0070C0"/>
                </a:solidFill>
              </a:rPr>
              <a:t>York’da</a:t>
            </a:r>
            <a:r>
              <a:rPr lang="tr-TR" sz="2800" b="1" dirty="0">
                <a:solidFill>
                  <a:srgbClr val="0070C0"/>
                </a:solidFill>
              </a:rPr>
              <a:t> açılmıştır. Müzenin amacı, </a:t>
            </a:r>
            <a:r>
              <a:rPr lang="tr-TR" sz="2800" b="1" u="sng" dirty="0">
                <a:solidFill>
                  <a:srgbClr val="0070C0"/>
                </a:solidFill>
              </a:rPr>
              <a:t>çocukların zevklerini inceleştirecek, yaşama ilişkin konulara ilgilerini artıracak ve özellikle okul öncesi ile ilköğretim çağındaki çocuklarla öğretmenlerine eğitim alanında fırsatlar ve yaratıcı programlar sunacak, okul dışı serbest zamanlarını etkin biçimde değerlendirebilecekleri bir mekân yaratmaktır</a:t>
            </a:r>
            <a:r>
              <a:rPr lang="tr-TR" sz="2800" b="1" dirty="0">
                <a:solidFill>
                  <a:srgbClr val="0070C0"/>
                </a:solidFill>
              </a:rPr>
              <a:t> (</a:t>
            </a:r>
            <a:r>
              <a:rPr lang="tr-TR" sz="2800" b="1" dirty="0" err="1">
                <a:solidFill>
                  <a:srgbClr val="0070C0"/>
                </a:solidFill>
              </a:rPr>
              <a:t>Brooklyn</a:t>
            </a:r>
            <a:r>
              <a:rPr lang="tr-TR" sz="2800" b="1" dirty="0">
                <a:solidFill>
                  <a:srgbClr val="0070C0"/>
                </a:solidFill>
              </a:rPr>
              <a:t> </a:t>
            </a:r>
            <a:r>
              <a:rPr lang="tr-TR" sz="2800" b="1" dirty="0" err="1">
                <a:solidFill>
                  <a:srgbClr val="0070C0"/>
                </a:solidFill>
              </a:rPr>
              <a:t>Children’s</a:t>
            </a:r>
            <a:r>
              <a:rPr lang="tr-TR" sz="2800" b="1" dirty="0">
                <a:solidFill>
                  <a:srgbClr val="0070C0"/>
                </a:solidFill>
              </a:rPr>
              <a:t> </a:t>
            </a:r>
            <a:r>
              <a:rPr lang="tr-TR" sz="2800" b="1" dirty="0" err="1">
                <a:solidFill>
                  <a:srgbClr val="0070C0"/>
                </a:solidFill>
              </a:rPr>
              <a:t>Museum</a:t>
            </a:r>
            <a:r>
              <a:rPr lang="tr-TR" sz="2800" b="1" dirty="0">
                <a:solidFill>
                  <a:srgbClr val="0070C0"/>
                </a:solidFill>
              </a:rPr>
              <a:t>, 2008).</a:t>
            </a:r>
            <a:r>
              <a:rPr lang="en-US" sz="2800" b="1" dirty="0">
                <a:solidFill>
                  <a:srgbClr val="0070C0"/>
                </a:solidFill>
                <a:latin typeface="Arial"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79388" y="4365625"/>
            <a:ext cx="8713787" cy="2205038"/>
          </a:xfrm>
        </p:spPr>
        <p:txBody>
          <a:bodyPr/>
          <a:lstStyle/>
          <a:p>
            <a:pPr fontAlgn="auto">
              <a:spcAft>
                <a:spcPts val="0"/>
              </a:spcAft>
              <a:defRPr/>
            </a:pPr>
            <a:r>
              <a:rPr lang="tr-TR" dirty="0" err="1" smtClean="0">
                <a:solidFill>
                  <a:schemeClr val="tx2">
                    <a:satMod val="130000"/>
                  </a:schemeClr>
                </a:solidFill>
              </a:rPr>
              <a:t>Brooklyn</a:t>
            </a:r>
            <a:r>
              <a:rPr lang="tr-TR" dirty="0" smtClean="0">
                <a:solidFill>
                  <a:schemeClr val="tx2">
                    <a:satMod val="130000"/>
                  </a:schemeClr>
                </a:solidFill>
              </a:rPr>
              <a:t> Çocuk Müzesi’nin (1899) temel felsefesi: </a:t>
            </a:r>
            <a:r>
              <a:rPr lang="tr-TR" b="1" dirty="0" smtClean="0">
                <a:solidFill>
                  <a:schemeClr val="tx2">
                    <a:satMod val="130000"/>
                  </a:schemeClr>
                </a:solidFill>
              </a:rPr>
              <a:t>“Bir şeyler hakkında değil, </a:t>
            </a:r>
            <a:r>
              <a:rPr lang="tr-TR" b="1" dirty="0" smtClean="0">
                <a:solidFill>
                  <a:srgbClr val="FF0000"/>
                </a:solidFill>
              </a:rPr>
              <a:t>birileri</a:t>
            </a:r>
            <a:r>
              <a:rPr lang="tr-TR" b="1" dirty="0" smtClean="0">
                <a:solidFill>
                  <a:schemeClr val="tx2">
                    <a:satMod val="130000"/>
                  </a:schemeClr>
                </a:solidFill>
              </a:rPr>
              <a:t> için”</a:t>
            </a:r>
            <a:r>
              <a:rPr lang="tr-TR" dirty="0" smtClean="0">
                <a:solidFill>
                  <a:schemeClr val="tx2">
                    <a:satMod val="130000"/>
                  </a:schemeClr>
                </a:solidFill>
              </a:rPr>
              <a:t> olmaktır…,</a:t>
            </a:r>
          </a:p>
        </p:txBody>
      </p:sp>
      <p:pic>
        <p:nvPicPr>
          <p:cNvPr id="54275" name="Picture 2" descr="http://www.thedirtmovie.org/wp-content/uploads/2012/05/brooklyn_childrens.png">
            <a:hlinkClick r:id="rId2"/>
          </p:cNvPr>
          <p:cNvPicPr>
            <a:picLocks noChangeAspect="1" noChangeArrowheads="1"/>
          </p:cNvPicPr>
          <p:nvPr/>
        </p:nvPicPr>
        <p:blipFill>
          <a:blip r:embed="rId3" cstate="print"/>
          <a:srcRect t="8018"/>
          <a:stretch>
            <a:fillRect/>
          </a:stretch>
        </p:blipFill>
        <p:spPr bwMode="auto">
          <a:xfrm>
            <a:off x="0" y="0"/>
            <a:ext cx="9144000" cy="40767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5_a_2_history"/>
          <p:cNvPicPr>
            <a:picLocks noChangeAspect="1" noChangeArrowheads="1"/>
          </p:cNvPicPr>
          <p:nvPr/>
        </p:nvPicPr>
        <p:blipFill>
          <a:blip r:embed="rId3" cstate="print">
            <a:lum bright="20000" contrast="-10000"/>
          </a:blip>
          <a:srcRect/>
          <a:stretch>
            <a:fillRect/>
          </a:stretch>
        </p:blipFill>
        <p:spPr bwMode="auto">
          <a:xfrm>
            <a:off x="1043608" y="2492896"/>
            <a:ext cx="7912100" cy="2743200"/>
          </a:xfrm>
          <a:prstGeom prst="rect">
            <a:avLst/>
          </a:prstGeom>
          <a:ln>
            <a:noFill/>
          </a:ln>
          <a:effectLst>
            <a:softEdge rad="112500"/>
          </a:effectLst>
        </p:spPr>
      </p:pic>
      <p:sp>
        <p:nvSpPr>
          <p:cNvPr id="51203" name="2 Dikdörtgen"/>
          <p:cNvSpPr>
            <a:spLocks noChangeArrowheads="1"/>
          </p:cNvSpPr>
          <p:nvPr/>
        </p:nvSpPr>
        <p:spPr bwMode="auto">
          <a:xfrm>
            <a:off x="2123728" y="1340768"/>
            <a:ext cx="6248400" cy="1006475"/>
          </a:xfrm>
          <a:prstGeom prst="rect">
            <a:avLst/>
          </a:prstGeom>
          <a:noFill/>
          <a:ln w="9525">
            <a:noFill/>
            <a:miter lim="800000"/>
            <a:headEnd/>
            <a:tailEnd/>
          </a:ln>
        </p:spPr>
        <p:txBody>
          <a:bodyPr>
            <a:spAutoFit/>
          </a:bodyPr>
          <a:lstStyle/>
          <a:p>
            <a:pPr eaLnBrk="1" hangingPunct="1">
              <a:buFont typeface="Wingdings" pitchFamily="2" charset="2"/>
              <a:buNone/>
            </a:pPr>
            <a:r>
              <a:rPr lang="tr-TR" sz="2000" b="1" dirty="0"/>
              <a:t>“Çocuk Müzesi fikri, </a:t>
            </a:r>
            <a:r>
              <a:rPr lang="tr-TR" sz="2000" b="1" dirty="0" err="1"/>
              <a:t>Brooklyn</a:t>
            </a:r>
            <a:r>
              <a:rPr lang="tr-TR" sz="2000" b="1" dirty="0"/>
              <a:t> Çocuk Müzesi’nin dünyaya armağanıdır...”</a:t>
            </a:r>
          </a:p>
          <a:p>
            <a:pPr eaLnBrk="1" hangingPunct="1">
              <a:buFont typeface="Wingdings" pitchFamily="2" charset="2"/>
              <a:buNone/>
            </a:pPr>
            <a:r>
              <a:rPr lang="tr-TR" sz="2000" b="1" dirty="0"/>
              <a:t>				 </a:t>
            </a:r>
            <a:r>
              <a:rPr lang="tr-TR" sz="2000" b="1" dirty="0" err="1"/>
              <a:t>Anna</a:t>
            </a:r>
            <a:r>
              <a:rPr lang="tr-TR" sz="2000" b="1" dirty="0"/>
              <a:t> </a:t>
            </a:r>
            <a:r>
              <a:rPr lang="tr-TR" sz="2000" b="1" dirty="0" err="1"/>
              <a:t>Gallup</a:t>
            </a:r>
            <a:r>
              <a:rPr lang="tr-TR" sz="2000" b="1" dirty="0"/>
              <a:t>,1926</a:t>
            </a:r>
            <a:endParaRPr lang="en-US" sz="2000" b="1" dirty="0"/>
          </a:p>
        </p:txBody>
      </p:sp>
      <p:sp>
        <p:nvSpPr>
          <p:cNvPr id="51204" name="3 Dikdörtgen"/>
          <p:cNvSpPr>
            <a:spLocks noChangeArrowheads="1"/>
          </p:cNvSpPr>
          <p:nvPr/>
        </p:nvSpPr>
        <p:spPr bwMode="auto">
          <a:xfrm>
            <a:off x="3419872" y="5229200"/>
            <a:ext cx="5575300" cy="366713"/>
          </a:xfrm>
          <a:prstGeom prst="rect">
            <a:avLst/>
          </a:prstGeom>
          <a:noFill/>
          <a:ln w="9525">
            <a:noFill/>
            <a:miter lim="800000"/>
            <a:headEnd/>
            <a:tailEnd/>
          </a:ln>
        </p:spPr>
        <p:txBody>
          <a:bodyPr wrap="none">
            <a:spAutoFit/>
          </a:bodyPr>
          <a:lstStyle/>
          <a:p>
            <a:r>
              <a:rPr lang="tr-TR" b="1" dirty="0"/>
              <a:t>1920’lerde </a:t>
            </a:r>
            <a:r>
              <a:rPr lang="tr-TR" b="1" dirty="0" err="1"/>
              <a:t>Brooklyn</a:t>
            </a:r>
            <a:r>
              <a:rPr lang="tr-TR" b="1" dirty="0"/>
              <a:t> Çocuk Müzesi ziyaretçileri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DSCN731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2"/>
          <p:cNvSpPr>
            <a:spLocks noChangeArrowheads="1"/>
          </p:cNvSpPr>
          <p:nvPr/>
        </p:nvSpPr>
        <p:spPr bwMode="auto">
          <a:xfrm>
            <a:off x="3203848" y="0"/>
            <a:ext cx="5940152" cy="20313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gn="ctr" eaLnBrk="1" hangingPunct="1">
              <a:defRPr/>
            </a:pPr>
            <a:r>
              <a:rPr lang="tr-TR" b="1" dirty="0">
                <a:solidFill>
                  <a:schemeClr val="hlink"/>
                </a:solidFill>
              </a:rPr>
              <a:t>Çocuk müzelerinde gerçekleştirilen etkinliklerin ortak bir özelliği vardır. Çocuk müzeleri bu çalışmalarda geleneksel müzelerdeki kimi kurallara “</a:t>
            </a:r>
            <a:r>
              <a:rPr lang="tr-TR" b="1" dirty="0" err="1">
                <a:solidFill>
                  <a:schemeClr val="hlink"/>
                </a:solidFill>
              </a:rPr>
              <a:t>hoşçakal</a:t>
            </a:r>
            <a:r>
              <a:rPr lang="tr-TR" b="1" dirty="0">
                <a:solidFill>
                  <a:schemeClr val="hlink"/>
                </a:solidFill>
              </a:rPr>
              <a:t>” der </a:t>
            </a:r>
          </a:p>
          <a:p>
            <a:pPr algn="ctr" eaLnBrk="1" hangingPunct="1">
              <a:defRPr/>
            </a:pPr>
            <a:r>
              <a:rPr lang="tr-TR" b="1" dirty="0">
                <a:solidFill>
                  <a:schemeClr val="hlink"/>
                </a:solidFill>
              </a:rPr>
              <a:t>ve kendi kurallarını hatırlatırlar:</a:t>
            </a:r>
          </a:p>
          <a:p>
            <a:pPr algn="ctr" eaLnBrk="1" hangingPunct="1">
              <a:defRPr/>
            </a:pPr>
            <a:r>
              <a:rPr lang="tr-TR" b="1" dirty="0">
                <a:solidFill>
                  <a:schemeClr val="folHlink"/>
                </a:solidFill>
              </a:rPr>
              <a:t>“Lütfen Dokunun</a:t>
            </a:r>
            <a:r>
              <a:rPr lang="tr-TR" b="1" dirty="0">
                <a:solidFill>
                  <a:schemeClr val="folHlink"/>
                </a:solidFill>
                <a:latin typeface="Arial" charset="0"/>
              </a:rPr>
              <a:t>!</a:t>
            </a:r>
            <a:r>
              <a:rPr lang="tr-TR" b="1" dirty="0">
                <a:solidFill>
                  <a:schemeClr val="folHlink"/>
                </a:solidFill>
              </a:rPr>
              <a:t>”</a:t>
            </a:r>
            <a:endParaRPr lang="tr-TR" b="1" dirty="0">
              <a:solidFill>
                <a:srgbClr val="FFFFFF"/>
              </a:solidFill>
            </a:endParaRPr>
          </a:p>
          <a:p>
            <a:pPr algn="ctr" eaLnBrk="1" hangingPunct="1">
              <a:defRPr/>
            </a:pPr>
            <a:r>
              <a:rPr lang="tr-TR" b="1" dirty="0">
                <a:solidFill>
                  <a:schemeClr val="folHlink"/>
                </a:solidFill>
              </a:rPr>
              <a:t>“Bu müzede nesnelere dokunmamak yasaktır</a:t>
            </a:r>
            <a:r>
              <a:rPr lang="tr-TR" b="1" dirty="0">
                <a:solidFill>
                  <a:schemeClr val="folHlink"/>
                </a:solidFill>
                <a:latin typeface="Arial" charset="0"/>
              </a:rPr>
              <a:t>!</a:t>
            </a:r>
            <a:r>
              <a:rPr lang="tr-TR" b="1" dirty="0">
                <a:solidFill>
                  <a:schemeClr val="folHlink"/>
                </a:solidFill>
              </a:rPr>
              <a:t>”.</a:t>
            </a:r>
            <a:r>
              <a:rPr lang="tr-TR" b="1" dirty="0">
                <a:solidFill>
                  <a:srgbClr val="FFFFFF"/>
                </a:solidFill>
                <a:latin typeface="Arial"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85800" y="1524000"/>
            <a:ext cx="7696200" cy="3124200"/>
          </a:xfrm>
        </p:spPr>
        <p:txBody>
          <a:bodyPr/>
          <a:lstStyle/>
          <a:p>
            <a:pPr>
              <a:buFontTx/>
              <a:buNone/>
            </a:pPr>
            <a:r>
              <a:rPr lang="tr-TR" dirty="0" smtClean="0">
                <a:latin typeface="Arial" charset="0"/>
              </a:rPr>
              <a:t>	</a:t>
            </a:r>
            <a:r>
              <a:rPr lang="tr-TR" sz="3000" b="1" dirty="0" smtClean="0">
                <a:solidFill>
                  <a:schemeClr val="tx2">
                    <a:lumMod val="60000"/>
                    <a:lumOff val="40000"/>
                  </a:schemeClr>
                </a:solidFill>
              </a:rPr>
              <a:t>Gökmen’e göre (2004), dünyada </a:t>
            </a:r>
            <a:r>
              <a:rPr lang="tr-TR" sz="3000" b="1" u="sng" dirty="0" smtClean="0">
                <a:solidFill>
                  <a:schemeClr val="tx2">
                    <a:lumMod val="60000"/>
                    <a:lumOff val="40000"/>
                  </a:schemeClr>
                </a:solidFill>
              </a:rPr>
              <a:t>çocuk-</a:t>
            </a:r>
            <a:r>
              <a:rPr lang="tr-TR" sz="3000" b="1" u="sng" dirty="0" err="1" smtClean="0">
                <a:solidFill>
                  <a:schemeClr val="tx2">
                    <a:lumMod val="60000"/>
                    <a:lumOff val="40000"/>
                  </a:schemeClr>
                </a:solidFill>
              </a:rPr>
              <a:t>erkil</a:t>
            </a:r>
            <a:r>
              <a:rPr lang="tr-TR" sz="3000" b="1" dirty="0" smtClean="0">
                <a:solidFill>
                  <a:schemeClr val="tx2">
                    <a:lumMod val="60000"/>
                    <a:lumOff val="40000"/>
                  </a:schemeClr>
                </a:solidFill>
              </a:rPr>
              <a:t> diyebileceğimiz, çocuğun isteklerine göre işleyen bir aile türünün ortaya çıkmış olması çocuk müzelerinin sayısının hızla artmasına neden olmaktadır.</a:t>
            </a:r>
            <a:r>
              <a:rPr lang="tr-TR" dirty="0" smtClean="0">
                <a:solidFill>
                  <a:schemeClr val="tx2">
                    <a:lumMod val="60000"/>
                    <a:lumOff val="40000"/>
                  </a:schemeClr>
                </a:solidFill>
                <a:latin typeface="Arial" charset="0"/>
              </a:rPr>
              <a:t> </a:t>
            </a:r>
            <a:endParaRPr lang="en-US" dirty="0" smtClean="0">
              <a:solidFill>
                <a:schemeClr val="tx2">
                  <a:lumMod val="60000"/>
                  <a:lumOff val="40000"/>
                </a:schemeClr>
              </a:solidFill>
              <a:latin typeface="Arial" charset="0"/>
            </a:endParaRPr>
          </a:p>
        </p:txBody>
      </p:sp>
      <p:sp>
        <p:nvSpPr>
          <p:cNvPr id="9220" name="2 Dikdörtgen"/>
          <p:cNvSpPr>
            <a:spLocks noChangeArrowheads="1"/>
          </p:cNvSpPr>
          <p:nvPr/>
        </p:nvSpPr>
        <p:spPr bwMode="auto">
          <a:xfrm>
            <a:off x="1043608" y="0"/>
            <a:ext cx="5486400" cy="923330"/>
          </a:xfrm>
          <a:prstGeom prst="rect">
            <a:avLst/>
          </a:prstGeom>
          <a:noFill/>
          <a:ln w="9525">
            <a:noFill/>
            <a:miter lim="800000"/>
            <a:headEnd/>
            <a:tailEnd/>
          </a:ln>
        </p:spPr>
        <p:txBody>
          <a:bodyPr>
            <a:spAutoFit/>
          </a:bodyPr>
          <a:lstStyle/>
          <a:p>
            <a:pPr marL="342900" indent="-342900" eaLnBrk="1" hangingPunct="1"/>
            <a:r>
              <a:rPr lang="tr-TR" b="1" i="1" dirty="0" smtClean="0">
                <a:solidFill>
                  <a:schemeClr val="hlink"/>
                </a:solidFill>
              </a:rPr>
              <a:t>	</a:t>
            </a:r>
            <a:r>
              <a:rPr lang="tr-TR" b="1" i="1" dirty="0" smtClean="0">
                <a:solidFill>
                  <a:srgbClr val="0070C0"/>
                </a:solidFill>
              </a:rPr>
              <a:t>Çocuğa </a:t>
            </a:r>
            <a:r>
              <a:rPr lang="tr-TR" b="1" i="1" dirty="0">
                <a:solidFill>
                  <a:srgbClr val="0070C0"/>
                </a:solidFill>
              </a:rPr>
              <a:t>verilen önem artıyor (Çocuk eğitimine ve çocuk ruh sağlığına verilen önem artıyor).  </a:t>
            </a:r>
          </a:p>
        </p:txBody>
      </p:sp>
      <p:graphicFrame>
        <p:nvGraphicFramePr>
          <p:cNvPr id="9218" name="Object 5"/>
          <p:cNvGraphicFramePr>
            <a:graphicFrameLocks noChangeAspect="1"/>
          </p:cNvGraphicFramePr>
          <p:nvPr/>
        </p:nvGraphicFramePr>
        <p:xfrm>
          <a:off x="3811906" y="4077072"/>
          <a:ext cx="4485958" cy="2528516"/>
        </p:xfrm>
        <a:graphic>
          <a:graphicData uri="http://schemas.openxmlformats.org/presentationml/2006/ole">
            <p:oleObj spid="_x0000_s6146" name="Bitmap Image" r:id="rId3" imgW="4258269" imgH="2400635" progId="PBrush">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755576" y="1524000"/>
            <a:ext cx="7702624" cy="4038600"/>
          </a:xfrm>
        </p:spPr>
        <p:txBody>
          <a:bodyPr/>
          <a:lstStyle/>
          <a:p>
            <a:pPr>
              <a:buFontTx/>
              <a:buNone/>
            </a:pPr>
            <a:r>
              <a:rPr lang="tr-TR" sz="4000" b="1" dirty="0" smtClean="0">
                <a:latin typeface="Arial" charset="0"/>
              </a:rPr>
              <a:t>  </a:t>
            </a:r>
            <a:r>
              <a:rPr lang="tr-TR" sz="3400" b="1" dirty="0" smtClean="0">
                <a:solidFill>
                  <a:schemeClr val="tx2">
                    <a:lumMod val="60000"/>
                    <a:lumOff val="40000"/>
                  </a:schemeClr>
                </a:solidFill>
                <a:cs typeface="Times New Roman" pitchFamily="18" charset="0"/>
              </a:rPr>
              <a:t>Sergilenen nesneler, eğitim aracı olarak hizmet verir. Bu nesneler öğrenmeyi isteklendiren özellik</a:t>
            </a:r>
            <a:r>
              <a:rPr lang="tr-TR" sz="3400" b="1" dirty="0" smtClean="0">
                <a:solidFill>
                  <a:schemeClr val="tx2">
                    <a:lumMod val="60000"/>
                    <a:lumOff val="40000"/>
                  </a:schemeClr>
                </a:solidFill>
                <a:latin typeface="Arial" charset="0"/>
                <a:cs typeface="Times New Roman" pitchFamily="18" charset="0"/>
              </a:rPr>
              <a:t>tedir. </a:t>
            </a:r>
            <a:r>
              <a:rPr lang="tr-TR" sz="3400" b="1" dirty="0" smtClean="0">
                <a:solidFill>
                  <a:schemeClr val="tx2">
                    <a:lumMod val="60000"/>
                    <a:lumOff val="40000"/>
                  </a:schemeClr>
                </a:solidFill>
                <a:cs typeface="Times New Roman" pitchFamily="18" charset="0"/>
              </a:rPr>
              <a:t> Sergilerde ziyaretçilerin istekleri ön plandadır ve ziyaretçiye doğrudan nesnelerle ilişki kurma fırsatı tanınır.</a:t>
            </a:r>
            <a:endParaRPr lang="tr-TR" sz="3600" b="1" dirty="0" smtClean="0">
              <a:solidFill>
                <a:schemeClr val="tx2">
                  <a:lumMod val="60000"/>
                  <a:lumOff val="40000"/>
                </a:schemeClr>
              </a:solidFill>
              <a:latin typeface="Arial" charset="0"/>
            </a:endParaRPr>
          </a:p>
        </p:txBody>
      </p:sp>
      <p:pic>
        <p:nvPicPr>
          <p:cNvPr id="62467" name="Picture 4" descr="3"/>
          <p:cNvPicPr>
            <a:picLocks noChangeAspect="1" noChangeArrowheads="1"/>
          </p:cNvPicPr>
          <p:nvPr/>
        </p:nvPicPr>
        <p:blipFill>
          <a:blip r:embed="rId2" cstate="print"/>
          <a:srcRect/>
          <a:stretch>
            <a:fillRect/>
          </a:stretch>
        </p:blipFill>
        <p:spPr bwMode="auto">
          <a:xfrm rot="-1753799">
            <a:off x="7494556" y="5053617"/>
            <a:ext cx="1101377" cy="1639878"/>
          </a:xfrm>
          <a:prstGeom prst="rect">
            <a:avLst/>
          </a:prstGeom>
          <a:noFill/>
          <a:ln w="9525">
            <a:noFill/>
            <a:miter lim="800000"/>
            <a:headEnd/>
            <a:tailEnd/>
          </a:ln>
        </p:spPr>
      </p:pic>
      <p:sp>
        <p:nvSpPr>
          <p:cNvPr id="62468" name="3 Dikdörtgen"/>
          <p:cNvSpPr>
            <a:spLocks noChangeArrowheads="1"/>
          </p:cNvSpPr>
          <p:nvPr/>
        </p:nvSpPr>
        <p:spPr bwMode="auto">
          <a:xfrm>
            <a:off x="0" y="838200"/>
            <a:ext cx="6137275" cy="600075"/>
          </a:xfrm>
          <a:prstGeom prst="rect">
            <a:avLst/>
          </a:prstGeom>
          <a:solidFill>
            <a:srgbClr val="92D050"/>
          </a:solidFill>
          <a:ln w="9525">
            <a:noFill/>
            <a:miter lim="800000"/>
            <a:headEnd/>
            <a:tailEnd/>
          </a:ln>
        </p:spPr>
        <p:txBody>
          <a:bodyPr wrap="none">
            <a:spAutoFit/>
          </a:bodyPr>
          <a:lstStyle/>
          <a:p>
            <a:r>
              <a:rPr lang="tr-TR" sz="3300" b="1">
                <a:solidFill>
                  <a:srgbClr val="002060"/>
                </a:solidFill>
              </a:rPr>
              <a:t>Çocuk Müzelerinde Sergileme</a:t>
            </a:r>
            <a:endParaRPr lang="tr-TR" sz="3300">
              <a:solidFill>
                <a:srgbClr val="00206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sz="half" idx="1"/>
          </p:nvPr>
        </p:nvSpPr>
        <p:spPr>
          <a:xfrm>
            <a:off x="971600" y="1124744"/>
            <a:ext cx="5256584" cy="5256584"/>
          </a:xfrm>
        </p:spPr>
        <p:txBody>
          <a:bodyPr/>
          <a:lstStyle/>
          <a:p>
            <a:pPr>
              <a:lnSpc>
                <a:spcPct val="90000"/>
              </a:lnSpc>
              <a:buFontTx/>
              <a:buNone/>
            </a:pPr>
            <a:r>
              <a:rPr lang="tr-TR" sz="2600" b="1" u="sng" dirty="0" smtClean="0">
                <a:solidFill>
                  <a:srgbClr val="6600FF"/>
                </a:solidFill>
              </a:rPr>
              <a:t>Çocuk Müzelerindeki Sergiler:</a:t>
            </a:r>
          </a:p>
          <a:p>
            <a:pPr>
              <a:lnSpc>
                <a:spcPct val="90000"/>
              </a:lnSpc>
            </a:pPr>
            <a:r>
              <a:rPr lang="tr-TR" sz="2600" b="1" dirty="0" smtClean="0">
                <a:solidFill>
                  <a:schemeClr val="tx2">
                    <a:lumMod val="60000"/>
                    <a:lumOff val="40000"/>
                  </a:schemeClr>
                </a:solidFill>
              </a:rPr>
              <a:t>Doğrudan deneyim olanakları</a:t>
            </a:r>
          </a:p>
          <a:p>
            <a:pPr>
              <a:lnSpc>
                <a:spcPct val="90000"/>
              </a:lnSpc>
              <a:buFontTx/>
              <a:buNone/>
            </a:pPr>
            <a:r>
              <a:rPr lang="tr-TR" sz="2600" b="1" dirty="0" smtClean="0">
                <a:solidFill>
                  <a:schemeClr val="tx2">
                    <a:lumMod val="60000"/>
                    <a:lumOff val="40000"/>
                  </a:schemeClr>
                </a:solidFill>
              </a:rPr>
              <a:t>	sunan</a:t>
            </a:r>
          </a:p>
          <a:p>
            <a:pPr>
              <a:lnSpc>
                <a:spcPct val="90000"/>
              </a:lnSpc>
            </a:pPr>
            <a:r>
              <a:rPr lang="tr-TR" sz="2600" b="1" dirty="0" smtClean="0">
                <a:solidFill>
                  <a:schemeClr val="tx2">
                    <a:lumMod val="60000"/>
                    <a:lumOff val="40000"/>
                  </a:schemeClr>
                </a:solidFill>
              </a:rPr>
              <a:t>Heyecan verici mekansal kurgular</a:t>
            </a:r>
          </a:p>
          <a:p>
            <a:pPr>
              <a:lnSpc>
                <a:spcPct val="90000"/>
              </a:lnSpc>
              <a:buFontTx/>
              <a:buNone/>
            </a:pPr>
            <a:r>
              <a:rPr lang="tr-TR" sz="2600" b="1" dirty="0" smtClean="0">
                <a:solidFill>
                  <a:schemeClr val="tx2">
                    <a:lumMod val="60000"/>
                    <a:lumOff val="40000"/>
                  </a:schemeClr>
                </a:solidFill>
              </a:rPr>
              <a:t>	barındıran</a:t>
            </a:r>
          </a:p>
          <a:p>
            <a:pPr>
              <a:lnSpc>
                <a:spcPct val="90000"/>
              </a:lnSpc>
            </a:pPr>
            <a:r>
              <a:rPr lang="tr-TR" sz="2600" b="1" dirty="0" smtClean="0">
                <a:solidFill>
                  <a:schemeClr val="tx2">
                    <a:lumMod val="60000"/>
                    <a:lumOff val="40000"/>
                  </a:schemeClr>
                </a:solidFill>
              </a:rPr>
              <a:t>Gerçekçi bir öğrenme ortamı </a:t>
            </a:r>
          </a:p>
          <a:p>
            <a:pPr>
              <a:lnSpc>
                <a:spcPct val="90000"/>
              </a:lnSpc>
              <a:buFontTx/>
              <a:buNone/>
            </a:pPr>
            <a:r>
              <a:rPr lang="tr-TR" sz="2600" b="1" dirty="0" smtClean="0">
                <a:solidFill>
                  <a:schemeClr val="tx2">
                    <a:lumMod val="60000"/>
                    <a:lumOff val="40000"/>
                  </a:schemeClr>
                </a:solidFill>
              </a:rPr>
              <a:t>	sunan (öğrenmeyi deneyime bağlar)</a:t>
            </a:r>
          </a:p>
          <a:p>
            <a:pPr>
              <a:lnSpc>
                <a:spcPct val="90000"/>
              </a:lnSpc>
            </a:pPr>
            <a:r>
              <a:rPr lang="tr-TR" sz="2600" b="1" dirty="0" smtClean="0">
                <a:solidFill>
                  <a:schemeClr val="tx2">
                    <a:lumMod val="60000"/>
                    <a:lumOff val="40000"/>
                  </a:schemeClr>
                </a:solidFill>
              </a:rPr>
              <a:t>Duyguları uyaran</a:t>
            </a:r>
          </a:p>
          <a:p>
            <a:pPr>
              <a:lnSpc>
                <a:spcPct val="90000"/>
              </a:lnSpc>
              <a:buFontTx/>
              <a:buNone/>
            </a:pPr>
            <a:r>
              <a:rPr lang="tr-TR" sz="2600" b="1" dirty="0" smtClean="0">
                <a:solidFill>
                  <a:schemeClr val="tx2">
                    <a:lumMod val="60000"/>
                    <a:lumOff val="40000"/>
                  </a:schemeClr>
                </a:solidFill>
              </a:rPr>
              <a:t>özellikleri ile öne çıkmaktadır...</a:t>
            </a:r>
            <a:endParaRPr lang="en-US" sz="2600" b="1" dirty="0" smtClean="0">
              <a:solidFill>
                <a:schemeClr val="tx2">
                  <a:lumMod val="60000"/>
                  <a:lumOff val="40000"/>
                </a:schemeClr>
              </a:solidFill>
            </a:endParaRPr>
          </a:p>
        </p:txBody>
      </p:sp>
      <p:pic>
        <p:nvPicPr>
          <p:cNvPr id="63491" name="Picture 2" descr="3"/>
          <p:cNvPicPr>
            <a:picLocks noGrp="1" noChangeAspect="1" noChangeArrowheads="1"/>
          </p:cNvPicPr>
          <p:nvPr>
            <p:ph sz="half" idx="2"/>
          </p:nvPr>
        </p:nvPicPr>
        <p:blipFill>
          <a:blip r:embed="rId2" cstate="print"/>
          <a:srcRect/>
          <a:stretch>
            <a:fillRect/>
          </a:stretch>
        </p:blipFill>
        <p:spPr>
          <a:xfrm rot="19781908">
            <a:off x="7543800" y="5186363"/>
            <a:ext cx="1079500" cy="1501775"/>
          </a:xfrm>
          <a:noFill/>
        </p:spPr>
      </p:pic>
      <p:pic>
        <p:nvPicPr>
          <p:cNvPr id="4" name="Picture 22" descr="2749910c49"/>
          <p:cNvPicPr>
            <a:picLocks noChangeAspect="1" noChangeArrowheads="1"/>
          </p:cNvPicPr>
          <p:nvPr/>
        </p:nvPicPr>
        <p:blipFill>
          <a:blip r:embed="rId3" cstate="print"/>
          <a:srcRect/>
          <a:stretch>
            <a:fillRect/>
          </a:stretch>
        </p:blipFill>
        <p:spPr bwMode="auto">
          <a:xfrm>
            <a:off x="6444209" y="2362200"/>
            <a:ext cx="2520366" cy="4191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26" descr="36edb3b5ff"/>
          <p:cNvPicPr>
            <a:picLocks noChangeAspect="1" noChangeArrowheads="1"/>
          </p:cNvPicPr>
          <p:nvPr/>
        </p:nvPicPr>
        <p:blipFill>
          <a:blip r:embed="rId4" cstate="print"/>
          <a:srcRect t="14286" b="34694"/>
          <a:stretch>
            <a:fillRect/>
          </a:stretch>
        </p:blipFill>
        <p:spPr bwMode="auto">
          <a:xfrm rot="21065027">
            <a:off x="6154217" y="323708"/>
            <a:ext cx="1808717" cy="19344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ph sz="half" idx="1"/>
          </p:nvPr>
        </p:nvGraphicFramePr>
        <p:xfrm>
          <a:off x="251520" y="1125538"/>
          <a:ext cx="8532813" cy="5732462"/>
        </p:xfrm>
        <a:graphic>
          <a:graphicData uri="http://schemas.openxmlformats.org/presentationml/2006/ole">
            <p:oleObj spid="_x0000_s7170" name="Bitmap Image" r:id="rId4" imgW="6571429" imgH="3962953" progId="PBrush">
              <p:embed/>
            </p:oleObj>
          </a:graphicData>
        </a:graphic>
      </p:graphicFrame>
      <p:sp>
        <p:nvSpPr>
          <p:cNvPr id="10244" name="Rectangle 7"/>
          <p:cNvSpPr>
            <a:spLocks noChangeArrowheads="1"/>
          </p:cNvSpPr>
          <p:nvPr/>
        </p:nvSpPr>
        <p:spPr bwMode="auto">
          <a:xfrm>
            <a:off x="2627313" y="701675"/>
            <a:ext cx="4968875" cy="369888"/>
          </a:xfrm>
          <a:prstGeom prst="rect">
            <a:avLst/>
          </a:prstGeom>
          <a:noFill/>
          <a:ln w="9525">
            <a:noFill/>
            <a:miter lim="800000"/>
            <a:headEnd/>
            <a:tailEnd/>
          </a:ln>
        </p:spPr>
        <p:txBody>
          <a:bodyPr>
            <a:spAutoFit/>
          </a:bodyPr>
          <a:lstStyle/>
          <a:p>
            <a:r>
              <a:rPr lang="tr-TR" b="1"/>
              <a:t>Brooklyn Çocuk Müzesi Etkinlik Takvimi</a:t>
            </a:r>
            <a:endParaRPr lang="en-US" b="1"/>
          </a:p>
        </p:txBody>
      </p:sp>
      <p:graphicFrame>
        <p:nvGraphicFramePr>
          <p:cNvPr id="10243" name="Object 3"/>
          <p:cNvGraphicFramePr>
            <a:graphicFrameLocks noChangeAspect="1"/>
          </p:cNvGraphicFramePr>
          <p:nvPr>
            <p:ph sz="half" idx="2"/>
          </p:nvPr>
        </p:nvGraphicFramePr>
        <p:xfrm>
          <a:off x="468313" y="260350"/>
          <a:ext cx="2085975" cy="752475"/>
        </p:xfrm>
        <a:graphic>
          <a:graphicData uri="http://schemas.openxmlformats.org/presentationml/2006/ole">
            <p:oleObj spid="_x0000_s7171" name="Bitmap Image" r:id="rId5" imgW="2085714" imgH="752381" progId="PBrush">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2899_76869297499_44699977499_1659725_657334_n"/>
          <p:cNvPicPr>
            <a:picLocks noChangeAspect="1" noChangeArrowheads="1"/>
          </p:cNvPicPr>
          <p:nvPr/>
        </p:nvPicPr>
        <p:blipFill>
          <a:blip r:embed="rId3" cstate="print">
            <a:lum bright="-6000"/>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0419" name="Rectangle 5"/>
          <p:cNvSpPr>
            <a:spLocks noChangeArrowheads="1"/>
          </p:cNvSpPr>
          <p:nvPr/>
        </p:nvSpPr>
        <p:spPr bwMode="auto">
          <a:xfrm>
            <a:off x="6518275" y="0"/>
            <a:ext cx="2625725" cy="396875"/>
          </a:xfrm>
          <a:prstGeom prst="rect">
            <a:avLst/>
          </a:prstGeom>
          <a:solidFill>
            <a:srgbClr val="CCFFFF">
              <a:alpha val="89803"/>
            </a:srgbClr>
          </a:solidFill>
          <a:ln w="9525">
            <a:noFill/>
            <a:miter lim="800000"/>
            <a:headEnd/>
            <a:tailEnd/>
          </a:ln>
        </p:spPr>
        <p:txBody>
          <a:bodyPr wrap="none">
            <a:spAutoFit/>
          </a:bodyPr>
          <a:lstStyle/>
          <a:p>
            <a:pPr>
              <a:spcBef>
                <a:spcPct val="30000"/>
              </a:spcBef>
            </a:pPr>
            <a:r>
              <a:rPr lang="tr-TR" sz="2000" b="1">
                <a:solidFill>
                  <a:schemeClr val="tx2"/>
                </a:solidFill>
              </a:rPr>
              <a:t>Miami Çocuk Müzesi</a:t>
            </a:r>
            <a:endParaRPr lang="en-US" sz="2000" b="1">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4" y="404664"/>
            <a:ext cx="5648796" cy="1143000"/>
          </a:xfrm>
        </p:spPr>
        <p:txBody>
          <a:bodyPr>
            <a:normAutofit/>
          </a:bodyPr>
          <a:lstStyle/>
          <a:p>
            <a:pPr>
              <a:defRPr/>
            </a:pPr>
            <a:r>
              <a:rPr lang="tr-TR" sz="3500" b="1" dirty="0" smtClean="0">
                <a:solidFill>
                  <a:schemeClr val="tx2">
                    <a:lumMod val="60000"/>
                    <a:lumOff val="40000"/>
                  </a:schemeClr>
                </a:solidFill>
              </a:rPr>
              <a:t>Çocuk Müzesi Türevleri</a:t>
            </a:r>
            <a:endParaRPr lang="tr-TR" sz="3500" b="1" dirty="0">
              <a:solidFill>
                <a:schemeClr val="tx2">
                  <a:lumMod val="60000"/>
                  <a:lumOff val="40000"/>
                </a:schemeClr>
              </a:solidFill>
            </a:endParaRPr>
          </a:p>
        </p:txBody>
      </p:sp>
      <p:sp>
        <p:nvSpPr>
          <p:cNvPr id="65539" name="2 İçerik Yer Tutucusu"/>
          <p:cNvSpPr>
            <a:spLocks noGrp="1"/>
          </p:cNvSpPr>
          <p:nvPr>
            <p:ph idx="1"/>
          </p:nvPr>
        </p:nvSpPr>
        <p:spPr>
          <a:xfrm>
            <a:off x="2514600" y="1524000"/>
            <a:ext cx="5181600" cy="4876800"/>
          </a:xfrm>
        </p:spPr>
        <p:txBody>
          <a:bodyPr/>
          <a:lstStyle/>
          <a:p>
            <a:r>
              <a:rPr lang="tr-TR" sz="3000" dirty="0" smtClean="0"/>
              <a:t>Keşif Merkezi</a:t>
            </a:r>
          </a:p>
          <a:p>
            <a:r>
              <a:rPr lang="tr-TR" sz="3000" dirty="0" smtClean="0"/>
              <a:t>Bilim Merkezi</a:t>
            </a:r>
          </a:p>
          <a:p>
            <a:r>
              <a:rPr lang="tr-TR" sz="3000" dirty="0" smtClean="0"/>
              <a:t>Keşif Odası</a:t>
            </a:r>
          </a:p>
          <a:p>
            <a:r>
              <a:rPr lang="tr-TR" sz="3000" dirty="0" smtClean="0"/>
              <a:t>Keşif Galerisi</a:t>
            </a:r>
          </a:p>
          <a:p>
            <a:r>
              <a:rPr lang="tr-TR" sz="3000" dirty="0" smtClean="0"/>
              <a:t>Mikro Galeri</a:t>
            </a:r>
          </a:p>
          <a:p>
            <a:r>
              <a:rPr lang="tr-TR" sz="3000" dirty="0" smtClean="0"/>
              <a:t>Çocukluk Müzesi</a:t>
            </a:r>
          </a:p>
          <a:p>
            <a:r>
              <a:rPr lang="tr-TR" sz="3000" dirty="0" smtClean="0"/>
              <a:t>Çocuk Sanatları Müzesi</a:t>
            </a:r>
          </a:p>
          <a:p>
            <a:r>
              <a:rPr lang="tr-TR" sz="3000" dirty="0" smtClean="0"/>
              <a:t>Planetaryum</a:t>
            </a:r>
          </a:p>
          <a:p>
            <a:r>
              <a:rPr lang="tr-TR" sz="3000" dirty="0" err="1" smtClean="0"/>
              <a:t>Vivarium</a:t>
            </a:r>
            <a:endParaRPr lang="tr-TR" sz="3000" dirty="0" smtClean="0"/>
          </a:p>
        </p:txBody>
      </p:sp>
      <p:pic>
        <p:nvPicPr>
          <p:cNvPr id="4" name="Picture 4" descr="3"/>
          <p:cNvPicPr>
            <a:picLocks noChangeAspect="1" noChangeArrowheads="1"/>
          </p:cNvPicPr>
          <p:nvPr/>
        </p:nvPicPr>
        <p:blipFill>
          <a:blip r:embed="rId2" cstate="print"/>
          <a:srcRect/>
          <a:stretch>
            <a:fillRect/>
          </a:stretch>
        </p:blipFill>
        <p:spPr bwMode="auto">
          <a:xfrm rot="-1753799">
            <a:off x="7494557" y="4889649"/>
            <a:ext cx="1101377" cy="1639878"/>
          </a:xfrm>
          <a:prstGeom prst="rect">
            <a:avLst/>
          </a:prstGeom>
          <a:noFill/>
          <a:ln w="9525">
            <a:noFill/>
            <a:miter lim="800000"/>
            <a:headEnd/>
            <a:tailEnd/>
          </a:ln>
        </p:spPr>
      </p:pic>
      <p:pic>
        <p:nvPicPr>
          <p:cNvPr id="5" name="Picture 4" descr="3"/>
          <p:cNvPicPr>
            <a:picLocks noChangeAspect="1" noChangeArrowheads="1"/>
          </p:cNvPicPr>
          <p:nvPr/>
        </p:nvPicPr>
        <p:blipFill>
          <a:blip r:embed="rId2" cstate="print"/>
          <a:srcRect/>
          <a:stretch>
            <a:fillRect/>
          </a:stretch>
        </p:blipFill>
        <p:spPr bwMode="auto">
          <a:xfrm rot="1179933">
            <a:off x="8134607" y="3820207"/>
            <a:ext cx="826441" cy="123051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259632" y="1580029"/>
            <a:ext cx="7017593" cy="4401205"/>
          </a:xfrm>
          <a:prstGeom prst="rect">
            <a:avLst/>
          </a:prstGeom>
          <a:solidFill>
            <a:schemeClr val="bg1">
              <a:alpha val="89803"/>
            </a:schemeClr>
          </a:solidFill>
          <a:ln w="9525">
            <a:noFill/>
            <a:miter lim="800000"/>
            <a:headEnd/>
            <a:tailEnd/>
          </a:ln>
        </p:spPr>
        <p:txBody>
          <a:bodyPr wrap="square" anchor="ctr">
            <a:spAutoFit/>
          </a:bodyPr>
          <a:lstStyle/>
          <a:p>
            <a:pPr algn="ctr" eaLnBrk="1" hangingPunct="1"/>
            <a:r>
              <a:rPr lang="tr-TR" sz="2800" b="1" dirty="0">
                <a:solidFill>
                  <a:schemeClr val="tx2">
                    <a:lumMod val="60000"/>
                    <a:lumOff val="40000"/>
                  </a:schemeClr>
                </a:solidFill>
              </a:rPr>
              <a:t>Çocuk müzeleri kapsamına girmemekle birlikte farklı yaş gruplarından çocuk, genç ve yetişkinleri hedef alan ve çocuk müzelerine  benzer sergi ve etkinlik tasarlama ilkelerini benimseyen Eğitim Müzeleri, Çocukluk Müzeleri, Bilim Merkezleri (Teknoloji ve Keşif Merkezleri), Planetaryumlar, Çocuk Sanatları Müzeleri,Oyuncak ve Okul Müzeleri de bulunmaktadır. </a:t>
            </a:r>
          </a:p>
        </p:txBody>
      </p:sp>
      <p:sp>
        <p:nvSpPr>
          <p:cNvPr id="66563" name="Rectangle 5"/>
          <p:cNvSpPr>
            <a:spLocks noChangeArrowheads="1"/>
          </p:cNvSpPr>
          <p:nvPr/>
        </p:nvSpPr>
        <p:spPr bwMode="auto">
          <a:xfrm>
            <a:off x="0" y="908720"/>
            <a:ext cx="5545138" cy="630238"/>
          </a:xfrm>
          <a:prstGeom prst="rect">
            <a:avLst/>
          </a:prstGeom>
          <a:solidFill>
            <a:srgbClr val="99CC00"/>
          </a:solidFill>
          <a:ln w="9525">
            <a:noFill/>
            <a:miter lim="800000"/>
            <a:headEnd/>
            <a:tailEnd/>
          </a:ln>
        </p:spPr>
        <p:txBody>
          <a:bodyPr wrap="none">
            <a:spAutoFit/>
          </a:bodyPr>
          <a:lstStyle/>
          <a:p>
            <a:pPr>
              <a:spcBef>
                <a:spcPct val="30000"/>
              </a:spcBef>
            </a:pPr>
            <a:r>
              <a:rPr lang="tr-TR" sz="3500" b="1">
                <a:solidFill>
                  <a:srgbClr val="0000CC"/>
                </a:solidFill>
              </a:rPr>
              <a:t>Etkileşimli Müze Türleri</a:t>
            </a:r>
            <a:r>
              <a:rPr lang="tr-TR" sz="3500" b="1"/>
              <a:t> </a:t>
            </a:r>
            <a:endParaRPr lang="en-US" sz="3500" b="1"/>
          </a:p>
        </p:txBody>
      </p:sp>
      <p:pic>
        <p:nvPicPr>
          <p:cNvPr id="4" name="Picture 4" descr="3"/>
          <p:cNvPicPr>
            <a:picLocks noChangeAspect="1" noChangeArrowheads="1"/>
          </p:cNvPicPr>
          <p:nvPr/>
        </p:nvPicPr>
        <p:blipFill>
          <a:blip r:embed="rId3" cstate="print"/>
          <a:srcRect/>
          <a:stretch>
            <a:fillRect/>
          </a:stretch>
        </p:blipFill>
        <p:spPr bwMode="auto">
          <a:xfrm rot="-1753799">
            <a:off x="7829228" y="151075"/>
            <a:ext cx="1011465" cy="150600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1043608" y="1052736"/>
            <a:ext cx="7861176" cy="4323184"/>
          </a:xfrm>
          <a:solidFill>
            <a:schemeClr val="accent5">
              <a:lumMod val="40000"/>
              <a:lumOff val="60000"/>
            </a:schemeClr>
          </a:solidFill>
        </p:spPr>
        <p:txBody>
          <a:bodyPr/>
          <a:lstStyle/>
          <a:p>
            <a:pPr>
              <a:lnSpc>
                <a:spcPct val="80000"/>
              </a:lnSpc>
              <a:buFontTx/>
              <a:buNone/>
            </a:pPr>
            <a:r>
              <a:rPr lang="tr-TR" sz="2400" b="1" u="sng" dirty="0" smtClean="0">
                <a:solidFill>
                  <a:schemeClr val="tx2"/>
                </a:solidFill>
              </a:rPr>
              <a:t>Bilim merkezleri</a:t>
            </a:r>
            <a:r>
              <a:rPr lang="tr-TR" sz="2400" b="1" u="sng" dirty="0" smtClean="0">
                <a:solidFill>
                  <a:schemeClr val="hlink"/>
                </a:solidFill>
              </a:rPr>
              <a:t> </a:t>
            </a:r>
            <a:r>
              <a:rPr lang="tr-TR" sz="2400" b="1" dirty="0" smtClean="0"/>
              <a:t>bilimsel ve teknolojik gelişmeleri</a:t>
            </a:r>
          </a:p>
          <a:p>
            <a:pPr>
              <a:lnSpc>
                <a:spcPct val="80000"/>
              </a:lnSpc>
              <a:buFontTx/>
              <a:buNone/>
            </a:pPr>
            <a:r>
              <a:rPr lang="tr-TR" sz="2400" b="1" dirty="0" smtClean="0"/>
              <a:t>etkileşimli sergilerle çocuklara ulaştırır… </a:t>
            </a:r>
          </a:p>
          <a:p>
            <a:pPr>
              <a:lnSpc>
                <a:spcPct val="80000"/>
              </a:lnSpc>
              <a:buFontTx/>
              <a:buNone/>
            </a:pPr>
            <a:r>
              <a:rPr lang="tr-TR" sz="2400" b="1" u="sng" dirty="0" smtClean="0"/>
              <a:t>çocukluk müzeleri </a:t>
            </a:r>
            <a:r>
              <a:rPr lang="tr-TR" sz="2400" b="1" dirty="0" smtClean="0"/>
              <a:t>çocuk kültürüne ilişkin </a:t>
            </a:r>
          </a:p>
          <a:p>
            <a:pPr>
              <a:lnSpc>
                <a:spcPct val="80000"/>
              </a:lnSpc>
              <a:buFontTx/>
              <a:buNone/>
            </a:pPr>
            <a:r>
              <a:rPr lang="tr-TR" sz="2400" b="1" dirty="0" smtClean="0"/>
              <a:t>nesneler aracılığıyla çocukluğun tarihini</a:t>
            </a:r>
          </a:p>
          <a:p>
            <a:pPr>
              <a:lnSpc>
                <a:spcPct val="80000"/>
              </a:lnSpc>
              <a:buFontTx/>
              <a:buNone/>
            </a:pPr>
            <a:r>
              <a:rPr lang="tr-TR" sz="2400" b="1" dirty="0" smtClean="0"/>
              <a:t>araştırır. </a:t>
            </a:r>
          </a:p>
          <a:p>
            <a:pPr>
              <a:lnSpc>
                <a:spcPct val="80000"/>
              </a:lnSpc>
              <a:buFontTx/>
              <a:buNone/>
            </a:pPr>
            <a:r>
              <a:rPr lang="tr-TR" sz="2400" b="1" u="sng" dirty="0" smtClean="0"/>
              <a:t>Oyuncak müzeleri </a:t>
            </a:r>
            <a:r>
              <a:rPr lang="tr-TR" sz="2400" b="1" dirty="0" smtClean="0"/>
              <a:t>oyuncağın tarihini ve </a:t>
            </a:r>
          </a:p>
          <a:p>
            <a:pPr>
              <a:lnSpc>
                <a:spcPct val="80000"/>
              </a:lnSpc>
              <a:buFontTx/>
              <a:buNone/>
            </a:pPr>
            <a:r>
              <a:rPr lang="tr-TR" sz="2400" b="1" dirty="0" smtClean="0"/>
              <a:t>tarih boyunca yaşadığı değişimleri araştırır. </a:t>
            </a:r>
          </a:p>
          <a:p>
            <a:pPr>
              <a:lnSpc>
                <a:spcPct val="80000"/>
              </a:lnSpc>
              <a:buFontTx/>
              <a:buNone/>
            </a:pPr>
            <a:r>
              <a:rPr lang="tr-TR" sz="2400" b="1" u="sng" dirty="0" smtClean="0"/>
              <a:t>Eğitim müzeleri </a:t>
            </a:r>
            <a:r>
              <a:rPr lang="tr-TR" sz="2400" b="1" dirty="0" smtClean="0"/>
              <a:t>eğitim – öğretim tarihine</a:t>
            </a:r>
          </a:p>
          <a:p>
            <a:pPr>
              <a:lnSpc>
                <a:spcPct val="80000"/>
              </a:lnSpc>
              <a:buFontTx/>
              <a:buNone/>
            </a:pPr>
            <a:r>
              <a:rPr lang="tr-TR" sz="2400" b="1" dirty="0" smtClean="0"/>
              <a:t>ilişkin nesneleri araştırır ve sergiler. </a:t>
            </a:r>
          </a:p>
          <a:p>
            <a:pPr>
              <a:lnSpc>
                <a:spcPct val="80000"/>
              </a:lnSpc>
              <a:buFontTx/>
              <a:buNone/>
            </a:pPr>
            <a:r>
              <a:rPr lang="tr-TR" sz="2400" b="1" u="sng" dirty="0" smtClean="0"/>
              <a:t>Okul müzeleri </a:t>
            </a:r>
            <a:r>
              <a:rPr lang="tr-TR" sz="2400" b="1" dirty="0" smtClean="0"/>
              <a:t>ile bir okulun tarihi ele alınabildiği</a:t>
            </a:r>
          </a:p>
          <a:p>
            <a:pPr>
              <a:lnSpc>
                <a:spcPct val="80000"/>
              </a:lnSpc>
              <a:buFontTx/>
              <a:buNone/>
            </a:pPr>
            <a:r>
              <a:rPr lang="tr-TR" sz="2400" b="1" dirty="0" smtClean="0"/>
              <a:t>gibi,okullaşmanın tarihi de yansıtılabilir.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1116013" y="188913"/>
            <a:ext cx="7777162" cy="6480175"/>
          </a:xfrm>
        </p:spPr>
        <p:txBody>
          <a:bodyPr/>
          <a:lstStyle/>
          <a:p>
            <a:pPr fontAlgn="auto">
              <a:spcAft>
                <a:spcPts val="0"/>
              </a:spcAft>
              <a:defRPr/>
            </a:pPr>
            <a:r>
              <a:rPr lang="tr-TR" b="1" dirty="0" smtClean="0">
                <a:solidFill>
                  <a:schemeClr val="tx2">
                    <a:satMod val="130000"/>
                  </a:schemeClr>
                </a:solidFill>
              </a:rPr>
              <a:t>Çocuk müzeleri</a:t>
            </a:r>
            <a:r>
              <a:rPr lang="tr-TR" dirty="0" smtClean="0">
                <a:solidFill>
                  <a:schemeClr val="tx2">
                    <a:satMod val="130000"/>
                  </a:schemeClr>
                </a:solidFill>
              </a:rPr>
              <a:t> koleksiyon yapsalar da yapmasalar da bu onların temel işlevi değildir. Sadece koleksiyon bir yeri müze haline getirmez. Önemli olan </a:t>
            </a:r>
            <a:r>
              <a:rPr lang="tr-TR" b="1" dirty="0" smtClean="0">
                <a:solidFill>
                  <a:srgbClr val="00B050"/>
                </a:solidFill>
              </a:rPr>
              <a:t>ziyaretçinin eğitimi </a:t>
            </a:r>
            <a:r>
              <a:rPr lang="tr-TR" dirty="0" smtClean="0">
                <a:solidFill>
                  <a:schemeClr val="tx2">
                    <a:satMod val="130000"/>
                  </a:schemeClr>
                </a:solidFill>
              </a:rPr>
              <a:t>ve </a:t>
            </a:r>
            <a:r>
              <a:rPr lang="tr-TR" b="1" dirty="0" smtClean="0">
                <a:solidFill>
                  <a:schemeClr val="tx2">
                    <a:satMod val="130000"/>
                  </a:schemeClr>
                </a:solidFill>
              </a:rPr>
              <a:t>yaşantılar</a:t>
            </a:r>
            <a:r>
              <a:rPr lang="tr-TR" dirty="0" smtClean="0">
                <a:solidFill>
                  <a:schemeClr val="tx2">
                    <a:satMod val="130000"/>
                  </a:schemeClr>
                </a:solidFill>
              </a:rPr>
              <a:t>ıdır.  </a:t>
            </a:r>
            <a:br>
              <a:rPr lang="tr-TR" dirty="0" smtClean="0">
                <a:solidFill>
                  <a:schemeClr val="tx2">
                    <a:satMod val="130000"/>
                  </a:schemeClr>
                </a:solidFill>
              </a:rPr>
            </a:br>
            <a:endParaRPr lang="tr-TR" dirty="0" smtClean="0">
              <a:solidFill>
                <a:schemeClr val="tx2">
                  <a:satMod val="130000"/>
                </a:schemeClr>
              </a:solidFill>
            </a:endParaRPr>
          </a:p>
        </p:txBody>
      </p:sp>
      <p:sp>
        <p:nvSpPr>
          <p:cNvPr id="3" name="2 Dikdörtgen"/>
          <p:cNvSpPr/>
          <p:nvPr/>
        </p:nvSpPr>
        <p:spPr>
          <a:xfrm>
            <a:off x="5702032" y="260648"/>
            <a:ext cx="3441968" cy="369332"/>
          </a:xfrm>
          <a:prstGeom prst="rect">
            <a:avLst/>
          </a:prstGeom>
        </p:spPr>
        <p:txBody>
          <a:bodyPr wrap="none">
            <a:spAutoFit/>
          </a:bodyPr>
          <a:lstStyle/>
          <a:p>
            <a:r>
              <a:rPr lang="tr-TR" b="1" dirty="0" smtClean="0">
                <a:solidFill>
                  <a:srgbClr val="FF0000"/>
                </a:solidFill>
              </a:rPr>
              <a:t>ziyaretçi-merkezli</a:t>
            </a:r>
            <a:r>
              <a:rPr lang="tr-TR" dirty="0" smtClean="0">
                <a:solidFill>
                  <a:srgbClr val="FF0000"/>
                </a:solidFill>
              </a:rPr>
              <a:t> </a:t>
            </a:r>
            <a:r>
              <a:rPr lang="tr-TR" b="1" dirty="0" smtClean="0">
                <a:solidFill>
                  <a:srgbClr val="FF0000"/>
                </a:solidFill>
              </a:rPr>
              <a:t>/</a:t>
            </a:r>
            <a:r>
              <a:rPr lang="tr-TR" dirty="0" smtClean="0">
                <a:solidFill>
                  <a:srgbClr val="FF0000"/>
                </a:solidFill>
              </a:rPr>
              <a:t> </a:t>
            </a:r>
            <a:r>
              <a:rPr lang="tr-TR" b="1" dirty="0" smtClean="0">
                <a:solidFill>
                  <a:srgbClr val="FF0000"/>
                </a:solidFill>
              </a:rPr>
              <a:t>aile dostu </a:t>
            </a:r>
            <a:endParaRPr lang="tr-TR"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4" y="620688"/>
            <a:ext cx="7696200" cy="4876800"/>
          </a:xfrm>
        </p:spPr>
        <p:txBody>
          <a:bodyPr/>
          <a:lstStyle/>
          <a:p>
            <a:pPr>
              <a:buFontTx/>
              <a:buNone/>
              <a:defRPr/>
            </a:pPr>
            <a:r>
              <a:rPr lang="tr-TR" b="1" dirty="0" smtClean="0"/>
              <a:t>	</a:t>
            </a:r>
            <a:r>
              <a:rPr lang="tr-TR" b="1" dirty="0" smtClean="0">
                <a:solidFill>
                  <a:srgbClr val="FF0000"/>
                </a:solidFill>
              </a:rPr>
              <a:t>Keşif Merkezi (</a:t>
            </a:r>
            <a:r>
              <a:rPr lang="tr-TR" b="1" dirty="0" err="1" smtClean="0">
                <a:solidFill>
                  <a:srgbClr val="FF0000"/>
                </a:solidFill>
              </a:rPr>
              <a:t>Discovery</a:t>
            </a:r>
            <a:r>
              <a:rPr lang="tr-TR" b="1" dirty="0" smtClean="0">
                <a:solidFill>
                  <a:srgbClr val="FF0000"/>
                </a:solidFill>
              </a:rPr>
              <a:t> </a:t>
            </a:r>
            <a:r>
              <a:rPr lang="tr-TR" b="1" dirty="0" err="1" smtClean="0">
                <a:solidFill>
                  <a:srgbClr val="FF0000"/>
                </a:solidFill>
              </a:rPr>
              <a:t>center</a:t>
            </a:r>
            <a:r>
              <a:rPr lang="tr-TR" b="1" dirty="0" smtClean="0">
                <a:solidFill>
                  <a:srgbClr val="FF0000"/>
                </a:solidFill>
              </a:rPr>
              <a:t>)</a:t>
            </a:r>
            <a:endParaRPr lang="tr-TR" dirty="0" smtClean="0">
              <a:solidFill>
                <a:srgbClr val="FF0000"/>
              </a:solidFill>
            </a:endParaRPr>
          </a:p>
          <a:p>
            <a:pPr>
              <a:defRPr/>
            </a:pPr>
            <a:r>
              <a:rPr lang="tr-TR" sz="2600" dirty="0" smtClean="0"/>
              <a:t>1970’lerde İngiltere’de ve ABD’deki okullarda başlayan bir uygulamadır. Bilimsel konuların aktarılması, deneylerle, gösterimlerle işlenmesi için oluşturulan ortamlardır. </a:t>
            </a:r>
          </a:p>
          <a:p>
            <a:pPr>
              <a:defRPr/>
            </a:pPr>
            <a:r>
              <a:rPr lang="tr-TR" sz="2600" dirty="0" smtClean="0"/>
              <a:t>Bilim merkezleri okul eğitiminden uzak ortamlardır. Orijinal nesneyle ya da nesne olmaksızın </a:t>
            </a:r>
            <a:r>
              <a:rPr lang="tr-TR" sz="2600" b="1" dirty="0" smtClean="0">
                <a:solidFill>
                  <a:schemeClr val="tx2">
                    <a:lumMod val="60000"/>
                    <a:lumOff val="40000"/>
                  </a:schemeClr>
                </a:solidFill>
              </a:rPr>
              <a:t>deney setleri</a:t>
            </a:r>
            <a:r>
              <a:rPr lang="tr-TR" sz="2600" b="1" dirty="0" smtClean="0"/>
              <a:t> </a:t>
            </a:r>
            <a:r>
              <a:rPr lang="tr-TR" sz="2600" dirty="0" smtClean="0"/>
              <a:t>ve </a:t>
            </a:r>
            <a:r>
              <a:rPr lang="tr-TR" sz="2600" b="1" dirty="0" smtClean="0">
                <a:solidFill>
                  <a:schemeClr val="tx2">
                    <a:lumMod val="60000"/>
                    <a:lumOff val="40000"/>
                  </a:schemeClr>
                </a:solidFill>
              </a:rPr>
              <a:t>deney üniteleriyle </a:t>
            </a:r>
            <a:r>
              <a:rPr lang="tr-TR" sz="2600" dirty="0" smtClean="0"/>
              <a:t>eğitim yapılan mini müzeler ya da keşif merkezleridir. Amaçları, bilim ve teknolojinin tanıtılması ve halka doğrudan öğretilmesidir.</a:t>
            </a:r>
          </a:p>
          <a:p>
            <a:pPr>
              <a:buFontTx/>
              <a:buNone/>
              <a:defRPr/>
            </a:pP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188640"/>
            <a:ext cx="7776864" cy="936104"/>
          </a:xfrm>
        </p:spPr>
        <p:txBody>
          <a:bodyPr>
            <a:normAutofit fontScale="90000"/>
          </a:bodyPr>
          <a:lstStyle/>
          <a:p>
            <a:pPr>
              <a:defRPr/>
            </a:pPr>
            <a:r>
              <a:rPr lang="tr-TR" sz="2500" b="1" dirty="0" err="1" smtClean="0">
                <a:solidFill>
                  <a:schemeClr val="tx2">
                    <a:lumMod val="60000"/>
                    <a:lumOff val="40000"/>
                  </a:schemeClr>
                </a:solidFill>
              </a:rPr>
              <a:t>Discovery</a:t>
            </a:r>
            <a:r>
              <a:rPr lang="tr-TR" sz="2500" b="1" dirty="0" smtClean="0">
                <a:solidFill>
                  <a:schemeClr val="tx2">
                    <a:lumMod val="60000"/>
                    <a:lumOff val="40000"/>
                  </a:schemeClr>
                </a:solidFill>
              </a:rPr>
              <a:t> </a:t>
            </a:r>
            <a:r>
              <a:rPr lang="tr-TR" sz="2500" b="1" dirty="0" err="1" smtClean="0">
                <a:solidFill>
                  <a:schemeClr val="tx2">
                    <a:lumMod val="60000"/>
                    <a:lumOff val="40000"/>
                  </a:schemeClr>
                </a:solidFill>
              </a:rPr>
              <a:t>Center</a:t>
            </a:r>
            <a:r>
              <a:rPr lang="tr-TR" sz="2500" b="1" dirty="0" smtClean="0">
                <a:solidFill>
                  <a:schemeClr val="tx2">
                    <a:lumMod val="60000"/>
                    <a:lumOff val="40000"/>
                  </a:schemeClr>
                </a:solidFill>
              </a:rPr>
              <a:t> </a:t>
            </a:r>
            <a:r>
              <a:rPr lang="tr-TR" sz="2500" b="1" dirty="0" err="1" smtClean="0">
                <a:solidFill>
                  <a:schemeClr val="tx2">
                    <a:lumMod val="60000"/>
                    <a:lumOff val="40000"/>
                  </a:schemeClr>
                </a:solidFill>
              </a:rPr>
              <a:t>Museum</a:t>
            </a:r>
            <a:r>
              <a:rPr lang="tr-TR" sz="2500" b="1" dirty="0" smtClean="0">
                <a:solidFill>
                  <a:schemeClr val="tx2">
                    <a:lumMod val="60000"/>
                    <a:lumOff val="40000"/>
                  </a:schemeClr>
                </a:solidFill>
              </a:rPr>
              <a:t> - </a:t>
            </a:r>
            <a:r>
              <a:rPr lang="tr-TR" sz="2500" b="1" dirty="0" err="1" smtClean="0">
                <a:solidFill>
                  <a:schemeClr val="tx2">
                    <a:lumMod val="60000"/>
                    <a:lumOff val="40000"/>
                  </a:schemeClr>
                </a:solidFill>
              </a:rPr>
              <a:t>Rockfold</a:t>
            </a:r>
            <a:r>
              <a:rPr lang="tr-TR" sz="2500" b="1" dirty="0" smtClean="0">
                <a:solidFill>
                  <a:schemeClr val="tx2">
                    <a:lumMod val="60000"/>
                    <a:lumOff val="40000"/>
                  </a:schemeClr>
                </a:solidFill>
              </a:rPr>
              <a:t>, Illinois, USA</a:t>
            </a:r>
            <a:r>
              <a:rPr lang="tr-TR" sz="2500" dirty="0" smtClean="0"/>
              <a:t/>
            </a:r>
            <a:br>
              <a:rPr lang="tr-TR" sz="2500" dirty="0" smtClean="0"/>
            </a:br>
            <a:r>
              <a:rPr lang="tr-TR" sz="2500" dirty="0" smtClean="0"/>
              <a:t>Güç Evi, Vahşi Doğa, Mevsimler, Renkler ve Işık, Vücudumuz vb. </a:t>
            </a:r>
            <a:endParaRPr lang="tr-TR" dirty="0"/>
          </a:p>
        </p:txBody>
      </p:sp>
      <p:pic>
        <p:nvPicPr>
          <p:cNvPr id="69635" name="3 İçerik Yer Tutucusu" descr="Discovery Center Museum, Rockford, IL"/>
          <p:cNvPicPr>
            <a:picLocks noGrp="1"/>
          </p:cNvPicPr>
          <p:nvPr>
            <p:ph idx="1"/>
          </p:nvPr>
        </p:nvPicPr>
        <p:blipFill>
          <a:blip r:embed="rId2" cstate="print"/>
          <a:srcRect/>
          <a:stretch>
            <a:fillRect/>
          </a:stretch>
        </p:blipFill>
        <p:spPr>
          <a:xfrm>
            <a:off x="107504" y="1196752"/>
            <a:ext cx="8928992" cy="5544616"/>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2 İçerik Yer Tutucusu"/>
          <p:cNvSpPr>
            <a:spLocks noGrp="1"/>
          </p:cNvSpPr>
          <p:nvPr>
            <p:ph idx="1"/>
          </p:nvPr>
        </p:nvSpPr>
        <p:spPr>
          <a:xfrm>
            <a:off x="1259632" y="1447800"/>
            <a:ext cx="7122368" cy="4114800"/>
          </a:xfrm>
        </p:spPr>
        <p:txBody>
          <a:bodyPr/>
          <a:lstStyle/>
          <a:p>
            <a:pPr>
              <a:buFontTx/>
              <a:buNone/>
            </a:pPr>
            <a:r>
              <a:rPr lang="tr-TR" b="1" dirty="0" smtClean="0"/>
              <a:t>	</a:t>
            </a:r>
            <a:r>
              <a:rPr lang="tr-TR" b="1" dirty="0" smtClean="0">
                <a:solidFill>
                  <a:srgbClr val="FF0000"/>
                </a:solidFill>
              </a:rPr>
              <a:t>Bilim Merkezi (</a:t>
            </a:r>
            <a:r>
              <a:rPr lang="tr-TR" b="1" dirty="0" err="1" smtClean="0">
                <a:solidFill>
                  <a:srgbClr val="FF0000"/>
                </a:solidFill>
              </a:rPr>
              <a:t>Science</a:t>
            </a:r>
            <a:r>
              <a:rPr lang="tr-TR" b="1" dirty="0" smtClean="0">
                <a:solidFill>
                  <a:srgbClr val="FF0000"/>
                </a:solidFill>
              </a:rPr>
              <a:t> </a:t>
            </a:r>
            <a:r>
              <a:rPr lang="tr-TR" b="1" dirty="0" err="1" smtClean="0">
                <a:solidFill>
                  <a:srgbClr val="FF0000"/>
                </a:solidFill>
              </a:rPr>
              <a:t>center</a:t>
            </a:r>
            <a:r>
              <a:rPr lang="tr-TR" b="1" dirty="0" smtClean="0">
                <a:solidFill>
                  <a:srgbClr val="FF0000"/>
                </a:solidFill>
              </a:rPr>
              <a:t>)</a:t>
            </a:r>
            <a:endParaRPr lang="tr-TR" dirty="0" smtClean="0">
              <a:solidFill>
                <a:srgbClr val="FF0000"/>
              </a:solidFill>
            </a:endParaRPr>
          </a:p>
          <a:p>
            <a:r>
              <a:rPr lang="tr-TR" dirty="0" smtClean="0"/>
              <a:t>Belli bilim disiplinlerine, bu disiplinlere ilişkin temel ilkelere ve yeni teknolojilere odaklanan, tarihsel olgulardan ziyade deneylere ve süreçlere vurgu yapan etkileşim merkezlerdir. </a:t>
            </a:r>
          </a:p>
          <a:p>
            <a:endParaRPr lang="tr-TR"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0"/>
            <a:ext cx="7272808" cy="1371600"/>
          </a:xfrm>
        </p:spPr>
        <p:txBody>
          <a:bodyPr/>
          <a:lstStyle/>
          <a:p>
            <a:pPr>
              <a:defRPr/>
            </a:pPr>
            <a:r>
              <a:rPr lang="tr-TR" sz="2500" b="1" dirty="0" smtClean="0">
                <a:solidFill>
                  <a:schemeClr val="tx2">
                    <a:lumMod val="60000"/>
                    <a:lumOff val="40000"/>
                  </a:schemeClr>
                </a:solidFill>
              </a:rPr>
              <a:t>NEMO Bilim Merkezi, Amsterdam, Hollanda</a:t>
            </a:r>
            <a:r>
              <a:rPr lang="tr-TR" sz="2500" dirty="0" smtClean="0"/>
              <a:t/>
            </a:r>
            <a:br>
              <a:rPr lang="tr-TR" sz="2500" dirty="0" smtClean="0"/>
            </a:br>
            <a:r>
              <a:rPr lang="tr-TR" sz="2400" dirty="0" err="1" smtClean="0"/>
              <a:t>DNAmız</a:t>
            </a:r>
            <a:r>
              <a:rPr lang="tr-TR" sz="2400" dirty="0" smtClean="0"/>
              <a:t>, Keşif Merkezi, Uzay Laboratuarı, Fenomen, Makine Parkı, İnanılmaz Yapılar vb. </a:t>
            </a:r>
            <a:endParaRPr lang="tr-TR" sz="2400" dirty="0"/>
          </a:p>
        </p:txBody>
      </p:sp>
      <p:pic>
        <p:nvPicPr>
          <p:cNvPr id="71683" name="3 İçerik Yer Tutucusu" descr="Rz Nemo Science Center - Amsterdam 2007-12 15676.jpg">
            <a:hlinkClick r:id="rId2" tooltip="&quot;sonraki resmi görmek için tıklayın&quot;"/>
          </p:cNvPr>
          <p:cNvPicPr>
            <a:picLocks noGrp="1"/>
          </p:cNvPicPr>
          <p:nvPr>
            <p:ph idx="1"/>
          </p:nvPr>
        </p:nvPicPr>
        <p:blipFill>
          <a:blip r:embed="rId3" cstate="print">
            <a:lum bright="10000"/>
          </a:blip>
          <a:srcRect b="5376"/>
          <a:stretch>
            <a:fillRect/>
          </a:stretch>
        </p:blipFill>
        <p:spPr>
          <a:xfrm>
            <a:off x="0" y="1447800"/>
            <a:ext cx="9144000" cy="54102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2 İçerik Yer Tutucusu"/>
          <p:cNvSpPr>
            <a:spLocks noGrp="1"/>
          </p:cNvSpPr>
          <p:nvPr>
            <p:ph idx="1"/>
          </p:nvPr>
        </p:nvSpPr>
        <p:spPr>
          <a:xfrm>
            <a:off x="1259632" y="457200"/>
            <a:ext cx="7122368" cy="5791200"/>
          </a:xfrm>
          <a:solidFill>
            <a:schemeClr val="bg1"/>
          </a:solidFill>
        </p:spPr>
        <p:txBody>
          <a:bodyPr/>
          <a:lstStyle/>
          <a:p>
            <a:pPr>
              <a:buFontTx/>
              <a:buNone/>
            </a:pPr>
            <a:r>
              <a:rPr lang="tr-TR" b="1" dirty="0" smtClean="0"/>
              <a:t>	</a:t>
            </a:r>
            <a:r>
              <a:rPr lang="tr-TR" b="1" dirty="0" smtClean="0">
                <a:solidFill>
                  <a:srgbClr val="FF0000"/>
                </a:solidFill>
              </a:rPr>
              <a:t>Keşif Odası (</a:t>
            </a:r>
            <a:r>
              <a:rPr lang="tr-TR" b="1" dirty="0" err="1" smtClean="0">
                <a:solidFill>
                  <a:srgbClr val="FF0000"/>
                </a:solidFill>
              </a:rPr>
              <a:t>Discovery</a:t>
            </a:r>
            <a:r>
              <a:rPr lang="tr-TR" b="1" dirty="0" smtClean="0">
                <a:solidFill>
                  <a:srgbClr val="FF0000"/>
                </a:solidFill>
              </a:rPr>
              <a:t> </a:t>
            </a:r>
            <a:r>
              <a:rPr lang="tr-TR" b="1" dirty="0" err="1" smtClean="0">
                <a:solidFill>
                  <a:srgbClr val="FF0000"/>
                </a:solidFill>
              </a:rPr>
              <a:t>Room</a:t>
            </a:r>
            <a:r>
              <a:rPr lang="tr-TR" b="1" dirty="0" smtClean="0">
                <a:solidFill>
                  <a:srgbClr val="FF0000"/>
                </a:solidFill>
              </a:rPr>
              <a:t>)</a:t>
            </a:r>
            <a:endParaRPr lang="tr-TR" dirty="0" smtClean="0">
              <a:solidFill>
                <a:srgbClr val="FF0000"/>
              </a:solidFill>
            </a:endParaRPr>
          </a:p>
          <a:p>
            <a:r>
              <a:rPr lang="tr-TR" sz="3000" dirty="0" smtClean="0"/>
              <a:t>Bir müze içinde ya da farklı bir kompleks içinde ayrı bir bölüm olarak kurulan, bünyesinde dokunulabilen, </a:t>
            </a:r>
            <a:r>
              <a:rPr lang="tr-TR" sz="3000" dirty="0" err="1" smtClean="0"/>
              <a:t>deneyimlenebilen</a:t>
            </a:r>
            <a:r>
              <a:rPr lang="tr-TR" sz="3000" dirty="0" smtClean="0"/>
              <a:t> ve incelenebilen nesneler bulunduran odalardır. Keşif odası, ziyaretçilerine kendi başlarına öğrenme süreçlerini biçimlendirebildikleri ve ziyaretçilerin müzenin tamamına ilişkin bilgi alabildikleri ve fikir edinebildikleri bölümdür. </a:t>
            </a:r>
          </a:p>
          <a:p>
            <a:endParaRPr lang="tr-TR"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0"/>
            <a:ext cx="7776864" cy="1484784"/>
          </a:xfrm>
        </p:spPr>
        <p:txBody>
          <a:bodyPr>
            <a:normAutofit/>
          </a:bodyPr>
          <a:lstStyle/>
          <a:p>
            <a:pPr>
              <a:defRPr/>
            </a:pPr>
            <a:r>
              <a:rPr lang="tr-TR" sz="2500" b="1" dirty="0" err="1" smtClean="0">
                <a:solidFill>
                  <a:schemeClr val="tx2">
                    <a:lumMod val="60000"/>
                    <a:lumOff val="40000"/>
                  </a:schemeClr>
                </a:solidFill>
              </a:rPr>
              <a:t>Peabody</a:t>
            </a:r>
            <a:r>
              <a:rPr lang="tr-TR" sz="2500" b="1" dirty="0" smtClean="0">
                <a:solidFill>
                  <a:schemeClr val="tx2">
                    <a:lumMod val="60000"/>
                    <a:lumOff val="40000"/>
                  </a:schemeClr>
                </a:solidFill>
              </a:rPr>
              <a:t> Doğa Tarihi Müzesi Keşif Odası, Yale, USA </a:t>
            </a:r>
            <a:r>
              <a:rPr lang="tr-TR" sz="2500" dirty="0" smtClean="0"/>
              <a:t/>
            </a:r>
            <a:br>
              <a:rPr lang="tr-TR" sz="2500" dirty="0" smtClean="0"/>
            </a:br>
            <a:r>
              <a:rPr lang="tr-TR" sz="2500" dirty="0" smtClean="0"/>
              <a:t>Zehirli kurbağalar, zehirli fosiller, dinozor kemikleri sergisi, botanik sergisi vb. </a:t>
            </a:r>
            <a:endParaRPr lang="tr-TR" sz="2500" dirty="0"/>
          </a:p>
        </p:txBody>
      </p:sp>
      <p:pic>
        <p:nvPicPr>
          <p:cNvPr id="73731" name="irc_mi" descr="http://onhsa.yale.edu/sites/default/files/imagecache/image_gallery/2011Peabody-017.jpg">
            <a:hlinkClick r:id="rId2"/>
          </p:cNvPr>
          <p:cNvPicPr>
            <a:picLocks noGrp="1"/>
          </p:cNvPicPr>
          <p:nvPr>
            <p:ph idx="1"/>
          </p:nvPr>
        </p:nvPicPr>
        <p:blipFill>
          <a:blip r:embed="rId3" cstate="print"/>
          <a:srcRect/>
          <a:stretch>
            <a:fillRect/>
          </a:stretch>
        </p:blipFill>
        <p:spPr>
          <a:xfrm>
            <a:off x="0" y="1412776"/>
            <a:ext cx="9144000" cy="5445224"/>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İçerik Yer Tutucusu"/>
          <p:cNvSpPr>
            <a:spLocks noGrp="1"/>
          </p:cNvSpPr>
          <p:nvPr>
            <p:ph idx="1"/>
          </p:nvPr>
        </p:nvSpPr>
        <p:spPr>
          <a:xfrm>
            <a:off x="1187624" y="990600"/>
            <a:ext cx="7118176" cy="5029200"/>
          </a:xfrm>
        </p:spPr>
        <p:txBody>
          <a:bodyPr/>
          <a:lstStyle/>
          <a:p>
            <a:pPr>
              <a:buFontTx/>
              <a:buNone/>
            </a:pPr>
            <a:r>
              <a:rPr lang="tr-TR" b="1" dirty="0" smtClean="0"/>
              <a:t>	</a:t>
            </a:r>
            <a:r>
              <a:rPr lang="tr-TR" b="1" dirty="0" smtClean="0">
                <a:solidFill>
                  <a:srgbClr val="FF0000"/>
                </a:solidFill>
              </a:rPr>
              <a:t>Keşif Galerisi (</a:t>
            </a:r>
            <a:r>
              <a:rPr lang="tr-TR" b="1" dirty="0" err="1" smtClean="0">
                <a:solidFill>
                  <a:srgbClr val="FF0000"/>
                </a:solidFill>
              </a:rPr>
              <a:t>Discovery</a:t>
            </a:r>
            <a:r>
              <a:rPr lang="tr-TR" b="1" dirty="0" smtClean="0">
                <a:solidFill>
                  <a:srgbClr val="FF0000"/>
                </a:solidFill>
              </a:rPr>
              <a:t> </a:t>
            </a:r>
            <a:r>
              <a:rPr lang="tr-TR" b="1" dirty="0" err="1" smtClean="0">
                <a:solidFill>
                  <a:srgbClr val="FF0000"/>
                </a:solidFill>
              </a:rPr>
              <a:t>Gallery</a:t>
            </a:r>
            <a:r>
              <a:rPr lang="tr-TR" b="1" dirty="0" smtClean="0">
                <a:solidFill>
                  <a:srgbClr val="FF0000"/>
                </a:solidFill>
              </a:rPr>
              <a:t>)</a:t>
            </a:r>
            <a:endParaRPr lang="tr-TR" dirty="0" smtClean="0">
              <a:solidFill>
                <a:srgbClr val="FF0000"/>
              </a:solidFill>
            </a:endParaRPr>
          </a:p>
          <a:p>
            <a:r>
              <a:rPr lang="tr-TR" dirty="0" smtClean="0"/>
              <a:t>Keşif galerisi müze içinde mini bir müze olarak adlandırılmaktadır. Keşfe dayalı bir öğrenme ortamı sunan keşif galerilerinde orijinal müze nesneleri yer alabilmekte ve izleyicilerin kullanımına sunulabilmektedir. Keşif odaları, etkinlikten ziyade “keşif” temellidir.</a:t>
            </a:r>
          </a:p>
          <a:p>
            <a:pPr>
              <a:buFontTx/>
              <a:buNone/>
            </a:pPr>
            <a:endParaRPr lang="tr-TR"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0"/>
            <a:ext cx="7620000" cy="1600200"/>
          </a:xfrm>
        </p:spPr>
        <p:txBody>
          <a:bodyPr/>
          <a:lstStyle/>
          <a:p>
            <a:pPr>
              <a:defRPr/>
            </a:pPr>
            <a:r>
              <a:rPr lang="tr-TR" sz="2500" b="1" dirty="0" err="1" smtClean="0">
                <a:solidFill>
                  <a:schemeClr val="tx2">
                    <a:lumMod val="60000"/>
                    <a:lumOff val="40000"/>
                  </a:schemeClr>
                </a:solidFill>
              </a:rPr>
              <a:t>Royal</a:t>
            </a:r>
            <a:r>
              <a:rPr lang="tr-TR" sz="2500" b="1" dirty="0" smtClean="0">
                <a:solidFill>
                  <a:schemeClr val="tx2">
                    <a:lumMod val="60000"/>
                    <a:lumOff val="40000"/>
                  </a:schemeClr>
                </a:solidFill>
              </a:rPr>
              <a:t> </a:t>
            </a:r>
            <a:r>
              <a:rPr lang="tr-TR" sz="2500" b="1" dirty="0" err="1" smtClean="0">
                <a:solidFill>
                  <a:schemeClr val="tx2">
                    <a:lumMod val="60000"/>
                    <a:lumOff val="40000"/>
                  </a:schemeClr>
                </a:solidFill>
              </a:rPr>
              <a:t>Ontario</a:t>
            </a:r>
            <a:r>
              <a:rPr lang="tr-TR" sz="2500" b="1" dirty="0" smtClean="0">
                <a:solidFill>
                  <a:schemeClr val="tx2">
                    <a:lumMod val="60000"/>
                    <a:lumOff val="40000"/>
                  </a:schemeClr>
                </a:solidFill>
              </a:rPr>
              <a:t> Müzesi Keşif Galerisi, Kanada </a:t>
            </a:r>
            <a:r>
              <a:rPr lang="tr-TR" sz="2500" dirty="0" smtClean="0"/>
              <a:t/>
            </a:r>
            <a:br>
              <a:rPr lang="tr-TR" sz="2500" dirty="0" smtClean="0"/>
            </a:br>
            <a:r>
              <a:rPr lang="tr-TR" sz="2500" dirty="0" smtClean="0"/>
              <a:t>Galeride doğa tarihi numuneleri ve dünya kültürlerine ilişkin çeşitli aksesuarlar izleyicilerin kullanımına açıktır. </a:t>
            </a:r>
            <a:endParaRPr lang="tr-TR" sz="2500" dirty="0"/>
          </a:p>
        </p:txBody>
      </p:sp>
      <p:pic>
        <p:nvPicPr>
          <p:cNvPr id="75779" name="3 İçerik Yer Tutucusu" descr="C:\Users\User\Desktop\romsep1am241.jpg"/>
          <p:cNvPicPr>
            <a:picLocks noGrp="1"/>
          </p:cNvPicPr>
          <p:nvPr>
            <p:ph idx="1"/>
          </p:nvPr>
        </p:nvPicPr>
        <p:blipFill>
          <a:blip r:embed="rId2" cstate="print"/>
          <a:srcRect/>
          <a:stretch>
            <a:fillRect/>
          </a:stretch>
        </p:blipFill>
        <p:spPr>
          <a:xfrm>
            <a:off x="0" y="1556792"/>
            <a:ext cx="9144000" cy="5301208"/>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2 İçerik Yer Tutucusu"/>
          <p:cNvSpPr>
            <a:spLocks noGrp="1"/>
          </p:cNvSpPr>
          <p:nvPr>
            <p:ph idx="1"/>
          </p:nvPr>
        </p:nvSpPr>
        <p:spPr>
          <a:xfrm>
            <a:off x="1187624" y="762000"/>
            <a:ext cx="7118176" cy="5105400"/>
          </a:xfrm>
        </p:spPr>
        <p:txBody>
          <a:bodyPr/>
          <a:lstStyle/>
          <a:p>
            <a:pPr>
              <a:buFontTx/>
              <a:buNone/>
            </a:pPr>
            <a:r>
              <a:rPr lang="tr-TR" b="1" dirty="0" smtClean="0"/>
              <a:t>	</a:t>
            </a:r>
            <a:r>
              <a:rPr lang="tr-TR" sz="3000" b="1" dirty="0" smtClean="0">
                <a:solidFill>
                  <a:srgbClr val="FF0000"/>
                </a:solidFill>
              </a:rPr>
              <a:t>Mikro Galeri (</a:t>
            </a:r>
            <a:r>
              <a:rPr lang="tr-TR" sz="3000" b="1" dirty="0" err="1" smtClean="0">
                <a:solidFill>
                  <a:srgbClr val="FF0000"/>
                </a:solidFill>
              </a:rPr>
              <a:t>Micro</a:t>
            </a:r>
            <a:r>
              <a:rPr lang="tr-TR" sz="3000" b="1" dirty="0" smtClean="0">
                <a:solidFill>
                  <a:srgbClr val="FF0000"/>
                </a:solidFill>
              </a:rPr>
              <a:t> </a:t>
            </a:r>
            <a:r>
              <a:rPr lang="tr-TR" sz="3000" b="1" dirty="0" err="1" smtClean="0">
                <a:solidFill>
                  <a:srgbClr val="FF0000"/>
                </a:solidFill>
              </a:rPr>
              <a:t>Gallery</a:t>
            </a:r>
            <a:r>
              <a:rPr lang="tr-TR" sz="3000" b="1" dirty="0" smtClean="0">
                <a:solidFill>
                  <a:srgbClr val="FF0000"/>
                </a:solidFill>
              </a:rPr>
              <a:t>)</a:t>
            </a:r>
            <a:endParaRPr lang="tr-TR" sz="3000" dirty="0" smtClean="0">
              <a:solidFill>
                <a:srgbClr val="FF0000"/>
              </a:solidFill>
            </a:endParaRPr>
          </a:p>
          <a:p>
            <a:r>
              <a:rPr lang="tr-TR" sz="2900" dirty="0" smtClean="0"/>
              <a:t>Mikro galeri izleyicilere eğlenceli ve bilgilendirici bir bilgi sistemi sunan ve müze koleksiyonuyla sergiler hakkında temel bilgiler sağlayan küçük bir etkinlik alanıdır. Mikro galeri düşüncesinin altında yatan felsefe, izleyicilerin müze sergileri hakkında derinlemesine bilgi edinmesinin ardından müzeyi daha büyük bir istek ve merakla yeniden ziyaret ettiği fikridir. </a:t>
            </a:r>
          </a:p>
          <a:p>
            <a:pPr>
              <a:buFontTx/>
              <a:buNone/>
            </a:pPr>
            <a:endParaRPr lang="tr-TR"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764704"/>
            <a:ext cx="7620000" cy="762000"/>
          </a:xfrm>
        </p:spPr>
        <p:txBody>
          <a:bodyPr/>
          <a:lstStyle/>
          <a:p>
            <a:pPr>
              <a:defRPr/>
            </a:pPr>
            <a:r>
              <a:rPr lang="tr-TR" sz="2900" b="1" dirty="0" smtClean="0">
                <a:solidFill>
                  <a:schemeClr val="tx2">
                    <a:lumMod val="60000"/>
                    <a:lumOff val="40000"/>
                  </a:schemeClr>
                </a:solidFill>
              </a:rPr>
              <a:t>Ulusal Sanat Galerisi Mikro Galeri, USA </a:t>
            </a:r>
            <a:endParaRPr lang="tr-TR" sz="2900" dirty="0">
              <a:solidFill>
                <a:schemeClr val="tx2">
                  <a:lumMod val="60000"/>
                  <a:lumOff val="40000"/>
                </a:schemeClr>
              </a:solidFill>
            </a:endParaRPr>
          </a:p>
        </p:txBody>
      </p:sp>
      <p:pic>
        <p:nvPicPr>
          <p:cNvPr id="77827" name="3 İçerik Yer Tutucusu" descr="http://www.galleryproducts.com/up/artstart1.jpg"/>
          <p:cNvPicPr>
            <a:picLocks noGrp="1"/>
          </p:cNvPicPr>
          <p:nvPr>
            <p:ph idx="1"/>
          </p:nvPr>
        </p:nvPicPr>
        <p:blipFill>
          <a:blip r:embed="rId2" cstate="print"/>
          <a:srcRect/>
          <a:stretch>
            <a:fillRect/>
          </a:stretch>
        </p:blipFill>
        <p:spPr>
          <a:xfrm>
            <a:off x="1403648" y="1556792"/>
            <a:ext cx="7086600" cy="417646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1331640" y="548680"/>
            <a:ext cx="7561262" cy="5760368"/>
          </a:xfrm>
        </p:spPr>
        <p:txBody>
          <a:bodyPr/>
          <a:lstStyle/>
          <a:p>
            <a:pPr fontAlgn="auto">
              <a:spcAft>
                <a:spcPts val="0"/>
              </a:spcAft>
              <a:defRPr/>
            </a:pPr>
            <a:r>
              <a:rPr lang="tr-TR" b="1" dirty="0" smtClean="0">
                <a:solidFill>
                  <a:schemeClr val="tx2">
                    <a:satMod val="130000"/>
                  </a:schemeClr>
                </a:solidFill>
              </a:rPr>
              <a:t>Çocuk müzelerinin ortak amacı</a:t>
            </a:r>
            <a:r>
              <a:rPr lang="tr-TR" dirty="0" smtClean="0">
                <a:solidFill>
                  <a:schemeClr val="tx2">
                    <a:satMod val="130000"/>
                  </a:schemeClr>
                </a:solidFill>
              </a:rPr>
              <a:t>, çocuklara; görebileceği, dokunabileceği, yapabileceği, keşfedebileceği, yaratabileceği, düşleyebileceği, etkileşime girebileceği </a:t>
            </a:r>
            <a:r>
              <a:rPr lang="tr-TR" dirty="0" smtClean="0">
                <a:solidFill>
                  <a:srgbClr val="0070C0"/>
                </a:solidFill>
              </a:rPr>
              <a:t>güvenli</a:t>
            </a:r>
            <a:r>
              <a:rPr lang="tr-TR" dirty="0" smtClean="0">
                <a:solidFill>
                  <a:schemeClr val="tx2">
                    <a:satMod val="130000"/>
                  </a:schemeClr>
                </a:solidFill>
              </a:rPr>
              <a:t> ve </a:t>
            </a:r>
            <a:r>
              <a:rPr lang="tr-TR" dirty="0" smtClean="0">
                <a:solidFill>
                  <a:srgbClr val="0070C0"/>
                </a:solidFill>
              </a:rPr>
              <a:t>özgür</a:t>
            </a:r>
            <a:r>
              <a:rPr lang="tr-TR" dirty="0" smtClean="0">
                <a:solidFill>
                  <a:schemeClr val="tx2">
                    <a:satMod val="130000"/>
                  </a:schemeClr>
                </a:solidFill>
              </a:rPr>
              <a:t> bir ortam sunmaktır.</a:t>
            </a:r>
            <a:br>
              <a:rPr lang="tr-TR" dirty="0" smtClean="0">
                <a:solidFill>
                  <a:schemeClr val="tx2">
                    <a:satMod val="130000"/>
                  </a:schemeClr>
                </a:solidFill>
              </a:rPr>
            </a:br>
            <a:endParaRPr lang="tr-TR" dirty="0" smtClean="0">
              <a:solidFill>
                <a:schemeClr val="tx2">
                  <a:satMod val="13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a:xfrm>
            <a:off x="1043608" y="476672"/>
            <a:ext cx="6870700" cy="1066800"/>
          </a:xfrm>
        </p:spPr>
        <p:txBody>
          <a:bodyPr/>
          <a:lstStyle/>
          <a:p>
            <a:r>
              <a:rPr lang="tr-TR" sz="4000" b="1" dirty="0" smtClean="0">
                <a:solidFill>
                  <a:srgbClr val="FF0000"/>
                </a:solidFill>
              </a:rPr>
              <a:t>Çocukluk Müzesi</a:t>
            </a:r>
          </a:p>
        </p:txBody>
      </p:sp>
      <p:sp>
        <p:nvSpPr>
          <p:cNvPr id="78851" name="2 İçerik Yer Tutucusu"/>
          <p:cNvSpPr>
            <a:spLocks noGrp="1"/>
          </p:cNvSpPr>
          <p:nvPr>
            <p:ph idx="1"/>
          </p:nvPr>
        </p:nvSpPr>
        <p:spPr/>
        <p:txBody>
          <a:bodyPr/>
          <a:lstStyle/>
          <a:p>
            <a:r>
              <a:rPr lang="tr-TR" dirty="0" smtClean="0"/>
              <a:t>Çocukluğun tarihini çocuk yetiştirme biçimleri, oyuncaklar, çocuk sanat çalışmaları, çocuk giysileri, çocuk edebiyatı yapıtları, eğitim tarihi vb. üzerinden araştıran; bu alanlara ilişkin nesneleri toplayan ve eğitim amacıyla kullanan müzedir. </a:t>
            </a:r>
          </a:p>
        </p:txBody>
      </p:sp>
      <p:pic>
        <p:nvPicPr>
          <p:cNvPr id="4" name="Picture 4" descr="3"/>
          <p:cNvPicPr>
            <a:picLocks noChangeAspect="1" noChangeArrowheads="1"/>
          </p:cNvPicPr>
          <p:nvPr/>
        </p:nvPicPr>
        <p:blipFill>
          <a:blip r:embed="rId2" cstate="print"/>
          <a:srcRect/>
          <a:stretch>
            <a:fillRect/>
          </a:stretch>
        </p:blipFill>
        <p:spPr bwMode="auto">
          <a:xfrm rot="-1753799">
            <a:off x="7566563" y="4601616"/>
            <a:ext cx="1101377" cy="163987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a:xfrm>
            <a:off x="1043608" y="116632"/>
            <a:ext cx="7992888" cy="1295400"/>
          </a:xfrm>
        </p:spPr>
        <p:txBody>
          <a:bodyPr>
            <a:normAutofit/>
          </a:bodyPr>
          <a:lstStyle/>
          <a:p>
            <a:r>
              <a:rPr lang="tr-TR" sz="3000" b="1" dirty="0" smtClean="0">
                <a:solidFill>
                  <a:srgbClr val="FF0000"/>
                </a:solidFill>
              </a:rPr>
              <a:t>Victoria </a:t>
            </a:r>
            <a:r>
              <a:rPr lang="tr-TR" sz="3000" b="1" dirty="0" err="1" smtClean="0">
                <a:solidFill>
                  <a:srgbClr val="FF0000"/>
                </a:solidFill>
              </a:rPr>
              <a:t>and</a:t>
            </a:r>
            <a:r>
              <a:rPr lang="tr-TR" sz="3000" b="1" dirty="0" smtClean="0">
                <a:solidFill>
                  <a:srgbClr val="FF0000"/>
                </a:solidFill>
              </a:rPr>
              <a:t> </a:t>
            </a:r>
            <a:r>
              <a:rPr lang="tr-TR" sz="3000" b="1" dirty="0" err="1" smtClean="0">
                <a:solidFill>
                  <a:srgbClr val="FF0000"/>
                </a:solidFill>
              </a:rPr>
              <a:t>Albert</a:t>
            </a:r>
            <a:r>
              <a:rPr lang="tr-TR" sz="3000" b="1" dirty="0" smtClean="0">
                <a:solidFill>
                  <a:srgbClr val="FF0000"/>
                </a:solidFill>
              </a:rPr>
              <a:t> </a:t>
            </a:r>
            <a:r>
              <a:rPr lang="tr-TR" sz="3000" b="1" dirty="0" err="1" smtClean="0">
                <a:solidFill>
                  <a:srgbClr val="FF0000"/>
                </a:solidFill>
              </a:rPr>
              <a:t>Museum</a:t>
            </a:r>
            <a:r>
              <a:rPr lang="tr-TR" sz="3000" b="1" dirty="0" smtClean="0">
                <a:solidFill>
                  <a:srgbClr val="FF0000"/>
                </a:solidFill>
              </a:rPr>
              <a:t> of </a:t>
            </a:r>
            <a:r>
              <a:rPr lang="tr-TR" sz="3000" b="1" dirty="0" err="1" smtClean="0">
                <a:solidFill>
                  <a:srgbClr val="FF0000"/>
                </a:solidFill>
              </a:rPr>
              <a:t>Childhood</a:t>
            </a:r>
            <a:r>
              <a:rPr lang="tr-TR" sz="3000" b="1" dirty="0" smtClean="0">
                <a:solidFill>
                  <a:srgbClr val="FF0000"/>
                </a:solidFill>
              </a:rPr>
              <a:t>, United </a:t>
            </a:r>
            <a:r>
              <a:rPr lang="tr-TR" sz="3000" b="1" dirty="0" err="1" smtClean="0">
                <a:solidFill>
                  <a:srgbClr val="FF0000"/>
                </a:solidFill>
              </a:rPr>
              <a:t>Kingdom</a:t>
            </a:r>
            <a:endParaRPr lang="tr-TR" sz="3000" b="1" dirty="0" smtClean="0">
              <a:solidFill>
                <a:srgbClr val="FF0000"/>
              </a:solidFill>
            </a:endParaRPr>
          </a:p>
        </p:txBody>
      </p:sp>
      <p:pic>
        <p:nvPicPr>
          <p:cNvPr id="79875" name="irc_mi" descr="https://fbcdn-sphotos-e-a.akamaihd.net/hphotos-ak-snc6/208624_10150217691508523_933399_n.jpg">
            <a:hlinkClick r:id="rId2"/>
          </p:cNvPr>
          <p:cNvPicPr>
            <a:picLocks noGrp="1"/>
          </p:cNvPicPr>
          <p:nvPr>
            <p:ph idx="1"/>
          </p:nvPr>
        </p:nvPicPr>
        <p:blipFill>
          <a:blip r:embed="rId3" cstate="print"/>
          <a:srcRect/>
          <a:stretch>
            <a:fillRect/>
          </a:stretch>
        </p:blipFill>
        <p:spPr>
          <a:xfrm>
            <a:off x="0" y="1524000"/>
            <a:ext cx="9144000" cy="5334000"/>
          </a:xfrm>
        </p:spPr>
      </p:pic>
      <p:pic>
        <p:nvPicPr>
          <p:cNvPr id="79876" name="Picture 2" descr="http://t3.gstatic.com/images?q=tbn:ANd9GcRy-ErH59knNfhqxIHVYLFDtHJDxVVcmb1jlP6uu0HYnHT34bZn"/>
          <p:cNvPicPr>
            <a:picLocks noChangeAspect="1" noChangeArrowheads="1"/>
          </p:cNvPicPr>
          <p:nvPr/>
        </p:nvPicPr>
        <p:blipFill>
          <a:blip r:embed="rId4" cstate="print"/>
          <a:srcRect/>
          <a:stretch>
            <a:fillRect/>
          </a:stretch>
        </p:blipFill>
        <p:spPr bwMode="auto">
          <a:xfrm rot="-602789">
            <a:off x="484188" y="1717675"/>
            <a:ext cx="2590800" cy="2401888"/>
          </a:xfrm>
          <a:prstGeom prst="rect">
            <a:avLst/>
          </a:prstGeom>
          <a:noFill/>
          <a:ln w="9525">
            <a:noFill/>
            <a:miter lim="800000"/>
            <a:headEnd/>
            <a:tailEnd/>
          </a:ln>
        </p:spPr>
      </p:pic>
      <p:pic>
        <p:nvPicPr>
          <p:cNvPr id="79877" name="Picture 6" descr="http://t1.gstatic.com/images?q=tbn:ANd9GcRCB_wfBnGFWVAy-AqfYRQh-WRnJhIydhT5y83AZ7tkzBK7gTjsng"/>
          <p:cNvPicPr>
            <a:picLocks noChangeAspect="1" noChangeArrowheads="1"/>
          </p:cNvPicPr>
          <p:nvPr/>
        </p:nvPicPr>
        <p:blipFill>
          <a:blip r:embed="rId5" cstate="print"/>
          <a:srcRect/>
          <a:stretch>
            <a:fillRect/>
          </a:stretch>
        </p:blipFill>
        <p:spPr bwMode="auto">
          <a:xfrm>
            <a:off x="6019800" y="4267200"/>
            <a:ext cx="2924175" cy="22764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p:nvPr>
        </p:nvSpPr>
        <p:spPr>
          <a:xfrm>
            <a:off x="1043608" y="836712"/>
            <a:ext cx="6870700" cy="838200"/>
          </a:xfrm>
        </p:spPr>
        <p:txBody>
          <a:bodyPr/>
          <a:lstStyle/>
          <a:p>
            <a:r>
              <a:rPr lang="tr-TR" sz="4000" dirty="0" smtClean="0">
                <a:solidFill>
                  <a:srgbClr val="FF0000"/>
                </a:solidFill>
              </a:rPr>
              <a:t>Çocuk Sanatları Müzesi</a:t>
            </a:r>
          </a:p>
        </p:txBody>
      </p:sp>
      <p:sp>
        <p:nvSpPr>
          <p:cNvPr id="80899" name="2 İçerik Yer Tutucusu"/>
          <p:cNvSpPr>
            <a:spLocks noGrp="1"/>
          </p:cNvSpPr>
          <p:nvPr>
            <p:ph idx="1"/>
          </p:nvPr>
        </p:nvSpPr>
        <p:spPr>
          <a:xfrm>
            <a:off x="1524000" y="1752600"/>
            <a:ext cx="7086600" cy="4495800"/>
          </a:xfrm>
        </p:spPr>
        <p:txBody>
          <a:bodyPr/>
          <a:lstStyle/>
          <a:p>
            <a:r>
              <a:rPr lang="tr-TR" smtClean="0"/>
              <a:t>Çocuklar tarafından yapılan sanat çalışmalarını toplayan, sınıflandıran, sergileyen ve sanat konulu atölye çalışmalarında elde edilen çocuk sanat çalışmalarını kullanarak koleksiyon oluşturan müze türüdür. Bu müzeler çocukları sanatçıyla buluşturma amacı da taşırlar. </a:t>
            </a:r>
          </a:p>
        </p:txBody>
      </p:sp>
      <p:pic>
        <p:nvPicPr>
          <p:cNvPr id="4" name="Picture 4" descr="3"/>
          <p:cNvPicPr>
            <a:picLocks noChangeAspect="1" noChangeArrowheads="1"/>
          </p:cNvPicPr>
          <p:nvPr/>
        </p:nvPicPr>
        <p:blipFill>
          <a:blip r:embed="rId2" cstate="print"/>
          <a:srcRect/>
          <a:stretch>
            <a:fillRect/>
          </a:stretch>
        </p:blipFill>
        <p:spPr bwMode="auto">
          <a:xfrm rot="-1753799">
            <a:off x="7422549" y="281137"/>
            <a:ext cx="1101377" cy="163987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p:nvPr>
        </p:nvSpPr>
        <p:spPr>
          <a:xfrm>
            <a:off x="1043608" y="188640"/>
            <a:ext cx="7704856" cy="648072"/>
          </a:xfrm>
        </p:spPr>
        <p:txBody>
          <a:bodyPr>
            <a:normAutofit/>
          </a:bodyPr>
          <a:lstStyle/>
          <a:p>
            <a:r>
              <a:rPr lang="tr-TR" sz="3400" b="1" dirty="0" err="1" smtClean="0">
                <a:solidFill>
                  <a:srgbClr val="FF0000"/>
                </a:solidFill>
              </a:rPr>
              <a:t>Young</a:t>
            </a:r>
            <a:r>
              <a:rPr lang="tr-TR" sz="3400" b="1" dirty="0" smtClean="0">
                <a:solidFill>
                  <a:srgbClr val="FF0000"/>
                </a:solidFill>
              </a:rPr>
              <a:t> at Art, Fort </a:t>
            </a:r>
            <a:r>
              <a:rPr lang="tr-TR" sz="3400" b="1" dirty="0" err="1" smtClean="0">
                <a:solidFill>
                  <a:srgbClr val="FF0000"/>
                </a:solidFill>
              </a:rPr>
              <a:t>Lauderdale</a:t>
            </a:r>
            <a:r>
              <a:rPr lang="tr-TR" sz="3400" b="1" dirty="0" smtClean="0">
                <a:solidFill>
                  <a:srgbClr val="FF0000"/>
                </a:solidFill>
              </a:rPr>
              <a:t>, USA</a:t>
            </a:r>
          </a:p>
        </p:txBody>
      </p:sp>
      <p:pic>
        <p:nvPicPr>
          <p:cNvPr id="81923" name="photo_2" descr="Young at Art Children's Museum is one of the best things to do in Fort Lauderdale, FL"/>
          <p:cNvPicPr>
            <a:picLocks noGrp="1"/>
          </p:cNvPicPr>
          <p:nvPr>
            <p:ph idx="1"/>
          </p:nvPr>
        </p:nvPicPr>
        <p:blipFill>
          <a:blip r:embed="rId2" cstate="print">
            <a:lum bright="10000"/>
          </a:blip>
          <a:srcRect/>
          <a:stretch>
            <a:fillRect/>
          </a:stretch>
        </p:blipFill>
        <p:spPr>
          <a:xfrm>
            <a:off x="0" y="1052736"/>
            <a:ext cx="9144000" cy="5805264"/>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a:xfrm>
            <a:off x="1115616" y="548680"/>
            <a:ext cx="6870700" cy="1051520"/>
          </a:xfrm>
        </p:spPr>
        <p:txBody>
          <a:bodyPr/>
          <a:lstStyle/>
          <a:p>
            <a:r>
              <a:rPr lang="tr-TR" b="1" dirty="0" smtClean="0">
                <a:solidFill>
                  <a:srgbClr val="FF0000"/>
                </a:solidFill>
              </a:rPr>
              <a:t>Planetaryum</a:t>
            </a:r>
          </a:p>
        </p:txBody>
      </p:sp>
      <p:sp>
        <p:nvSpPr>
          <p:cNvPr id="82947" name="2 İçerik Yer Tutucusu"/>
          <p:cNvSpPr>
            <a:spLocks noGrp="1"/>
          </p:cNvSpPr>
          <p:nvPr>
            <p:ph idx="1"/>
          </p:nvPr>
        </p:nvSpPr>
        <p:spPr>
          <a:xfrm>
            <a:off x="1259632" y="1556792"/>
            <a:ext cx="7499350" cy="4800600"/>
          </a:xfrm>
        </p:spPr>
        <p:txBody>
          <a:bodyPr/>
          <a:lstStyle/>
          <a:p>
            <a:r>
              <a:rPr lang="tr-TR" dirty="0" smtClean="0"/>
              <a:t>Planetaryum, çeşitli gök cisimlerini ve onların uzay boşluğundaki hareketlerini bir seyirci topluluğuna izletebilmek için özel olarak tasarlanmış, IMEX yada 3D teknolojilerini kullanan yüksek teknolojili gösterim salonudur. </a:t>
            </a:r>
          </a:p>
        </p:txBody>
      </p:sp>
      <p:pic>
        <p:nvPicPr>
          <p:cNvPr id="4" name="Picture 4" descr="3"/>
          <p:cNvPicPr>
            <a:picLocks noChangeAspect="1" noChangeArrowheads="1"/>
          </p:cNvPicPr>
          <p:nvPr/>
        </p:nvPicPr>
        <p:blipFill>
          <a:blip r:embed="rId2" cstate="print"/>
          <a:srcRect/>
          <a:stretch>
            <a:fillRect/>
          </a:stretch>
        </p:blipFill>
        <p:spPr bwMode="auto">
          <a:xfrm rot="-1753799">
            <a:off x="7494558" y="4529608"/>
            <a:ext cx="1101377" cy="163987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Başlık"/>
          <p:cNvSpPr>
            <a:spLocks noGrp="1"/>
          </p:cNvSpPr>
          <p:nvPr>
            <p:ph type="title"/>
          </p:nvPr>
        </p:nvSpPr>
        <p:spPr>
          <a:xfrm>
            <a:off x="1043608" y="116632"/>
            <a:ext cx="6870700" cy="1219200"/>
          </a:xfrm>
        </p:spPr>
        <p:txBody>
          <a:bodyPr/>
          <a:lstStyle/>
          <a:p>
            <a:r>
              <a:rPr lang="tr-TR" sz="3500" b="1" dirty="0" err="1" smtClean="0">
                <a:solidFill>
                  <a:srgbClr val="FF0000"/>
                </a:solidFill>
              </a:rPr>
              <a:t>Creation</a:t>
            </a:r>
            <a:r>
              <a:rPr lang="tr-TR" sz="3500" b="1" dirty="0" smtClean="0">
                <a:solidFill>
                  <a:srgbClr val="FF0000"/>
                </a:solidFill>
              </a:rPr>
              <a:t> </a:t>
            </a:r>
            <a:r>
              <a:rPr lang="tr-TR" sz="3500" b="1" dirty="0" err="1" smtClean="0">
                <a:solidFill>
                  <a:srgbClr val="FF0000"/>
                </a:solidFill>
              </a:rPr>
              <a:t>Museum</a:t>
            </a:r>
            <a:r>
              <a:rPr lang="tr-TR" sz="3500" b="1" dirty="0" smtClean="0">
                <a:solidFill>
                  <a:srgbClr val="FF0000"/>
                </a:solidFill>
              </a:rPr>
              <a:t> </a:t>
            </a:r>
            <a:r>
              <a:rPr lang="tr-TR" sz="3500" b="1" dirty="0" err="1" smtClean="0">
                <a:solidFill>
                  <a:srgbClr val="FF0000"/>
                </a:solidFill>
              </a:rPr>
              <a:t>Planetarium</a:t>
            </a:r>
            <a:r>
              <a:rPr lang="tr-TR" sz="3500" b="1" dirty="0" smtClean="0">
                <a:solidFill>
                  <a:srgbClr val="FF0000"/>
                </a:solidFill>
              </a:rPr>
              <a:t>, Kentucky, USA</a:t>
            </a:r>
          </a:p>
        </p:txBody>
      </p:sp>
      <p:pic>
        <p:nvPicPr>
          <p:cNvPr id="83971" name="irc_mi" descr="http://blogs.answersingenesis.org/blogs/creation-museum/files/2007/11/planetarium-0745-smaller.jpg">
            <a:hlinkClick r:id="rId2"/>
          </p:cNvPr>
          <p:cNvPicPr>
            <a:picLocks noGrp="1"/>
          </p:cNvPicPr>
          <p:nvPr>
            <p:ph idx="1"/>
          </p:nvPr>
        </p:nvPicPr>
        <p:blipFill>
          <a:blip r:embed="rId3" cstate="print">
            <a:lum bright="10000"/>
          </a:blip>
          <a:srcRect/>
          <a:stretch>
            <a:fillRect/>
          </a:stretch>
        </p:blipFill>
        <p:spPr>
          <a:xfrm>
            <a:off x="0" y="1295400"/>
            <a:ext cx="9144000" cy="55626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Başlık"/>
          <p:cNvSpPr>
            <a:spLocks noGrp="1"/>
          </p:cNvSpPr>
          <p:nvPr>
            <p:ph type="title"/>
          </p:nvPr>
        </p:nvSpPr>
        <p:spPr>
          <a:xfrm>
            <a:off x="1259632" y="836712"/>
            <a:ext cx="2736304" cy="1143000"/>
          </a:xfrm>
        </p:spPr>
        <p:txBody>
          <a:bodyPr/>
          <a:lstStyle/>
          <a:p>
            <a:r>
              <a:rPr lang="tr-TR" b="1" dirty="0" err="1" smtClean="0">
                <a:solidFill>
                  <a:srgbClr val="FF0000"/>
                </a:solidFill>
              </a:rPr>
              <a:t>Vivaryum</a:t>
            </a:r>
            <a:endParaRPr lang="tr-TR" b="1" dirty="0" smtClean="0">
              <a:solidFill>
                <a:srgbClr val="FF0000"/>
              </a:solidFill>
            </a:endParaRPr>
          </a:p>
        </p:txBody>
      </p:sp>
      <p:sp>
        <p:nvSpPr>
          <p:cNvPr id="84995" name="2 İçerik Yer Tutucusu"/>
          <p:cNvSpPr>
            <a:spLocks noGrp="1"/>
          </p:cNvSpPr>
          <p:nvPr>
            <p:ph idx="1"/>
          </p:nvPr>
        </p:nvSpPr>
        <p:spPr>
          <a:xfrm>
            <a:off x="1115616" y="1988840"/>
            <a:ext cx="7499350" cy="3816424"/>
          </a:xfrm>
        </p:spPr>
        <p:txBody>
          <a:bodyPr/>
          <a:lstStyle/>
          <a:p>
            <a:r>
              <a:rPr lang="tr-TR" dirty="0" smtClean="0"/>
              <a:t>Doğa parkları, hayvanat bahçeleri ya da doğa tarihi müzeleri içinde; değişik hayvan ve bitki türlerinin içinde yaşadıkları ve doğal ortamlarının birebir kopya edilmesi ile oluşturulmuş yapay ortamdır. </a:t>
            </a:r>
          </a:p>
        </p:txBody>
      </p:sp>
      <p:pic>
        <p:nvPicPr>
          <p:cNvPr id="4" name="Picture 4" descr="3"/>
          <p:cNvPicPr>
            <a:picLocks noChangeAspect="1" noChangeArrowheads="1"/>
          </p:cNvPicPr>
          <p:nvPr/>
        </p:nvPicPr>
        <p:blipFill>
          <a:blip r:embed="rId2" cstate="print"/>
          <a:srcRect/>
          <a:stretch>
            <a:fillRect/>
          </a:stretch>
        </p:blipFill>
        <p:spPr bwMode="auto">
          <a:xfrm rot="-1753799">
            <a:off x="7494558" y="4673624"/>
            <a:ext cx="1101377" cy="163987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Başlık"/>
          <p:cNvSpPr>
            <a:spLocks noGrp="1"/>
          </p:cNvSpPr>
          <p:nvPr>
            <p:ph type="title"/>
          </p:nvPr>
        </p:nvSpPr>
        <p:spPr>
          <a:xfrm>
            <a:off x="971600" y="0"/>
            <a:ext cx="7467600" cy="818728"/>
          </a:xfrm>
        </p:spPr>
        <p:txBody>
          <a:bodyPr>
            <a:normAutofit/>
          </a:bodyPr>
          <a:lstStyle/>
          <a:p>
            <a:r>
              <a:rPr lang="tr-TR" sz="3400" b="1" dirty="0" smtClean="0">
                <a:solidFill>
                  <a:srgbClr val="FF0000"/>
                </a:solidFill>
              </a:rPr>
              <a:t>East Bay </a:t>
            </a:r>
            <a:r>
              <a:rPr lang="tr-TR" sz="3400" b="1" dirty="0" err="1" smtClean="0">
                <a:solidFill>
                  <a:srgbClr val="FF0000"/>
                </a:solidFill>
              </a:rPr>
              <a:t>Vivarium</a:t>
            </a:r>
            <a:r>
              <a:rPr lang="tr-TR" sz="3400" b="1" dirty="0" smtClean="0">
                <a:solidFill>
                  <a:srgbClr val="FF0000"/>
                </a:solidFill>
              </a:rPr>
              <a:t>, California, USA</a:t>
            </a:r>
          </a:p>
        </p:txBody>
      </p:sp>
      <p:pic>
        <p:nvPicPr>
          <p:cNvPr id="86019" name="irc_mi" descr="http://www.heavydutydesign.com/alicethelma/wp-content/uploads/2011/01/5394220947_9c47f30a8d_z.jpg">
            <a:hlinkClick r:id="rId2"/>
          </p:cNvPr>
          <p:cNvPicPr>
            <a:picLocks noGrp="1"/>
          </p:cNvPicPr>
          <p:nvPr>
            <p:ph idx="1"/>
          </p:nvPr>
        </p:nvPicPr>
        <p:blipFill>
          <a:blip r:embed="rId3" cstate="print"/>
          <a:srcRect/>
          <a:stretch>
            <a:fillRect/>
          </a:stretch>
        </p:blipFill>
        <p:spPr>
          <a:xfrm>
            <a:off x="0" y="764704"/>
            <a:ext cx="9144000" cy="6093296"/>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7596336" cy="6826599"/>
          </a:xfrm>
          <a:prstGeom prst="rect">
            <a:avLst/>
          </a:prstGeom>
          <a:noFill/>
          <a:ln w="9525">
            <a:noFill/>
            <a:miter lim="800000"/>
            <a:headEnd/>
            <a:tailEnd/>
          </a:ln>
          <a:effectLst/>
        </p:spPr>
      </p:pic>
      <p:sp>
        <p:nvSpPr>
          <p:cNvPr id="3" name="2 Dikdörtgen"/>
          <p:cNvSpPr/>
          <p:nvPr/>
        </p:nvSpPr>
        <p:spPr>
          <a:xfrm rot="19529796">
            <a:off x="211723" y="1613470"/>
            <a:ext cx="506318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 </a:t>
            </a: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Ederim</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Dikdörtgen"/>
          <p:cNvSpPr/>
          <p:nvPr/>
        </p:nvSpPr>
        <p:spPr>
          <a:xfrm>
            <a:off x="6425952" y="6211669"/>
            <a:ext cx="2718048" cy="523220"/>
          </a:xfrm>
          <a:prstGeom prst="rect">
            <a:avLst/>
          </a:prstGeom>
        </p:spPr>
        <p:txBody>
          <a:bodyPr wrap="square">
            <a:spAutoFit/>
          </a:bodyPr>
          <a:lstStyle/>
          <a:p>
            <a:pPr algn="r"/>
            <a:r>
              <a:rPr lang="tr-TR" sz="1400" b="1" dirty="0" smtClean="0"/>
              <a:t>Ceren Karadeniz</a:t>
            </a:r>
          </a:p>
          <a:p>
            <a:pPr algn="r"/>
            <a:r>
              <a:rPr lang="tr-TR" sz="1400" b="1" dirty="0" smtClean="0"/>
              <a:t>ckaradeniz@ankara.edu.tr</a:t>
            </a:r>
            <a:endParaRPr lang="en-US" sz="1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0"/>
            <a:ext cx="7499350" cy="706090"/>
          </a:xfrm>
        </p:spPr>
        <p:txBody>
          <a:bodyPr>
            <a:normAutofit/>
          </a:bodyPr>
          <a:lstStyle/>
          <a:p>
            <a:r>
              <a:rPr lang="tr-TR" sz="3000" b="1" dirty="0" smtClean="0">
                <a:hlinkClick r:id="rId2"/>
              </a:rPr>
              <a:t>Richard Rende </a:t>
            </a:r>
            <a:r>
              <a:rPr lang="tr-TR" sz="3000" b="1" dirty="0" err="1" smtClean="0">
                <a:hlinkClick r:id="rId2"/>
              </a:rPr>
              <a:t>Ph</a:t>
            </a:r>
            <a:r>
              <a:rPr lang="tr-TR" sz="3000" b="1" dirty="0" smtClean="0">
                <a:hlinkClick r:id="rId2"/>
              </a:rPr>
              <a:t>.D.</a:t>
            </a:r>
            <a:r>
              <a:rPr lang="tr-TR" sz="3000" b="1" dirty="0" smtClean="0"/>
              <a:t>’ye göre: </a:t>
            </a:r>
            <a:endParaRPr lang="tr-TR" sz="3000" dirty="0"/>
          </a:p>
        </p:txBody>
      </p:sp>
      <p:sp>
        <p:nvSpPr>
          <p:cNvPr id="3" name="2 İçerik Yer Tutucusu"/>
          <p:cNvSpPr>
            <a:spLocks noGrp="1"/>
          </p:cNvSpPr>
          <p:nvPr>
            <p:ph idx="1"/>
          </p:nvPr>
        </p:nvSpPr>
        <p:spPr>
          <a:xfrm>
            <a:off x="1115616" y="692696"/>
            <a:ext cx="7776864" cy="5195664"/>
          </a:xfrm>
        </p:spPr>
        <p:txBody>
          <a:bodyPr/>
          <a:lstStyle/>
          <a:p>
            <a:r>
              <a:rPr lang="tr-TR" sz="3000" dirty="0" smtClean="0"/>
              <a:t>Çocukların yeterli “dokun – yap” etkinliğine katılma şans yok…</a:t>
            </a:r>
          </a:p>
          <a:p>
            <a:r>
              <a:rPr lang="tr-TR" sz="3000" dirty="0" smtClean="0"/>
              <a:t>Bir danışman ya da kolaylaştırıcı olmaksızın kendi başlarına keşif şansları çok düşük. </a:t>
            </a:r>
          </a:p>
          <a:p>
            <a:r>
              <a:rPr lang="tr-TR" sz="3000" dirty="0" smtClean="0"/>
              <a:t>Teknolojik gelişmeler çocukluğu ve çocukluk algısını değiştirebiliyor.  Çocukları daha az hareket eden, doğada daha az vakit geçiren hale getirebiliyor. </a:t>
            </a:r>
          </a:p>
          <a:p>
            <a:r>
              <a:rPr lang="tr-TR" sz="3000" dirty="0" smtClean="0"/>
              <a:t>Çevreyi keşfetme ihtiyaçları artıyor. </a:t>
            </a:r>
          </a:p>
          <a:p>
            <a:r>
              <a:rPr lang="tr-TR" sz="3000" dirty="0" smtClean="0"/>
              <a:t>“Yaratıcılık krizi” farklı bir sorun!</a:t>
            </a:r>
          </a:p>
          <a:p>
            <a:r>
              <a:rPr lang="tr-TR" sz="3000" dirty="0" smtClean="0"/>
              <a:t>Çocukların güvenli bir ortamda etkinliklere katılmazı aile açısından önemli. </a:t>
            </a:r>
          </a:p>
          <a:p>
            <a:endParaRPr lang="tr-T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fontAlgn="auto">
              <a:spcAft>
                <a:spcPts val="0"/>
              </a:spcAft>
              <a:defRPr/>
            </a:pPr>
            <a:r>
              <a:rPr lang="tr-TR" sz="3800" dirty="0" smtClean="0">
                <a:solidFill>
                  <a:srgbClr val="0070C0"/>
                </a:solidFill>
              </a:rPr>
              <a:t>ÖRNEK: </a:t>
            </a:r>
            <a:r>
              <a:rPr lang="tr-TR" sz="3800" dirty="0" err="1" smtClean="0">
                <a:solidFill>
                  <a:srgbClr val="0070C0"/>
                </a:solidFill>
              </a:rPr>
              <a:t>Long</a:t>
            </a:r>
            <a:r>
              <a:rPr lang="tr-TR" sz="3800" dirty="0" smtClean="0">
                <a:solidFill>
                  <a:srgbClr val="0070C0"/>
                </a:solidFill>
              </a:rPr>
              <a:t> Island </a:t>
            </a:r>
            <a:r>
              <a:rPr lang="tr-TR" sz="3800" dirty="0">
                <a:solidFill>
                  <a:srgbClr val="0070C0"/>
                </a:solidFill>
              </a:rPr>
              <a:t>Ç</a:t>
            </a:r>
            <a:r>
              <a:rPr lang="tr-TR" sz="3800" dirty="0" smtClean="0">
                <a:solidFill>
                  <a:srgbClr val="0070C0"/>
                </a:solidFill>
              </a:rPr>
              <a:t>ocuk </a:t>
            </a:r>
            <a:r>
              <a:rPr lang="tr-TR" sz="3800" dirty="0">
                <a:solidFill>
                  <a:srgbClr val="0070C0"/>
                </a:solidFill>
              </a:rPr>
              <a:t>M</a:t>
            </a:r>
            <a:r>
              <a:rPr lang="tr-TR" sz="3800" dirty="0" smtClean="0">
                <a:solidFill>
                  <a:srgbClr val="0070C0"/>
                </a:solidFill>
              </a:rPr>
              <a:t>üzesi’nin </a:t>
            </a:r>
            <a:r>
              <a:rPr lang="tr-TR" sz="3800" dirty="0">
                <a:solidFill>
                  <a:srgbClr val="0070C0"/>
                </a:solidFill>
              </a:rPr>
              <a:t>T</a:t>
            </a:r>
            <a:r>
              <a:rPr lang="tr-TR" sz="3800" dirty="0" smtClean="0">
                <a:solidFill>
                  <a:srgbClr val="0070C0"/>
                </a:solidFill>
              </a:rPr>
              <a:t>emel </a:t>
            </a:r>
            <a:r>
              <a:rPr lang="tr-TR" sz="3800" dirty="0">
                <a:solidFill>
                  <a:srgbClr val="0070C0"/>
                </a:solidFill>
              </a:rPr>
              <a:t>İ</a:t>
            </a:r>
            <a:r>
              <a:rPr lang="tr-TR" sz="3800" dirty="0" smtClean="0">
                <a:solidFill>
                  <a:srgbClr val="0070C0"/>
                </a:solidFill>
              </a:rPr>
              <a:t>lkeleri</a:t>
            </a:r>
            <a:endParaRPr lang="tr-TR" sz="3800" dirty="0">
              <a:solidFill>
                <a:srgbClr val="0070C0"/>
              </a:solidFill>
            </a:endParaRPr>
          </a:p>
        </p:txBody>
      </p:sp>
      <p:sp>
        <p:nvSpPr>
          <p:cNvPr id="58371" name="İçerik Yer Tutucusu 2"/>
          <p:cNvSpPr>
            <a:spLocks noGrp="1"/>
          </p:cNvSpPr>
          <p:nvPr>
            <p:ph idx="1"/>
          </p:nvPr>
        </p:nvSpPr>
        <p:spPr/>
        <p:txBody>
          <a:bodyPr/>
          <a:lstStyle/>
          <a:p>
            <a:r>
              <a:rPr lang="tr-TR" smtClean="0"/>
              <a:t>Çocuklar gelişimsel hazır oluşlarına, bireysel öğrenme tarzlarına, kişisel ilgilerine göre öğrenirler. </a:t>
            </a:r>
          </a:p>
          <a:p>
            <a:r>
              <a:rPr lang="tr-TR" smtClean="0"/>
              <a:t>Çocuklar bağımsızlıklarını sınayan olanaklar verildiğinde özgüven geliştirirler. </a:t>
            </a:r>
          </a:p>
          <a:p>
            <a:r>
              <a:rPr lang="tr-TR" smtClean="0"/>
              <a:t>Çocuklar rol oynama aracılığıyla farklı bakış açılarını denerler. </a:t>
            </a:r>
          </a:p>
          <a:p>
            <a:r>
              <a:rPr lang="tr-TR" smtClean="0"/>
              <a:t>Çocuklar kuşaklararası bir çevrede gelişirler.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187450" y="333375"/>
            <a:ext cx="6969125" cy="671513"/>
          </a:xfrm>
          <a:prstGeom prst="rect">
            <a:avLst/>
          </a:prstGeom>
          <a:noFill/>
          <a:ln w="9525">
            <a:noFill/>
            <a:miter lim="800000"/>
            <a:headEnd/>
            <a:tailEnd/>
          </a:ln>
        </p:spPr>
        <p:txBody>
          <a:bodyPr wrap="none">
            <a:spAutoFit/>
          </a:bodyPr>
          <a:lstStyle/>
          <a:p>
            <a:pPr eaLnBrk="1" hangingPunct="1"/>
            <a:r>
              <a:rPr lang="tr-TR" sz="2000" b="1"/>
              <a:t>MÜZE		Etkileşimsel müze yaşantısı            BİREY</a:t>
            </a:r>
          </a:p>
          <a:p>
            <a:pPr eaLnBrk="1" hangingPunct="1"/>
            <a:r>
              <a:rPr lang="tr-TR" i="1"/>
              <a:t>Mesaj		      Bireysel, sosyal, fiziksel	         Anlam</a:t>
            </a:r>
            <a:endParaRPr lang="en-US" i="1"/>
          </a:p>
        </p:txBody>
      </p:sp>
      <p:sp>
        <p:nvSpPr>
          <p:cNvPr id="67587" name="Text Box 3"/>
          <p:cNvSpPr txBox="1">
            <a:spLocks noChangeArrowheads="1"/>
          </p:cNvSpPr>
          <p:nvPr/>
        </p:nvSpPr>
        <p:spPr bwMode="auto">
          <a:xfrm>
            <a:off x="2051050" y="2205038"/>
            <a:ext cx="4011613" cy="3937000"/>
          </a:xfrm>
          <a:prstGeom prst="rect">
            <a:avLst/>
          </a:prstGeom>
          <a:solidFill>
            <a:schemeClr val="accent1"/>
          </a:solidFill>
          <a:ln w="9525">
            <a:noFill/>
            <a:miter lim="800000"/>
            <a:headEnd/>
            <a:tailEnd/>
          </a:ln>
        </p:spPr>
        <p:txBody>
          <a:bodyPr>
            <a:spAutoFit/>
          </a:bodyPr>
          <a:lstStyle/>
          <a:p>
            <a:pPr eaLnBrk="1" hangingPunct="1">
              <a:buFontTx/>
              <a:buChar char="•"/>
            </a:pPr>
            <a:r>
              <a:rPr lang="tr-TR"/>
              <a:t> Objelerle etkileşim(algılar, ilgiler)</a:t>
            </a:r>
          </a:p>
          <a:p>
            <a:pPr eaLnBrk="1" hangingPunct="1">
              <a:buFontTx/>
              <a:buChar char="•"/>
            </a:pPr>
            <a:r>
              <a:rPr lang="tr-TR"/>
              <a:t> Gözlem: Duyguları ifade etme    </a:t>
            </a:r>
          </a:p>
          <a:p>
            <a:pPr eaLnBrk="1" hangingPunct="1"/>
            <a:r>
              <a:rPr lang="tr-TR"/>
              <a:t>   Anlamlılık, hayal gücü, yorumlama</a:t>
            </a:r>
          </a:p>
          <a:p>
            <a:pPr eaLnBrk="1" hangingPunct="1">
              <a:buFontTx/>
              <a:buChar char="•"/>
            </a:pPr>
            <a:r>
              <a:rPr lang="tr-TR"/>
              <a:t> Kendi yaşamına bağlama</a:t>
            </a:r>
          </a:p>
          <a:p>
            <a:pPr eaLnBrk="1" hangingPunct="1">
              <a:buFontTx/>
              <a:buChar char="•"/>
            </a:pPr>
            <a:r>
              <a:rPr lang="tr-TR"/>
              <a:t> Ön hazırlık/bilgilenme</a:t>
            </a:r>
          </a:p>
          <a:p>
            <a:pPr eaLnBrk="1" hangingPunct="1">
              <a:buFontTx/>
              <a:buChar char="•"/>
            </a:pPr>
            <a:r>
              <a:rPr lang="tr-TR"/>
              <a:t> Müzenin anlamı/bakış açısı/yapısı</a:t>
            </a:r>
          </a:p>
          <a:p>
            <a:pPr eaLnBrk="1" hangingPunct="1">
              <a:buFontTx/>
              <a:buChar char="•"/>
            </a:pPr>
            <a:r>
              <a:rPr lang="tr-TR"/>
              <a:t> Objelerin anlamı/objeleri okuma</a:t>
            </a:r>
          </a:p>
          <a:p>
            <a:pPr eaLnBrk="1" hangingPunct="1">
              <a:buFontTx/>
              <a:buChar char="•"/>
            </a:pPr>
            <a:r>
              <a:rPr lang="tr-TR"/>
              <a:t> Kültürel değerler/yaşam</a:t>
            </a:r>
          </a:p>
          <a:p>
            <a:pPr eaLnBrk="1" hangingPunct="1">
              <a:buFontTx/>
              <a:buChar char="•"/>
            </a:pPr>
            <a:r>
              <a:rPr lang="tr-TR"/>
              <a:t> Gerçeği arama</a:t>
            </a:r>
          </a:p>
          <a:p>
            <a:pPr eaLnBrk="1" hangingPunct="1">
              <a:buFontTx/>
              <a:buChar char="•"/>
            </a:pPr>
            <a:r>
              <a:rPr lang="tr-TR"/>
              <a:t> Mesaj analizi</a:t>
            </a:r>
          </a:p>
          <a:p>
            <a:pPr eaLnBrk="1" hangingPunct="1">
              <a:buFontTx/>
              <a:buChar char="•"/>
            </a:pPr>
            <a:r>
              <a:rPr lang="tr-TR"/>
              <a:t> Uygulama, deney yapma</a:t>
            </a:r>
          </a:p>
          <a:p>
            <a:pPr eaLnBrk="1" hangingPunct="1">
              <a:buFontTx/>
              <a:buChar char="•"/>
            </a:pPr>
            <a:r>
              <a:rPr lang="tr-TR"/>
              <a:t> Değerlendirme </a:t>
            </a:r>
          </a:p>
          <a:p>
            <a:pPr eaLnBrk="1" hangingPunct="1">
              <a:buFontTx/>
              <a:buChar char="•"/>
            </a:pPr>
            <a:r>
              <a:rPr lang="tr-TR"/>
              <a:t> Ekip çalışması/İşbirliği </a:t>
            </a:r>
          </a:p>
          <a:p>
            <a:pPr eaLnBrk="1" hangingPunct="1">
              <a:buFontTx/>
              <a:buChar char="•"/>
            </a:pPr>
            <a:r>
              <a:rPr lang="tr-TR"/>
              <a:t>Tahminde bulunma, sonuç çıkarma  </a:t>
            </a:r>
            <a:endParaRPr lang="en-US"/>
          </a:p>
        </p:txBody>
      </p:sp>
      <p:sp>
        <p:nvSpPr>
          <p:cNvPr id="67588" name="Line 4"/>
          <p:cNvSpPr>
            <a:spLocks noChangeShapeType="1"/>
          </p:cNvSpPr>
          <p:nvPr/>
        </p:nvSpPr>
        <p:spPr bwMode="auto">
          <a:xfrm>
            <a:off x="2051050" y="549275"/>
            <a:ext cx="1008063" cy="0"/>
          </a:xfrm>
          <a:prstGeom prst="line">
            <a:avLst/>
          </a:prstGeom>
          <a:noFill/>
          <a:ln w="9525">
            <a:solidFill>
              <a:schemeClr val="tx1"/>
            </a:solidFill>
            <a:round/>
            <a:headEnd type="triangle" w="med" len="med"/>
            <a:tailEnd type="triangle" w="med" len="med"/>
          </a:ln>
        </p:spPr>
        <p:txBody>
          <a:bodyPr/>
          <a:lstStyle/>
          <a:p>
            <a:endParaRPr lang="tr-TR"/>
          </a:p>
        </p:txBody>
      </p:sp>
      <p:sp>
        <p:nvSpPr>
          <p:cNvPr id="67589" name="Line 5"/>
          <p:cNvSpPr>
            <a:spLocks noChangeShapeType="1"/>
          </p:cNvSpPr>
          <p:nvPr/>
        </p:nvSpPr>
        <p:spPr bwMode="auto">
          <a:xfrm>
            <a:off x="6516688" y="549275"/>
            <a:ext cx="720725" cy="0"/>
          </a:xfrm>
          <a:prstGeom prst="line">
            <a:avLst/>
          </a:prstGeom>
          <a:noFill/>
          <a:ln w="9525">
            <a:solidFill>
              <a:schemeClr val="tx1"/>
            </a:solidFill>
            <a:round/>
            <a:headEnd type="triangle" w="med" len="med"/>
            <a:tailEnd type="triangle" w="med" len="med"/>
          </a:ln>
        </p:spPr>
        <p:txBody>
          <a:bodyPr/>
          <a:lstStyle/>
          <a:p>
            <a:endParaRPr lang="tr-TR"/>
          </a:p>
        </p:txBody>
      </p:sp>
      <p:sp>
        <p:nvSpPr>
          <p:cNvPr id="67590" name="Line 6"/>
          <p:cNvSpPr>
            <a:spLocks noChangeShapeType="1"/>
          </p:cNvSpPr>
          <p:nvPr/>
        </p:nvSpPr>
        <p:spPr bwMode="auto">
          <a:xfrm>
            <a:off x="1619250" y="1052513"/>
            <a:ext cx="1081088" cy="1081087"/>
          </a:xfrm>
          <a:prstGeom prst="line">
            <a:avLst/>
          </a:prstGeom>
          <a:noFill/>
          <a:ln w="9525">
            <a:solidFill>
              <a:schemeClr val="tx1"/>
            </a:solidFill>
            <a:round/>
            <a:headEnd/>
            <a:tailEnd/>
          </a:ln>
        </p:spPr>
        <p:txBody>
          <a:bodyPr/>
          <a:lstStyle/>
          <a:p>
            <a:endParaRPr lang="tr-TR"/>
          </a:p>
        </p:txBody>
      </p:sp>
      <p:sp>
        <p:nvSpPr>
          <p:cNvPr id="67591" name="Line 7"/>
          <p:cNvSpPr>
            <a:spLocks noChangeShapeType="1"/>
          </p:cNvSpPr>
          <p:nvPr/>
        </p:nvSpPr>
        <p:spPr bwMode="auto">
          <a:xfrm flipH="1">
            <a:off x="5292725" y="1052513"/>
            <a:ext cx="1871663" cy="1081087"/>
          </a:xfrm>
          <a:prstGeom prst="line">
            <a:avLst/>
          </a:prstGeom>
          <a:noFill/>
          <a:ln w="9525">
            <a:solidFill>
              <a:schemeClr val="tx1"/>
            </a:solidFill>
            <a:round/>
            <a:headEnd/>
            <a:tailEnd/>
          </a:ln>
        </p:spPr>
        <p:txBody>
          <a:bodyPr/>
          <a:lstStyle/>
          <a:p>
            <a:endParaRPr lang="tr-TR"/>
          </a:p>
        </p:txBody>
      </p:sp>
      <p:sp>
        <p:nvSpPr>
          <p:cNvPr id="67592" name="Text Box 8"/>
          <p:cNvSpPr txBox="1">
            <a:spLocks noChangeArrowheads="1"/>
          </p:cNvSpPr>
          <p:nvPr/>
        </p:nvSpPr>
        <p:spPr bwMode="auto">
          <a:xfrm>
            <a:off x="6084888" y="3141663"/>
            <a:ext cx="2771775" cy="2862322"/>
          </a:xfrm>
          <a:prstGeom prst="rect">
            <a:avLst/>
          </a:prstGeom>
          <a:solidFill>
            <a:srgbClr val="FFCC99">
              <a:alpha val="94901"/>
            </a:srgbClr>
          </a:solidFill>
          <a:ln w="9525">
            <a:noFill/>
            <a:miter lim="800000"/>
            <a:headEnd/>
            <a:tailEnd/>
          </a:ln>
        </p:spPr>
        <p:txBody>
          <a:bodyPr>
            <a:spAutoFit/>
          </a:bodyPr>
          <a:lstStyle/>
          <a:p>
            <a:pPr eaLnBrk="1" hangingPunct="1"/>
            <a:r>
              <a:rPr lang="tr-TR" i="1" dirty="0"/>
              <a:t>Merak/Şaşırtma</a:t>
            </a:r>
          </a:p>
          <a:p>
            <a:pPr eaLnBrk="1" hangingPunct="1"/>
            <a:r>
              <a:rPr lang="tr-TR" i="1" dirty="0"/>
              <a:t>Güven sağlama</a:t>
            </a:r>
          </a:p>
          <a:p>
            <a:pPr eaLnBrk="1" hangingPunct="1"/>
            <a:r>
              <a:rPr lang="tr-TR" i="1" dirty="0"/>
              <a:t>Uyarıcı </a:t>
            </a:r>
            <a:r>
              <a:rPr lang="tr-TR" i="1" dirty="0" smtClean="0"/>
              <a:t>olma/harekete</a:t>
            </a:r>
          </a:p>
          <a:p>
            <a:pPr eaLnBrk="1" hangingPunct="1"/>
            <a:r>
              <a:rPr lang="tr-TR" i="1" dirty="0" smtClean="0"/>
              <a:t>geçirme</a:t>
            </a:r>
            <a:endParaRPr lang="tr-TR" i="1" dirty="0"/>
          </a:p>
          <a:p>
            <a:pPr eaLnBrk="1" hangingPunct="1"/>
            <a:r>
              <a:rPr lang="tr-TR" i="1" dirty="0"/>
              <a:t>Kontrol olanağı verme</a:t>
            </a:r>
          </a:p>
          <a:p>
            <a:pPr eaLnBrk="1" hangingPunct="1"/>
            <a:r>
              <a:rPr lang="tr-TR" i="1" dirty="0"/>
              <a:t>Oyun       </a:t>
            </a:r>
          </a:p>
          <a:p>
            <a:pPr eaLnBrk="1" hangingPunct="1"/>
            <a:r>
              <a:rPr lang="tr-TR" i="1" dirty="0"/>
              <a:t>İletişim</a:t>
            </a:r>
          </a:p>
          <a:p>
            <a:pPr eaLnBrk="1" hangingPunct="1"/>
            <a:r>
              <a:rPr lang="tr-TR" i="1" dirty="0"/>
              <a:t>Ön bilgileri ile </a:t>
            </a:r>
            <a:r>
              <a:rPr lang="tr-TR" i="1" dirty="0" smtClean="0"/>
              <a:t>bağlantı</a:t>
            </a:r>
          </a:p>
          <a:p>
            <a:pPr eaLnBrk="1" hangingPunct="1"/>
            <a:r>
              <a:rPr lang="tr-TR" i="1" dirty="0" smtClean="0"/>
              <a:t>kurma</a:t>
            </a:r>
            <a:endParaRPr lang="tr-TR" i="1" dirty="0"/>
          </a:p>
          <a:p>
            <a:pPr eaLnBrk="1" hangingPunct="1"/>
            <a:endParaRPr lang="en-US" i="1" dirty="0"/>
          </a:p>
        </p:txBody>
      </p:sp>
      <p:pic>
        <p:nvPicPr>
          <p:cNvPr id="67593" name="Picture 9" descr="MCBD10671_0000[1]"/>
          <p:cNvPicPr>
            <a:picLocks noChangeAspect="1" noChangeArrowheads="1"/>
          </p:cNvPicPr>
          <p:nvPr/>
        </p:nvPicPr>
        <p:blipFill>
          <a:blip r:embed="rId3" cstate="print"/>
          <a:srcRect/>
          <a:stretch>
            <a:fillRect/>
          </a:stretch>
        </p:blipFill>
        <p:spPr bwMode="auto">
          <a:xfrm>
            <a:off x="250825" y="2133600"/>
            <a:ext cx="1604963" cy="1819275"/>
          </a:xfrm>
          <a:prstGeom prst="rect">
            <a:avLst/>
          </a:prstGeom>
          <a:noFill/>
          <a:ln w="9525">
            <a:noFill/>
            <a:miter lim="800000"/>
            <a:headEnd/>
            <a:tailEnd/>
          </a:ln>
        </p:spPr>
      </p:pic>
      <p:sp>
        <p:nvSpPr>
          <p:cNvPr id="67594" name="Rectangle 10"/>
          <p:cNvSpPr>
            <a:spLocks noChangeArrowheads="1"/>
          </p:cNvSpPr>
          <p:nvPr/>
        </p:nvSpPr>
        <p:spPr bwMode="auto">
          <a:xfrm>
            <a:off x="0" y="6491288"/>
            <a:ext cx="1568450" cy="366712"/>
          </a:xfrm>
          <a:prstGeom prst="rect">
            <a:avLst/>
          </a:prstGeom>
          <a:noFill/>
          <a:ln w="9525">
            <a:noFill/>
            <a:miter lim="800000"/>
            <a:headEnd/>
            <a:tailEnd/>
          </a:ln>
        </p:spPr>
        <p:txBody>
          <a:bodyPr wrap="none">
            <a:spAutoFit/>
          </a:bodyPr>
          <a:lstStyle/>
          <a:p>
            <a:pPr>
              <a:spcBef>
                <a:spcPct val="30000"/>
              </a:spcBef>
            </a:pPr>
            <a:r>
              <a:rPr lang="tr-TR"/>
              <a:t>Paykoç, 2009</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187624" y="548680"/>
            <a:ext cx="7704856" cy="1600200"/>
          </a:xfrm>
        </p:spPr>
        <p:txBody>
          <a:bodyPr>
            <a:normAutofit/>
          </a:bodyPr>
          <a:lstStyle/>
          <a:p>
            <a:r>
              <a:rPr lang="tr-TR" sz="4000" b="1" dirty="0" smtClean="0">
                <a:solidFill>
                  <a:srgbClr val="0000CC"/>
                </a:solidFill>
              </a:rPr>
              <a:t>Müzede eğitim hangi becerileri geliştirebilir? </a:t>
            </a:r>
            <a:endParaRPr lang="en-US" sz="4000" b="1" dirty="0" smtClean="0">
              <a:solidFill>
                <a:srgbClr val="0000CC"/>
              </a:solidFill>
            </a:endParaRPr>
          </a:p>
        </p:txBody>
      </p:sp>
      <p:sp>
        <p:nvSpPr>
          <p:cNvPr id="35843" name="Oval 4"/>
          <p:cNvSpPr>
            <a:spLocks noChangeArrowheads="1"/>
          </p:cNvSpPr>
          <p:nvPr/>
        </p:nvSpPr>
        <p:spPr bwMode="auto">
          <a:xfrm>
            <a:off x="1676400" y="2590800"/>
            <a:ext cx="1905000" cy="838200"/>
          </a:xfrm>
          <a:prstGeom prst="ellipse">
            <a:avLst/>
          </a:prstGeom>
          <a:solidFill>
            <a:schemeClr val="accent1"/>
          </a:solidFill>
          <a:ln w="9525">
            <a:solidFill>
              <a:schemeClr val="tx1"/>
            </a:solidFill>
            <a:round/>
            <a:headEnd/>
            <a:tailEnd/>
          </a:ln>
        </p:spPr>
        <p:txBody>
          <a:bodyPr wrap="none" anchor="ctr"/>
          <a:lstStyle/>
          <a:p>
            <a:r>
              <a:rPr lang="tr-TR" b="1"/>
              <a:t>Bilişsel</a:t>
            </a:r>
          </a:p>
          <a:p>
            <a:r>
              <a:rPr lang="tr-TR" i="1"/>
              <a:t>Düşünme</a:t>
            </a:r>
            <a:endParaRPr lang="en-US" i="1"/>
          </a:p>
        </p:txBody>
      </p:sp>
      <p:sp>
        <p:nvSpPr>
          <p:cNvPr id="35844" name="Oval 5"/>
          <p:cNvSpPr>
            <a:spLocks noChangeArrowheads="1"/>
          </p:cNvSpPr>
          <p:nvPr/>
        </p:nvSpPr>
        <p:spPr bwMode="auto">
          <a:xfrm>
            <a:off x="5638800" y="2514600"/>
            <a:ext cx="1676400" cy="914400"/>
          </a:xfrm>
          <a:prstGeom prst="ellipse">
            <a:avLst/>
          </a:prstGeom>
          <a:solidFill>
            <a:schemeClr val="accent1"/>
          </a:solidFill>
          <a:ln w="9525">
            <a:solidFill>
              <a:schemeClr val="tx1"/>
            </a:solidFill>
            <a:round/>
            <a:headEnd/>
            <a:tailEnd/>
          </a:ln>
        </p:spPr>
        <p:txBody>
          <a:bodyPr wrap="none" anchor="ctr"/>
          <a:lstStyle/>
          <a:p>
            <a:r>
              <a:rPr lang="tr-TR" b="1" dirty="0"/>
              <a:t>Duyuşsal</a:t>
            </a:r>
          </a:p>
          <a:p>
            <a:r>
              <a:rPr lang="tr-TR" i="1" dirty="0"/>
              <a:t>Hissetme</a:t>
            </a:r>
            <a:endParaRPr lang="en-US" i="1" dirty="0"/>
          </a:p>
        </p:txBody>
      </p:sp>
      <p:sp>
        <p:nvSpPr>
          <p:cNvPr id="35845" name="Oval 6"/>
          <p:cNvSpPr>
            <a:spLocks noChangeArrowheads="1"/>
          </p:cNvSpPr>
          <p:nvPr/>
        </p:nvSpPr>
        <p:spPr bwMode="auto">
          <a:xfrm>
            <a:off x="3810000" y="5029200"/>
            <a:ext cx="1752600" cy="1066800"/>
          </a:xfrm>
          <a:prstGeom prst="ellipse">
            <a:avLst/>
          </a:prstGeom>
          <a:solidFill>
            <a:schemeClr val="accent1"/>
          </a:solidFill>
          <a:ln w="9525">
            <a:solidFill>
              <a:schemeClr val="tx1"/>
            </a:solidFill>
            <a:round/>
            <a:headEnd/>
            <a:tailEnd/>
          </a:ln>
        </p:spPr>
        <p:txBody>
          <a:bodyPr wrap="none" anchor="ctr"/>
          <a:lstStyle/>
          <a:p>
            <a:r>
              <a:rPr lang="tr-TR" b="1"/>
              <a:t>Psikomotor</a:t>
            </a:r>
          </a:p>
          <a:p>
            <a:r>
              <a:rPr lang="tr-TR" i="1"/>
              <a:t>  Yapma, </a:t>
            </a:r>
          </a:p>
          <a:p>
            <a:r>
              <a:rPr lang="tr-TR" i="1"/>
              <a:t>dokunma</a:t>
            </a:r>
            <a:endParaRPr lang="en-US" i="1"/>
          </a:p>
        </p:txBody>
      </p:sp>
      <p:sp>
        <p:nvSpPr>
          <p:cNvPr id="35846" name="Line 7"/>
          <p:cNvSpPr>
            <a:spLocks noChangeShapeType="1"/>
          </p:cNvSpPr>
          <p:nvPr/>
        </p:nvSpPr>
        <p:spPr bwMode="auto">
          <a:xfrm>
            <a:off x="2743200" y="3505200"/>
            <a:ext cx="1600200" cy="1524000"/>
          </a:xfrm>
          <a:prstGeom prst="line">
            <a:avLst/>
          </a:prstGeom>
          <a:noFill/>
          <a:ln w="9525">
            <a:solidFill>
              <a:schemeClr val="tx1"/>
            </a:solidFill>
            <a:round/>
            <a:headEnd/>
            <a:tailEnd/>
          </a:ln>
        </p:spPr>
        <p:txBody>
          <a:bodyPr/>
          <a:lstStyle/>
          <a:p>
            <a:endParaRPr lang="tr-TR"/>
          </a:p>
        </p:txBody>
      </p:sp>
      <p:sp>
        <p:nvSpPr>
          <p:cNvPr id="35847" name="Line 8"/>
          <p:cNvSpPr>
            <a:spLocks noChangeShapeType="1"/>
          </p:cNvSpPr>
          <p:nvPr/>
        </p:nvSpPr>
        <p:spPr bwMode="auto">
          <a:xfrm>
            <a:off x="3581400" y="3048000"/>
            <a:ext cx="2057400" cy="0"/>
          </a:xfrm>
          <a:prstGeom prst="line">
            <a:avLst/>
          </a:prstGeom>
          <a:noFill/>
          <a:ln w="9525">
            <a:solidFill>
              <a:schemeClr val="tx1"/>
            </a:solidFill>
            <a:round/>
            <a:headEnd/>
            <a:tailEnd/>
          </a:ln>
        </p:spPr>
        <p:txBody>
          <a:bodyPr/>
          <a:lstStyle/>
          <a:p>
            <a:endParaRPr lang="tr-TR"/>
          </a:p>
        </p:txBody>
      </p:sp>
      <p:sp>
        <p:nvSpPr>
          <p:cNvPr id="35848" name="Line 9"/>
          <p:cNvSpPr>
            <a:spLocks noChangeShapeType="1"/>
          </p:cNvSpPr>
          <p:nvPr/>
        </p:nvSpPr>
        <p:spPr bwMode="auto">
          <a:xfrm flipH="1">
            <a:off x="4648200" y="3429000"/>
            <a:ext cx="1600200" cy="1600200"/>
          </a:xfrm>
          <a:prstGeom prst="line">
            <a:avLst/>
          </a:prstGeom>
          <a:noFill/>
          <a:ln w="9525">
            <a:solidFill>
              <a:schemeClr val="tx1"/>
            </a:solidFill>
            <a:round/>
            <a:headEnd/>
            <a:tailEnd/>
          </a:ln>
        </p:spPr>
        <p:txBody>
          <a:bodyPr/>
          <a:lstStyle/>
          <a:p>
            <a:endParaRPr lang="tr-TR"/>
          </a:p>
        </p:txBody>
      </p:sp>
      <p:sp>
        <p:nvSpPr>
          <p:cNvPr id="35849" name="Text Box 10"/>
          <p:cNvSpPr txBox="1">
            <a:spLocks noChangeArrowheads="1"/>
          </p:cNvSpPr>
          <p:nvPr/>
        </p:nvSpPr>
        <p:spPr bwMode="auto">
          <a:xfrm>
            <a:off x="3962400" y="3276600"/>
            <a:ext cx="1200150" cy="1190625"/>
          </a:xfrm>
          <a:prstGeom prst="rect">
            <a:avLst/>
          </a:prstGeom>
          <a:noFill/>
          <a:ln w="9525">
            <a:noFill/>
            <a:miter lim="800000"/>
            <a:headEnd/>
            <a:tailEnd/>
          </a:ln>
        </p:spPr>
        <p:txBody>
          <a:bodyPr>
            <a:spAutoFit/>
          </a:bodyPr>
          <a:lstStyle/>
          <a:p>
            <a:pPr algn="ctr"/>
            <a:r>
              <a:rPr lang="tr-TR" b="1"/>
              <a:t>İNSAN ÇOCUK</a:t>
            </a:r>
          </a:p>
          <a:p>
            <a:pPr algn="ctr"/>
            <a:r>
              <a:rPr lang="tr-TR" b="1"/>
              <a:t>Öğrenci</a:t>
            </a:r>
          </a:p>
          <a:p>
            <a:pPr algn="ctr"/>
            <a:r>
              <a:rPr lang="tr-TR" b="1"/>
              <a:t>Eğitici</a:t>
            </a:r>
            <a:endParaRPr lang="en-US" b="1"/>
          </a:p>
        </p:txBody>
      </p:sp>
      <p:sp>
        <p:nvSpPr>
          <p:cNvPr id="35850" name="Text Box 11"/>
          <p:cNvSpPr txBox="1">
            <a:spLocks noChangeArrowheads="1"/>
          </p:cNvSpPr>
          <p:nvPr/>
        </p:nvSpPr>
        <p:spPr bwMode="auto">
          <a:xfrm>
            <a:off x="0" y="2743200"/>
            <a:ext cx="1651000" cy="1570038"/>
          </a:xfrm>
          <a:prstGeom prst="rect">
            <a:avLst/>
          </a:prstGeom>
          <a:solidFill>
            <a:schemeClr val="accent3">
              <a:lumMod val="40000"/>
              <a:lumOff val="60000"/>
            </a:schemeClr>
          </a:solidFill>
          <a:ln w="9525">
            <a:noFill/>
            <a:miter lim="800000"/>
            <a:headEnd/>
            <a:tailEnd/>
          </a:ln>
        </p:spPr>
        <p:txBody>
          <a:bodyPr>
            <a:spAutoFit/>
          </a:bodyPr>
          <a:lstStyle/>
          <a:p>
            <a:r>
              <a:rPr lang="tr-TR" sz="1600" dirty="0"/>
              <a:t>Bilgi kazanma</a:t>
            </a:r>
          </a:p>
          <a:p>
            <a:r>
              <a:rPr lang="tr-TR" sz="1600" dirty="0"/>
              <a:t>Kavrama</a:t>
            </a:r>
          </a:p>
          <a:p>
            <a:r>
              <a:rPr lang="tr-TR" sz="1600" dirty="0"/>
              <a:t>Uygulama</a:t>
            </a:r>
          </a:p>
          <a:p>
            <a:r>
              <a:rPr lang="tr-TR" sz="1600" dirty="0"/>
              <a:t>Analiz</a:t>
            </a:r>
          </a:p>
          <a:p>
            <a:r>
              <a:rPr lang="tr-TR" sz="1600" dirty="0"/>
              <a:t>Sentez</a:t>
            </a:r>
          </a:p>
          <a:p>
            <a:r>
              <a:rPr lang="tr-TR" sz="1600" dirty="0"/>
              <a:t>Değerlendirme</a:t>
            </a:r>
            <a:endParaRPr lang="en-US" sz="1600" dirty="0"/>
          </a:p>
        </p:txBody>
      </p:sp>
      <p:sp>
        <p:nvSpPr>
          <p:cNvPr id="35851" name="Text Box 12"/>
          <p:cNvSpPr txBox="1">
            <a:spLocks noChangeArrowheads="1"/>
          </p:cNvSpPr>
          <p:nvPr/>
        </p:nvSpPr>
        <p:spPr bwMode="auto">
          <a:xfrm>
            <a:off x="0" y="5041900"/>
            <a:ext cx="3633788" cy="1816100"/>
          </a:xfrm>
          <a:prstGeom prst="rect">
            <a:avLst/>
          </a:prstGeom>
          <a:solidFill>
            <a:schemeClr val="hlink"/>
          </a:solidFill>
          <a:ln w="9525">
            <a:noFill/>
            <a:miter lim="800000"/>
            <a:headEnd/>
            <a:tailEnd/>
          </a:ln>
        </p:spPr>
        <p:txBody>
          <a:bodyPr>
            <a:spAutoFit/>
          </a:bodyPr>
          <a:lstStyle/>
          <a:p>
            <a:pPr algn="ctr"/>
            <a:r>
              <a:rPr lang="tr-TR" sz="1600">
                <a:solidFill>
                  <a:srgbClr val="000000"/>
                </a:solidFill>
              </a:rPr>
              <a:t>Algılama/hazır olma</a:t>
            </a:r>
          </a:p>
          <a:p>
            <a:pPr algn="ctr"/>
            <a:r>
              <a:rPr lang="tr-TR" sz="1600">
                <a:solidFill>
                  <a:srgbClr val="000000"/>
                </a:solidFill>
              </a:rPr>
              <a:t>Kurulma</a:t>
            </a:r>
          </a:p>
          <a:p>
            <a:pPr algn="ctr"/>
            <a:r>
              <a:rPr lang="tr-TR" sz="1600">
                <a:solidFill>
                  <a:srgbClr val="000000"/>
                </a:solidFill>
              </a:rPr>
              <a:t>Öğretmen denetiminde yapma</a:t>
            </a:r>
          </a:p>
          <a:p>
            <a:pPr algn="ctr"/>
            <a:r>
              <a:rPr lang="tr-TR" sz="1600">
                <a:solidFill>
                  <a:srgbClr val="000000"/>
                </a:solidFill>
              </a:rPr>
              <a:t>Mekanikleşme</a:t>
            </a:r>
          </a:p>
          <a:p>
            <a:pPr algn="ctr"/>
            <a:r>
              <a:rPr lang="tr-TR" sz="1600">
                <a:solidFill>
                  <a:srgbClr val="000000"/>
                </a:solidFill>
              </a:rPr>
              <a:t>Beceri haline getirme </a:t>
            </a:r>
          </a:p>
          <a:p>
            <a:pPr algn="ctr"/>
            <a:r>
              <a:rPr lang="tr-TR" sz="1600">
                <a:solidFill>
                  <a:srgbClr val="000000"/>
                </a:solidFill>
              </a:rPr>
              <a:t>Yeni durumlara uyum </a:t>
            </a:r>
          </a:p>
          <a:p>
            <a:pPr algn="ctr"/>
            <a:r>
              <a:rPr lang="tr-TR" sz="1600">
                <a:solidFill>
                  <a:srgbClr val="000000"/>
                </a:solidFill>
              </a:rPr>
              <a:t>Yaratma</a:t>
            </a:r>
            <a:endParaRPr lang="en-US" sz="1600">
              <a:solidFill>
                <a:srgbClr val="000000"/>
              </a:solidFill>
            </a:endParaRPr>
          </a:p>
        </p:txBody>
      </p:sp>
      <p:sp>
        <p:nvSpPr>
          <p:cNvPr id="35852" name="Text Box 13"/>
          <p:cNvSpPr txBox="1">
            <a:spLocks noChangeArrowheads="1"/>
          </p:cNvSpPr>
          <p:nvPr/>
        </p:nvSpPr>
        <p:spPr bwMode="auto">
          <a:xfrm>
            <a:off x="6553200" y="3581400"/>
            <a:ext cx="2133600" cy="2338388"/>
          </a:xfrm>
          <a:prstGeom prst="rect">
            <a:avLst/>
          </a:prstGeom>
          <a:solidFill>
            <a:srgbClr val="CC0000"/>
          </a:solidFill>
          <a:ln w="9525">
            <a:noFill/>
            <a:miter lim="800000"/>
            <a:headEnd/>
            <a:tailEnd/>
          </a:ln>
        </p:spPr>
        <p:txBody>
          <a:bodyPr>
            <a:spAutoFit/>
          </a:bodyPr>
          <a:lstStyle/>
          <a:p>
            <a:pPr algn="ctr"/>
            <a:r>
              <a:rPr lang="tr-TR" sz="1600"/>
              <a:t>İlgi duyma/dikkat</a:t>
            </a:r>
          </a:p>
          <a:p>
            <a:pPr algn="ctr"/>
            <a:r>
              <a:rPr lang="tr-TR" sz="1600"/>
              <a:t>Tepkide bulunma/katılma</a:t>
            </a:r>
          </a:p>
          <a:p>
            <a:pPr algn="ctr"/>
            <a:r>
              <a:rPr lang="tr-TR" sz="1600"/>
              <a:t>Değer verme</a:t>
            </a:r>
          </a:p>
          <a:p>
            <a:pPr algn="ctr"/>
            <a:r>
              <a:rPr lang="tr-TR" sz="1600"/>
              <a:t>Değerleri düzenleme</a:t>
            </a:r>
          </a:p>
          <a:p>
            <a:pPr algn="ctr"/>
            <a:r>
              <a:rPr lang="tr-TR" sz="1600"/>
              <a:t>Değer sistemi  /dünya görüşü geliştirme</a:t>
            </a:r>
          </a:p>
          <a:p>
            <a:endParaRPr lang="en-US"/>
          </a:p>
        </p:txBody>
      </p:sp>
      <p:sp>
        <p:nvSpPr>
          <p:cNvPr id="35853" name="Text Box 14"/>
          <p:cNvSpPr txBox="1">
            <a:spLocks noChangeArrowheads="1"/>
          </p:cNvSpPr>
          <p:nvPr/>
        </p:nvSpPr>
        <p:spPr bwMode="auto">
          <a:xfrm>
            <a:off x="5715000" y="4114800"/>
            <a:ext cx="642938" cy="307975"/>
          </a:xfrm>
          <a:prstGeom prst="rect">
            <a:avLst/>
          </a:prstGeom>
          <a:noFill/>
          <a:ln w="9525">
            <a:noFill/>
            <a:miter lim="800000"/>
            <a:headEnd/>
            <a:tailEnd/>
          </a:ln>
        </p:spPr>
        <p:txBody>
          <a:bodyPr>
            <a:spAutoFit/>
          </a:bodyPr>
          <a:lstStyle/>
          <a:p>
            <a:r>
              <a:rPr lang="tr-TR" sz="1400" b="1"/>
              <a:t>İLGİ</a:t>
            </a:r>
            <a:endParaRPr lang="en-US" sz="1400" b="1"/>
          </a:p>
        </p:txBody>
      </p:sp>
      <p:sp>
        <p:nvSpPr>
          <p:cNvPr id="35854" name="Text Box 15"/>
          <p:cNvSpPr txBox="1">
            <a:spLocks noChangeArrowheads="1"/>
          </p:cNvSpPr>
          <p:nvPr/>
        </p:nvSpPr>
        <p:spPr bwMode="auto">
          <a:xfrm>
            <a:off x="5486400" y="4419600"/>
            <a:ext cx="858838" cy="307975"/>
          </a:xfrm>
          <a:prstGeom prst="rect">
            <a:avLst/>
          </a:prstGeom>
          <a:noFill/>
          <a:ln w="9525">
            <a:noFill/>
            <a:miter lim="800000"/>
            <a:headEnd/>
            <a:tailEnd/>
          </a:ln>
        </p:spPr>
        <p:txBody>
          <a:bodyPr wrap="none">
            <a:spAutoFit/>
          </a:bodyPr>
          <a:lstStyle/>
          <a:p>
            <a:r>
              <a:rPr lang="tr-TR" sz="1400" b="1"/>
              <a:t>TUTUM</a:t>
            </a:r>
            <a:endParaRPr lang="en-US" sz="1400" b="1"/>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995</TotalTime>
  <Words>1719</Words>
  <Application>Microsoft Office PowerPoint</Application>
  <PresentationFormat>Ekran Gösterisi (4:3)</PresentationFormat>
  <Paragraphs>340</Paragraphs>
  <Slides>58</Slides>
  <Notes>16</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58</vt:i4>
      </vt:variant>
    </vt:vector>
  </HeadingPairs>
  <TitlesOfParts>
    <vt:vector size="61" baseType="lpstr">
      <vt:lpstr>Gündönümü</vt:lpstr>
      <vt:lpstr>Bit Eşlem Resmi</vt:lpstr>
      <vt:lpstr>Bitmap Image</vt:lpstr>
      <vt:lpstr>Slayt 1</vt:lpstr>
      <vt:lpstr> Çocuk Müzeleri:  - Geniş bir gruba hitap eder, aile katılımını sağlar.  - Ziyaretçilere haz verir.  - Ana babalara bilgi ve destek sağlar.  - Çocuk hakları konusunda farkındalık yaratır.  - Yüksek gelir getirir. </vt:lpstr>
      <vt:lpstr>Brooklyn Çocuk Müzesi’nin (1899) temel felsefesi: “Bir şeyler hakkında değil, birileri için” olmaktır…,</vt:lpstr>
      <vt:lpstr>Çocuk müzeleri koleksiyon yapsalar da yapmasalar da bu onların temel işlevi değildir. Sadece koleksiyon bir yeri müze haline getirmez. Önemli olan ziyaretçinin eğitimi ve yaşantılarıdır.   </vt:lpstr>
      <vt:lpstr>Çocuk müzelerinin ortak amacı, çocuklara; görebileceği, dokunabileceği, yapabileceği, keşfedebileceği, yaratabileceği, düşleyebileceği, etkileşime girebileceği güvenli ve özgür bir ortam sunmaktır. </vt:lpstr>
      <vt:lpstr>Richard Rende Ph.D.’ye göre: </vt:lpstr>
      <vt:lpstr>ÖRNEK: Long Island Çocuk Müzesi’nin Temel İlkeleri</vt:lpstr>
      <vt:lpstr>Slayt 8</vt:lpstr>
      <vt:lpstr>Müzede eğitim hangi becerileri geliştirebilir? </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Çocuk Müzesi Türevleri</vt:lpstr>
      <vt:lpstr>Slayt 38</vt:lpstr>
      <vt:lpstr>Slayt 39</vt:lpstr>
      <vt:lpstr>Slayt 40</vt:lpstr>
      <vt:lpstr>Discovery Center Museum - Rockfold, Illinois, USA Güç Evi, Vahşi Doğa, Mevsimler, Renkler ve Işık, Vücudumuz vb. </vt:lpstr>
      <vt:lpstr>Slayt 42</vt:lpstr>
      <vt:lpstr>NEMO Bilim Merkezi, Amsterdam, Hollanda DNAmız, Keşif Merkezi, Uzay Laboratuarı, Fenomen, Makine Parkı, İnanılmaz Yapılar vb. </vt:lpstr>
      <vt:lpstr>Slayt 44</vt:lpstr>
      <vt:lpstr>Peabody Doğa Tarihi Müzesi Keşif Odası, Yale, USA  Zehirli kurbağalar, zehirli fosiller, dinozor kemikleri sergisi, botanik sergisi vb. </vt:lpstr>
      <vt:lpstr>Slayt 46</vt:lpstr>
      <vt:lpstr>Royal Ontario Müzesi Keşif Galerisi, Kanada  Galeride doğa tarihi numuneleri ve dünya kültürlerine ilişkin çeşitli aksesuarlar izleyicilerin kullanımına açıktır. </vt:lpstr>
      <vt:lpstr>Slayt 48</vt:lpstr>
      <vt:lpstr>Ulusal Sanat Galerisi Mikro Galeri, USA </vt:lpstr>
      <vt:lpstr>Çocukluk Müzesi</vt:lpstr>
      <vt:lpstr>Victoria and Albert Museum of Childhood, United Kingdom</vt:lpstr>
      <vt:lpstr>Çocuk Sanatları Müzesi</vt:lpstr>
      <vt:lpstr>Young at Art, Fort Lauderdale, USA</vt:lpstr>
      <vt:lpstr>Planetaryum</vt:lpstr>
      <vt:lpstr>Creation Museum Planetarium, Kentucky, USA</vt:lpstr>
      <vt:lpstr>Vivaryum</vt:lpstr>
      <vt:lpstr>East Bay Vivarium, California, USA</vt:lpstr>
      <vt:lpstr>Slayt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asimov</dc:creator>
  <cp:lastModifiedBy>Ceren Karadeniz</cp:lastModifiedBy>
  <cp:revision>114</cp:revision>
  <dcterms:created xsi:type="dcterms:W3CDTF">2012-05-15T21:38:00Z</dcterms:created>
  <dcterms:modified xsi:type="dcterms:W3CDTF">2016-04-29T11:23:25Z</dcterms:modified>
</cp:coreProperties>
</file>