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96" y="-4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2F0292D-1797-49A5-8D2D-8D50C72EF3CC}"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36764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2F0292D-1797-49A5-8D2D-8D50C72EF3CC}"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307939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2F0292D-1797-49A5-8D2D-8D50C72EF3CC}"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2538041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2F0292D-1797-49A5-8D2D-8D50C72EF3CC}"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8448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2F0292D-1797-49A5-8D2D-8D50C72EF3CC}"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136244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2F0292D-1797-49A5-8D2D-8D50C72EF3CC}"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3587994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2F0292D-1797-49A5-8D2D-8D50C72EF3CC}"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346335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2F0292D-1797-49A5-8D2D-8D50C72EF3CC}"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169471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0292D-1797-49A5-8D2D-8D50C72EF3CC}"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421477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130923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extLst>
      <p:ext uri="{BB962C8B-B14F-4D97-AF65-F5344CB8AC3E}">
        <p14:creationId xmlns:p14="http://schemas.microsoft.com/office/powerpoint/2010/main" val="385441207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0292D-1797-49A5-8D2D-8D50C72EF3CC}"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C888B-D9F9-4E54-B722-F151A9F45E95}" type="slidenum">
              <a:rPr lang="en-US" smtClean="0"/>
              <a:t>‹#›</a:t>
            </a:fld>
            <a:endParaRPr lang="en-US"/>
          </a:p>
        </p:txBody>
      </p:sp>
    </p:spTree>
    <p:extLst>
      <p:ext uri="{BB962C8B-B14F-4D97-AF65-F5344CB8AC3E}">
        <p14:creationId xmlns:p14="http://schemas.microsoft.com/office/powerpoint/2010/main" val="153541160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gif"/><Relationship Id="rId3"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jpeg"/><Relationship Id="rId3" Type="http://schemas.openxmlformats.org/officeDocument/2006/relationships/image" Target="../media/image7.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8.gif"/><Relationship Id="rId3" Type="http://schemas.openxmlformats.org/officeDocument/2006/relationships/image" Target="../media/image9.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THOMAS COOK-2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59418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186766" cy="1162050"/>
          </a:xfrm>
        </p:spPr>
        <p:txBody>
          <a:bodyPr>
            <a:normAutofit/>
          </a:bodyPr>
          <a:lstStyle/>
          <a:p>
            <a:r>
              <a:rPr lang="tr-TR" sz="3200" dirty="0" smtClean="0">
                <a:solidFill>
                  <a:srgbClr val="FFC000"/>
                </a:solidFill>
              </a:rPr>
              <a:t>TÜRKİYE PAKET TUR PAZARI 2012</a:t>
            </a:r>
            <a:br>
              <a:rPr lang="tr-TR" sz="3200" dirty="0" smtClean="0">
                <a:solidFill>
                  <a:srgbClr val="FFC000"/>
                </a:solidFill>
              </a:rPr>
            </a:br>
            <a:r>
              <a:rPr lang="tr-TR" sz="3200" dirty="0" smtClean="0">
                <a:solidFill>
                  <a:srgbClr val="FFC000"/>
                </a:solidFill>
              </a:rPr>
              <a:t> INCOMING RAPORU</a:t>
            </a:r>
            <a:endParaRPr lang="tr-TR" sz="3200" dirty="0">
              <a:solidFill>
                <a:srgbClr val="FFC000"/>
              </a:solidFill>
            </a:endParaRPr>
          </a:p>
        </p:txBody>
      </p:sp>
      <p:pic>
        <p:nvPicPr>
          <p:cNvPr id="1026" name="Picture 2" descr="C:\Documents and Settings\Administrator\Desktop\THOMAS COOK RESİMLERİ\2012.jpg"/>
          <p:cNvPicPr>
            <a:picLocks noGrp="1" noChangeAspect="1" noChangeArrowheads="1"/>
          </p:cNvPicPr>
          <p:nvPr>
            <p:ph idx="1"/>
          </p:nvPr>
        </p:nvPicPr>
        <p:blipFill>
          <a:blip r:embed="rId2"/>
          <a:srcRect t="21374" b="21374"/>
          <a:stretch>
            <a:fillRect/>
          </a:stretch>
        </p:blipFill>
        <p:spPr bwMode="auto">
          <a:xfrm>
            <a:off x="4168020" y="1855933"/>
            <a:ext cx="4518780" cy="4286510"/>
          </a:xfrm>
          <a:prstGeom prst="rect">
            <a:avLst/>
          </a:prstGeom>
          <a:noFill/>
        </p:spPr>
      </p:pic>
      <p:sp>
        <p:nvSpPr>
          <p:cNvPr id="4" name="3 Metin Yer Tutucusu"/>
          <p:cNvSpPr>
            <a:spLocks noGrp="1"/>
          </p:cNvSpPr>
          <p:nvPr>
            <p:ph type="body" sz="half" idx="2"/>
          </p:nvPr>
        </p:nvSpPr>
        <p:spPr/>
        <p:txBody>
          <a:bodyPr>
            <a:normAutofit/>
          </a:bodyPr>
          <a:lstStyle/>
          <a:p>
            <a:pPr marL="342900" indent="-342900"/>
            <a:r>
              <a:rPr lang="tr-TR" sz="2400" dirty="0" smtClean="0">
                <a:solidFill>
                  <a:srgbClr val="FFC000"/>
                </a:solidFill>
              </a:rPr>
              <a:t>ANA PARTNERLERİ</a:t>
            </a:r>
          </a:p>
          <a:p>
            <a:pPr marL="342900" indent="-342900">
              <a:buFont typeface="+mj-lt"/>
              <a:buAutoNum type="arabicPeriod"/>
            </a:pPr>
            <a:r>
              <a:rPr lang="tr-TR" sz="2400" dirty="0" smtClean="0"/>
              <a:t>TUI</a:t>
            </a:r>
          </a:p>
          <a:p>
            <a:pPr marL="342900" indent="-342900">
              <a:buFont typeface="+mj-lt"/>
              <a:buAutoNum type="arabicPeriod"/>
            </a:pPr>
            <a:r>
              <a:rPr lang="tr-TR" sz="2400" dirty="0" smtClean="0"/>
              <a:t>THOMAS COOK</a:t>
            </a:r>
          </a:p>
          <a:p>
            <a:pPr marL="342900" indent="-342900">
              <a:buFont typeface="+mj-lt"/>
              <a:buAutoNum type="arabicPeriod"/>
            </a:pPr>
            <a:r>
              <a:rPr lang="tr-TR" sz="2400" dirty="0" smtClean="0"/>
              <a:t>REWE</a:t>
            </a:r>
          </a:p>
          <a:p>
            <a:pPr marL="342900" indent="-342900">
              <a:buFont typeface="+mj-lt"/>
              <a:buAutoNum type="arabicPeriod"/>
            </a:pPr>
            <a:r>
              <a:rPr lang="tr-TR" sz="2400" dirty="0" smtClean="0"/>
              <a:t>ALL TOURS</a:t>
            </a:r>
          </a:p>
          <a:p>
            <a:pPr marL="342900" indent="-342900">
              <a:buFont typeface="+mj-lt"/>
              <a:buAutoNum type="arabicPeriod"/>
            </a:pPr>
            <a:r>
              <a:rPr lang="tr-TR" sz="2400" dirty="0" smtClean="0"/>
              <a:t>THOMAS COOK</a:t>
            </a:r>
          </a:p>
          <a:p>
            <a:pPr marL="342900" indent="-342900">
              <a:buFont typeface="+mj-lt"/>
              <a:buAutoNum type="arabicPeriod"/>
            </a:pPr>
            <a:r>
              <a:rPr lang="tr-TR" sz="2400" dirty="0" smtClean="0"/>
              <a:t>THOMAS COOK</a:t>
            </a:r>
          </a:p>
          <a:p>
            <a:pPr marL="342900" indent="-342900">
              <a:buFont typeface="+mj-lt"/>
              <a:buAutoNum type="arabicPeriod"/>
            </a:pPr>
            <a:r>
              <a:rPr lang="tr-TR" sz="2400" dirty="0" smtClean="0"/>
              <a:t>THOMAS COOK</a:t>
            </a:r>
          </a:p>
          <a:p>
            <a:pPr marL="342900" indent="-342900">
              <a:buFont typeface="+mj-lt"/>
              <a:buAutoNum type="arabicPeriod"/>
            </a:pPr>
            <a:r>
              <a:rPr lang="tr-TR" sz="2400" dirty="0" smtClean="0"/>
              <a:t>OAD REİSEN </a:t>
            </a:r>
          </a:p>
          <a:p>
            <a:pPr marL="342900" indent="-342900">
              <a:buFont typeface="+mj-lt"/>
              <a:buAutoNum type="arabicPeriod"/>
            </a:pPr>
            <a:r>
              <a:rPr lang="tr-TR" sz="2400" dirty="0" smtClean="0"/>
              <a:t>THOMAS COOK </a:t>
            </a:r>
          </a:p>
        </p:txBody>
      </p:sp>
    </p:spTree>
    <p:extLst>
      <p:ext uri="{BB962C8B-B14F-4D97-AF65-F5344CB8AC3E}">
        <p14:creationId xmlns:p14="http://schemas.microsoft.com/office/powerpoint/2010/main" val="30871768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C000"/>
                </a:solidFill>
              </a:rPr>
              <a:t>TÜRKİYE PAKET TUR PAZARI 2013</a:t>
            </a:r>
            <a:br>
              <a:rPr lang="tr-TR" dirty="0" smtClean="0">
                <a:solidFill>
                  <a:srgbClr val="FFC000"/>
                </a:solidFill>
              </a:rPr>
            </a:br>
            <a:r>
              <a:rPr lang="tr-TR" dirty="0" smtClean="0">
                <a:solidFill>
                  <a:srgbClr val="FFC000"/>
                </a:solidFill>
              </a:rPr>
              <a:t> INCOMING RAPORU</a:t>
            </a:r>
            <a:endParaRPr lang="tr-TR" dirty="0"/>
          </a:p>
        </p:txBody>
      </p:sp>
      <p:sp>
        <p:nvSpPr>
          <p:cNvPr id="3" name="2 İçerik Yer Tutucusu"/>
          <p:cNvSpPr>
            <a:spLocks noGrp="1"/>
          </p:cNvSpPr>
          <p:nvPr>
            <p:ph idx="1"/>
          </p:nvPr>
        </p:nvSpPr>
        <p:spPr/>
        <p:txBody>
          <a:bodyPr>
            <a:noAutofit/>
          </a:bodyPr>
          <a:lstStyle/>
          <a:p>
            <a:r>
              <a:rPr lang="tr-TR" sz="2800" b="1" dirty="0" smtClean="0"/>
              <a:t>Türkiye de incoming pazarında ilk sıraları :</a:t>
            </a:r>
          </a:p>
          <a:p>
            <a:pPr marL="514350" indent="-514350">
              <a:buFont typeface="+mj-lt"/>
              <a:buAutoNum type="arabicPeriod"/>
            </a:pPr>
            <a:r>
              <a:rPr lang="tr-TR" sz="2800" b="1" dirty="0" smtClean="0"/>
              <a:t>TUI partneri TANTUR TURİZM </a:t>
            </a:r>
          </a:p>
          <a:p>
            <a:pPr marL="514350" indent="-514350">
              <a:buFont typeface="+mj-lt"/>
              <a:buAutoNum type="arabicPeriod"/>
            </a:pPr>
            <a:r>
              <a:rPr lang="tr-TR" sz="2800" b="1" dirty="0" smtClean="0"/>
              <a:t>THOMAS COOK un partneri DİANA TRAVEL</a:t>
            </a:r>
          </a:p>
          <a:p>
            <a:pPr marL="514350" indent="-514350">
              <a:buFont typeface="+mj-lt"/>
              <a:buAutoNum type="arabicPeriod"/>
            </a:pPr>
            <a:r>
              <a:rPr lang="tr-TR" sz="2800" b="1" dirty="0" smtClean="0"/>
              <a:t>Pegas Touristik</a:t>
            </a:r>
          </a:p>
          <a:p>
            <a:pPr marL="514350" indent="-514350">
              <a:buFont typeface="+mj-lt"/>
              <a:buAutoNum type="arabicPeriod"/>
            </a:pPr>
            <a:r>
              <a:rPr lang="tr-TR" sz="2800" b="1" dirty="0" smtClean="0"/>
              <a:t>OTI Group</a:t>
            </a:r>
          </a:p>
          <a:p>
            <a:pPr marL="514350" indent="-514350">
              <a:buFont typeface="+mj-lt"/>
              <a:buAutoNum type="arabicPeriod"/>
            </a:pPr>
            <a:r>
              <a:rPr lang="tr-TR" sz="2800" b="1" dirty="0" smtClean="0"/>
              <a:t>Tez Tour</a:t>
            </a:r>
          </a:p>
          <a:p>
            <a:pPr marL="514350" indent="-514350">
              <a:buFont typeface="+mj-lt"/>
              <a:buAutoNum type="arabicPeriod"/>
            </a:pPr>
            <a:r>
              <a:rPr lang="tr-TR" sz="2800" b="1" dirty="0" smtClean="0"/>
              <a:t>Anex Tour</a:t>
            </a:r>
          </a:p>
          <a:p>
            <a:pPr marL="514350" indent="-514350">
              <a:buFont typeface="+mj-lt"/>
              <a:buAutoNum type="arabicPeriod"/>
            </a:pPr>
            <a:r>
              <a:rPr lang="tr-TR" sz="2800" b="1" dirty="0" smtClean="0"/>
              <a:t>Corendon Touristic</a:t>
            </a:r>
          </a:p>
          <a:p>
            <a:pPr marL="514350" indent="-514350">
              <a:buFont typeface="+mj-lt"/>
              <a:buAutoNum type="arabicPeriod"/>
            </a:pPr>
            <a:r>
              <a:rPr lang="tr-TR" sz="2800" b="1" dirty="0" smtClean="0"/>
              <a:t>Meeting Point IQ Travel</a:t>
            </a:r>
          </a:p>
          <a:p>
            <a:pPr marL="514350" indent="-514350">
              <a:buFont typeface="+mj-lt"/>
              <a:buAutoNum type="arabicPeriod"/>
            </a:pPr>
            <a:r>
              <a:rPr lang="tr-TR" sz="2800" b="1" dirty="0" smtClean="0"/>
              <a:t>MTS Incoming</a:t>
            </a:r>
            <a:endParaRPr lang="tr-TR" sz="2800" b="1" dirty="0"/>
          </a:p>
        </p:txBody>
      </p:sp>
    </p:spTree>
    <p:extLst>
      <p:ext uri="{BB962C8B-B14F-4D97-AF65-F5344CB8AC3E}">
        <p14:creationId xmlns:p14="http://schemas.microsoft.com/office/powerpoint/2010/main" val="9202236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58204" cy="1162050"/>
          </a:xfrm>
        </p:spPr>
        <p:txBody>
          <a:bodyPr>
            <a:noAutofit/>
          </a:bodyPr>
          <a:lstStyle/>
          <a:p>
            <a:r>
              <a:rPr lang="tr-TR" sz="3600" dirty="0" smtClean="0">
                <a:solidFill>
                  <a:srgbClr val="FFC000"/>
                </a:solidFill>
              </a:rPr>
              <a:t>TÜRKİYE PAKET TUR PAZARI 2014</a:t>
            </a:r>
            <a:br>
              <a:rPr lang="tr-TR" sz="3600" dirty="0" smtClean="0">
                <a:solidFill>
                  <a:srgbClr val="FFC000"/>
                </a:solidFill>
              </a:rPr>
            </a:br>
            <a:r>
              <a:rPr lang="tr-TR" sz="3600" dirty="0" smtClean="0">
                <a:solidFill>
                  <a:srgbClr val="FFC000"/>
                </a:solidFill>
              </a:rPr>
              <a:t> INCOMING RAPORU</a:t>
            </a:r>
            <a:endParaRPr lang="tr-TR" sz="3600" dirty="0"/>
          </a:p>
        </p:txBody>
      </p:sp>
      <p:pic>
        <p:nvPicPr>
          <p:cNvPr id="2050" name="Picture 2" descr="C:\Documents and Settings\Administrator\Desktop\THOMAS COOK RESİMLERİ\TAB.jpg"/>
          <p:cNvPicPr>
            <a:picLocks noGrp="1" noChangeAspect="1" noChangeArrowheads="1"/>
          </p:cNvPicPr>
          <p:nvPr>
            <p:ph idx="1"/>
          </p:nvPr>
        </p:nvPicPr>
        <p:blipFill>
          <a:blip r:embed="rId2"/>
          <a:srcRect t="15993" b="15993"/>
          <a:stretch>
            <a:fillRect/>
          </a:stretch>
        </p:blipFill>
        <p:spPr bwMode="auto">
          <a:prstGeom prst="rect">
            <a:avLst/>
          </a:prstGeom>
          <a:noFill/>
        </p:spPr>
      </p:pic>
      <p:sp>
        <p:nvSpPr>
          <p:cNvPr id="4" name="3 Metin Yer Tutucusu"/>
          <p:cNvSpPr>
            <a:spLocks noGrp="1"/>
          </p:cNvSpPr>
          <p:nvPr>
            <p:ph type="body" sz="half" idx="2"/>
          </p:nvPr>
        </p:nvSpPr>
        <p:spPr>
          <a:xfrm>
            <a:off x="457200" y="1435100"/>
            <a:ext cx="4186238" cy="5280048"/>
          </a:xfrm>
        </p:spPr>
        <p:txBody>
          <a:bodyPr>
            <a:normAutofit/>
          </a:bodyPr>
          <a:lstStyle/>
          <a:p>
            <a:pPr marL="457200" indent="-457200">
              <a:buFont typeface="+mj-lt"/>
              <a:buAutoNum type="arabicPeriod"/>
            </a:pPr>
            <a:r>
              <a:rPr lang="tr-TR" sz="2400" b="1" dirty="0" smtClean="0"/>
              <a:t>TANTUR – TUI</a:t>
            </a:r>
          </a:p>
          <a:p>
            <a:pPr marL="457200" indent="-457200">
              <a:buFont typeface="+mj-lt"/>
              <a:buAutoNum type="arabicPeriod"/>
            </a:pPr>
            <a:r>
              <a:rPr lang="tr-TR" sz="2400" b="1" dirty="0" smtClean="0"/>
              <a:t>THOMAS COOK –DIANA </a:t>
            </a:r>
          </a:p>
          <a:p>
            <a:pPr marL="457200" indent="-457200">
              <a:buFont typeface="+mj-lt"/>
              <a:buAutoNum type="arabicPeriod"/>
            </a:pPr>
            <a:r>
              <a:rPr lang="tr-TR" sz="2400" b="1" dirty="0" smtClean="0"/>
              <a:t>OTI HOLDİNG</a:t>
            </a:r>
          </a:p>
          <a:p>
            <a:pPr marL="457200" indent="-457200">
              <a:buFont typeface="+mj-lt"/>
              <a:buAutoNum type="arabicPeriod"/>
            </a:pPr>
            <a:r>
              <a:rPr lang="tr-TR" sz="2400" b="1" dirty="0" smtClean="0"/>
              <a:t>TEZ TOUR</a:t>
            </a:r>
          </a:p>
          <a:p>
            <a:pPr marL="457200" indent="-457200">
              <a:buFont typeface="+mj-lt"/>
              <a:buAutoNum type="arabicPeriod"/>
            </a:pPr>
            <a:r>
              <a:rPr lang="tr-TR" sz="2400" b="1" dirty="0" smtClean="0"/>
              <a:t>PEGAS TOURİSTİK</a:t>
            </a:r>
          </a:p>
          <a:p>
            <a:pPr marL="457200" indent="-457200">
              <a:buFont typeface="+mj-lt"/>
              <a:buAutoNum type="arabicPeriod"/>
            </a:pPr>
            <a:r>
              <a:rPr lang="tr-TR" sz="2400" b="1" dirty="0" smtClean="0"/>
              <a:t>OTS</a:t>
            </a:r>
          </a:p>
          <a:p>
            <a:pPr marL="457200" indent="-457200">
              <a:buFont typeface="+mj-lt"/>
              <a:buAutoNum type="arabicPeriod"/>
            </a:pPr>
            <a:r>
              <a:rPr lang="tr-TR" sz="2400" b="1" dirty="0" smtClean="0"/>
              <a:t>MEETİNG POINT</a:t>
            </a:r>
          </a:p>
          <a:p>
            <a:pPr marL="457200" indent="-457200">
              <a:buFont typeface="+mj-lt"/>
              <a:buAutoNum type="arabicPeriod"/>
            </a:pPr>
            <a:r>
              <a:rPr lang="tr-TR" sz="2400" b="1" dirty="0" smtClean="0"/>
              <a:t> ANEX TOUR</a:t>
            </a:r>
          </a:p>
          <a:p>
            <a:pPr marL="457200" indent="-457200">
              <a:buFont typeface="+mj-lt"/>
              <a:buAutoNum type="arabicPeriod"/>
            </a:pPr>
            <a:r>
              <a:rPr lang="tr-TR" sz="2400" b="1" dirty="0" smtClean="0"/>
              <a:t>CORENDON</a:t>
            </a:r>
          </a:p>
          <a:p>
            <a:pPr marL="457200" indent="-457200">
              <a:buFont typeface="+mj-lt"/>
              <a:buAutoNum type="arabicPeriod"/>
            </a:pPr>
            <a:r>
              <a:rPr lang="tr-TR" sz="2400" b="1" smtClean="0"/>
              <a:t>SUMMER TOUR</a:t>
            </a:r>
            <a:endParaRPr lang="tr-TR" sz="2400" b="1" dirty="0" smtClean="0"/>
          </a:p>
        </p:txBody>
      </p:sp>
    </p:spTree>
    <p:extLst>
      <p:ext uri="{BB962C8B-B14F-4D97-AF65-F5344CB8AC3E}">
        <p14:creationId xmlns:p14="http://schemas.microsoft.com/office/powerpoint/2010/main" val="55552262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Administrator\Desktop\THOMAS COOK RESİMLERİ\thomascook.jpg"/>
          <p:cNvPicPr>
            <a:picLocks noChangeAspect="1" noChangeArrowheads="1"/>
          </p:cNvPicPr>
          <p:nvPr/>
        </p:nvPicPr>
        <p:blipFill>
          <a:blip r:embed="rId2"/>
          <a:srcRect/>
          <a:stretch>
            <a:fillRect/>
          </a:stretch>
        </p:blipFill>
        <p:spPr bwMode="auto">
          <a:xfrm>
            <a:off x="0" y="0"/>
            <a:ext cx="9136506" cy="6858000"/>
          </a:xfrm>
          <a:prstGeom prst="rect">
            <a:avLst/>
          </a:prstGeom>
          <a:noFill/>
        </p:spPr>
      </p:pic>
    </p:spTree>
    <p:extLst>
      <p:ext uri="{BB962C8B-B14F-4D97-AF65-F5344CB8AC3E}">
        <p14:creationId xmlns:p14="http://schemas.microsoft.com/office/powerpoint/2010/main" val="90406458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Administrator\Desktop\THOMAS COOK RESİMLERİ\ADV_Banner_21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extLst>
      <p:ext uri="{BB962C8B-B14F-4D97-AF65-F5344CB8AC3E}">
        <p14:creationId xmlns:p14="http://schemas.microsoft.com/office/powerpoint/2010/main" val="24494781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58204" cy="1162050"/>
          </a:xfrm>
        </p:spPr>
        <p:txBody>
          <a:bodyPr>
            <a:normAutofit/>
          </a:bodyPr>
          <a:lstStyle/>
          <a:p>
            <a:r>
              <a:rPr lang="tr-TR" sz="4000" dirty="0" smtClean="0">
                <a:solidFill>
                  <a:srgbClr val="FFC000"/>
                </a:solidFill>
              </a:rPr>
              <a:t>OTEL MARKALARI</a:t>
            </a:r>
            <a:endParaRPr lang="tr-TR" sz="4000" dirty="0">
              <a:solidFill>
                <a:srgbClr val="FFC000"/>
              </a:solidFill>
            </a:endParaRPr>
          </a:p>
        </p:txBody>
      </p:sp>
      <p:pic>
        <p:nvPicPr>
          <p:cNvPr id="7170" name="Picture 2" descr="C:\Documents and Settings\Administrator\Desktop\THOMAS COOK RESİMLERİ\otel  markası.jpg"/>
          <p:cNvPicPr>
            <a:picLocks noGrp="1" noChangeAspect="1" noChangeArrowheads="1"/>
          </p:cNvPicPr>
          <p:nvPr>
            <p:ph idx="1"/>
          </p:nvPr>
        </p:nvPicPr>
        <p:blipFill>
          <a:blip r:embed="rId2"/>
          <a:srcRect l="5394" r="5394"/>
          <a:stretch>
            <a:fillRect/>
          </a:stretch>
        </p:blipFill>
        <p:spPr bwMode="auto">
          <a:prstGeom prst="rect">
            <a:avLst/>
          </a:prstGeom>
          <a:noFill/>
        </p:spPr>
      </p:pic>
      <p:sp>
        <p:nvSpPr>
          <p:cNvPr id="4" name="3 Metin Yer Tutucusu"/>
          <p:cNvSpPr>
            <a:spLocks noGrp="1"/>
          </p:cNvSpPr>
          <p:nvPr>
            <p:ph type="body" sz="half" idx="2"/>
          </p:nvPr>
        </p:nvSpPr>
        <p:spPr>
          <a:xfrm>
            <a:off x="457200" y="1435100"/>
            <a:ext cx="3757610" cy="5137172"/>
          </a:xfrm>
        </p:spPr>
        <p:txBody>
          <a:bodyPr>
            <a:normAutofit/>
          </a:bodyPr>
          <a:lstStyle/>
          <a:p>
            <a:pPr>
              <a:buFont typeface="Wingdings" pitchFamily="2" charset="2"/>
              <a:buChar char="Ø"/>
            </a:pPr>
            <a:r>
              <a:rPr lang="en-US" sz="3200" b="1" dirty="0"/>
              <a:t>SENTIDO, </a:t>
            </a:r>
            <a:endParaRPr lang="tr-TR" sz="3200" b="1" dirty="0" smtClean="0"/>
          </a:p>
          <a:p>
            <a:pPr>
              <a:buFont typeface="Wingdings" pitchFamily="2" charset="2"/>
              <a:buChar char="Ø"/>
            </a:pPr>
            <a:r>
              <a:rPr lang="en-US" sz="3200" b="1" dirty="0" smtClean="0"/>
              <a:t>SunConnect</a:t>
            </a:r>
            <a:r>
              <a:rPr lang="en-US" sz="3200" b="1" dirty="0"/>
              <a:t>, </a:t>
            </a:r>
            <a:endParaRPr lang="tr-TR" sz="3200" b="1" dirty="0" smtClean="0"/>
          </a:p>
          <a:p>
            <a:pPr>
              <a:buFont typeface="Wingdings" pitchFamily="2" charset="2"/>
              <a:buChar char="Ø"/>
            </a:pPr>
            <a:r>
              <a:rPr lang="en-US" sz="3200" b="1" dirty="0" smtClean="0"/>
              <a:t>Sunwing</a:t>
            </a:r>
            <a:r>
              <a:rPr lang="en-US" sz="3200" b="1" dirty="0"/>
              <a:t>, </a:t>
            </a:r>
            <a:endParaRPr lang="tr-TR" sz="3200" b="1" dirty="0" smtClean="0"/>
          </a:p>
          <a:p>
            <a:pPr>
              <a:buFont typeface="Wingdings" pitchFamily="2" charset="2"/>
              <a:buChar char="Ø"/>
            </a:pPr>
            <a:r>
              <a:rPr lang="en-US" sz="3200" b="1" dirty="0" smtClean="0"/>
              <a:t>Sunprime </a:t>
            </a:r>
            <a:endParaRPr lang="tr-TR" sz="3200" b="1" dirty="0" smtClean="0"/>
          </a:p>
          <a:p>
            <a:pPr>
              <a:buFont typeface="Wingdings" pitchFamily="2" charset="2"/>
              <a:buChar char="Ø"/>
            </a:pPr>
            <a:r>
              <a:rPr lang="en-US" sz="3200" b="1" dirty="0" smtClean="0"/>
              <a:t> Smartline</a:t>
            </a:r>
            <a:endParaRPr lang="tr-TR" sz="3200" b="1" dirty="0" smtClean="0"/>
          </a:p>
          <a:p>
            <a:pPr>
              <a:buFont typeface="Wingdings" pitchFamily="2" charset="2"/>
              <a:buChar char="Ø"/>
            </a:pPr>
            <a:r>
              <a:rPr lang="tr-TR" sz="3200" b="1" dirty="0" smtClean="0"/>
              <a:t>Sun Prime</a:t>
            </a:r>
            <a:endParaRPr lang="tr-TR" sz="3200" b="1" dirty="0"/>
          </a:p>
        </p:txBody>
      </p:sp>
    </p:spTree>
    <p:extLst>
      <p:ext uri="{BB962C8B-B14F-4D97-AF65-F5344CB8AC3E}">
        <p14:creationId xmlns:p14="http://schemas.microsoft.com/office/powerpoint/2010/main" val="34048760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Administrator\Desktop\THOMAS COOK RESİMLERİ\T_Cook_Tablo.jpg"/>
          <p:cNvPicPr>
            <a:picLocks noChangeAspect="1" noChangeArrowheads="1"/>
          </p:cNvPicPr>
          <p:nvPr/>
        </p:nvPicPr>
        <p:blipFill>
          <a:blip r:embed="rId2"/>
          <a:srcRect/>
          <a:stretch>
            <a:fillRect/>
          </a:stretch>
        </p:blipFill>
        <p:spPr bwMode="auto">
          <a:xfrm>
            <a:off x="0" y="0"/>
            <a:ext cx="9184848" cy="6858000"/>
          </a:xfrm>
          <a:prstGeom prst="rect">
            <a:avLst/>
          </a:prstGeom>
          <a:noFill/>
        </p:spPr>
      </p:pic>
    </p:spTree>
    <p:extLst>
      <p:ext uri="{BB962C8B-B14F-4D97-AF65-F5344CB8AC3E}">
        <p14:creationId xmlns:p14="http://schemas.microsoft.com/office/powerpoint/2010/main" val="310520657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00100" y="274638"/>
            <a:ext cx="7686700" cy="45719"/>
          </a:xfrm>
        </p:spPr>
        <p:txBody>
          <a:bodyPr>
            <a:normAutofit fontScale="90000"/>
          </a:bodyPr>
          <a:lstStyle/>
          <a:p>
            <a:r>
              <a:rPr lang="tr-TR" dirty="0" smtClean="0">
                <a:solidFill>
                  <a:schemeClr val="bg2"/>
                </a:solidFill>
              </a:rPr>
              <a:t>.</a:t>
            </a:r>
            <a:endParaRPr lang="tr-TR" dirty="0">
              <a:solidFill>
                <a:schemeClr val="bg2"/>
              </a:solidFill>
            </a:endParaRPr>
          </a:p>
        </p:txBody>
      </p:sp>
      <p:sp>
        <p:nvSpPr>
          <p:cNvPr id="3" name="2 İçerik Yer Tutucusu"/>
          <p:cNvSpPr>
            <a:spLocks noGrp="1"/>
          </p:cNvSpPr>
          <p:nvPr>
            <p:ph idx="1"/>
          </p:nvPr>
        </p:nvSpPr>
        <p:spPr/>
        <p:txBody>
          <a:bodyPr/>
          <a:lstStyle/>
          <a:p>
            <a:endParaRPr lang="tr-TR" dirty="0" smtClean="0"/>
          </a:p>
          <a:p>
            <a:pPr>
              <a:buFont typeface="Wingdings" pitchFamily="2" charset="2"/>
              <a:buChar char="Ø"/>
            </a:pPr>
            <a:r>
              <a:rPr lang="tr-TR" dirty="0" smtClean="0"/>
              <a:t>Thomas Cook, farklı destinasyonlarda uygun fiyatlı tur paketleri, uçak bileti, cruise, konaklama, şehir turları, lüks tatil ve kişiye özel tatil paketleri sunan 36 alt markası ile hizmet vermektedir.</a:t>
            </a:r>
          </a:p>
        </p:txBody>
      </p:sp>
    </p:spTree>
    <p:extLst>
      <p:ext uri="{BB962C8B-B14F-4D97-AF65-F5344CB8AC3E}">
        <p14:creationId xmlns:p14="http://schemas.microsoft.com/office/powerpoint/2010/main" val="1929234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Administrator\Desktop\THOMAS COOK RESİMLERİ\fft99_mf6087395.Jpeg"/>
          <p:cNvPicPr>
            <a:picLocks noChangeAspect="1" noChangeArrowheads="1"/>
          </p:cNvPicPr>
          <p:nvPr/>
        </p:nvPicPr>
        <p:blipFill>
          <a:blip r:embed="rId2"/>
          <a:srcRect/>
          <a:stretch>
            <a:fillRect/>
          </a:stretch>
        </p:blipFill>
        <p:spPr bwMode="auto">
          <a:xfrm>
            <a:off x="0" y="0"/>
            <a:ext cx="9167554" cy="6858000"/>
          </a:xfrm>
          <a:prstGeom prst="rect">
            <a:avLst/>
          </a:prstGeom>
          <a:noFill/>
        </p:spPr>
      </p:pic>
    </p:spTree>
    <p:extLst>
      <p:ext uri="{BB962C8B-B14F-4D97-AF65-F5344CB8AC3E}">
        <p14:creationId xmlns:p14="http://schemas.microsoft.com/office/powerpoint/2010/main" val="152293079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58204" cy="1162050"/>
          </a:xfrm>
        </p:spPr>
        <p:txBody>
          <a:bodyPr/>
          <a:lstStyle/>
          <a:p>
            <a:r>
              <a:rPr lang="tr-TR" sz="3200" dirty="0" smtClean="0">
                <a:solidFill>
                  <a:srgbClr val="FFC000"/>
                </a:solidFill>
              </a:rPr>
              <a:t>GIDA VE PERAKENDE ORTAKLARI</a:t>
            </a:r>
            <a:r>
              <a:rPr lang="tr-TR" dirty="0" smtClean="0"/>
              <a:t/>
            </a:r>
            <a:br>
              <a:rPr lang="tr-TR" dirty="0" smtClean="0"/>
            </a:br>
            <a:endParaRPr lang="tr-TR" dirty="0"/>
          </a:p>
        </p:txBody>
      </p:sp>
      <p:pic>
        <p:nvPicPr>
          <p:cNvPr id="5" name="4 İçerik Yer Tutucusu" descr="James Martin Yemekler"/>
          <p:cNvPicPr>
            <a:picLocks noGrp="1"/>
          </p:cNvPicPr>
          <p:nvPr>
            <p:ph idx="1"/>
          </p:nvPr>
        </p:nvPicPr>
        <p:blipFill>
          <a:blip r:embed="rId2"/>
          <a:srcRect/>
          <a:stretch>
            <a:fillRect/>
          </a:stretch>
        </p:blipFill>
        <p:spPr bwMode="auto">
          <a:xfrm>
            <a:off x="4500562" y="1428736"/>
            <a:ext cx="4357718" cy="2428892"/>
          </a:xfrm>
          <a:prstGeom prst="rect">
            <a:avLst/>
          </a:prstGeom>
          <a:noFill/>
          <a:ln w="9525">
            <a:noFill/>
            <a:miter lim="800000"/>
            <a:headEnd/>
            <a:tailEnd/>
          </a:ln>
        </p:spPr>
      </p:pic>
      <p:sp>
        <p:nvSpPr>
          <p:cNvPr id="4" name="3 Metin Yer Tutucusu"/>
          <p:cNvSpPr>
            <a:spLocks noGrp="1"/>
          </p:cNvSpPr>
          <p:nvPr>
            <p:ph type="body" sz="half" idx="2"/>
          </p:nvPr>
        </p:nvSpPr>
        <p:spPr>
          <a:xfrm>
            <a:off x="457200" y="1435100"/>
            <a:ext cx="3971924" cy="4691063"/>
          </a:xfrm>
        </p:spPr>
        <p:txBody>
          <a:bodyPr>
            <a:normAutofit fontScale="92500" lnSpcReduction="10000"/>
          </a:bodyPr>
          <a:lstStyle/>
          <a:p>
            <a:r>
              <a:rPr lang="tr-TR" sz="1800" b="1" dirty="0" smtClean="0">
                <a:solidFill>
                  <a:srgbClr val="FFC000"/>
                </a:solidFill>
              </a:rPr>
              <a:t>TV şef James Martin </a:t>
            </a:r>
            <a:r>
              <a:rPr lang="tr-TR" sz="1800" b="1" dirty="0" smtClean="0"/>
              <a:t>ile ortaklığı 2012 yılında başladı ve halen devam etmektedir.</a:t>
            </a:r>
          </a:p>
          <a:p>
            <a:r>
              <a:rPr lang="tr-TR" sz="1800" b="1" dirty="0" smtClean="0"/>
              <a:t>Menü de pastırma ve yumurta, ikindi çayı ve Kızartma tavuk yemeği popüler doyurucu bir kahvaltı yanı sıra sevilen, geleneksel yemekler bulunmaktadır.</a:t>
            </a:r>
          </a:p>
          <a:p>
            <a:endParaRPr lang="tr-TR" sz="1800" b="1" dirty="0" smtClean="0"/>
          </a:p>
          <a:p>
            <a:endParaRPr lang="tr-TR" sz="1800" b="1" dirty="0" smtClean="0"/>
          </a:p>
          <a:p>
            <a:r>
              <a:rPr lang="tr-TR" sz="2400" b="1" dirty="0" smtClean="0">
                <a:solidFill>
                  <a:srgbClr val="FFC000"/>
                </a:solidFill>
              </a:rPr>
              <a:t>Alpha olan LSG Sky Chefs</a:t>
            </a:r>
          </a:p>
          <a:p>
            <a:endParaRPr lang="tr-TR" sz="1800" b="1" dirty="0" smtClean="0"/>
          </a:p>
          <a:p>
            <a:r>
              <a:rPr lang="tr-TR" sz="2400" b="1" dirty="0" smtClean="0"/>
              <a:t>Ürün ve hizmetlerin geniş bir yelpazede sunan - Tam hizmet aracılığıyla gıda, lojistik ve perakendedir.</a:t>
            </a:r>
            <a:endParaRPr lang="tr-TR" sz="2400" b="1" dirty="0"/>
          </a:p>
        </p:txBody>
      </p:sp>
      <p:pic>
        <p:nvPicPr>
          <p:cNvPr id="6" name="5 Resim" descr="Alpha Sky Chefs"/>
          <p:cNvPicPr/>
          <p:nvPr/>
        </p:nvPicPr>
        <p:blipFill>
          <a:blip r:embed="rId3"/>
          <a:srcRect/>
          <a:stretch>
            <a:fillRect/>
          </a:stretch>
        </p:blipFill>
        <p:spPr bwMode="auto">
          <a:xfrm>
            <a:off x="4500562" y="4071942"/>
            <a:ext cx="4286280" cy="1928826"/>
          </a:xfrm>
          <a:prstGeom prst="rect">
            <a:avLst/>
          </a:prstGeom>
          <a:noFill/>
          <a:ln w="9525">
            <a:noFill/>
            <a:miter lim="800000"/>
            <a:headEnd/>
            <a:tailEnd/>
          </a:ln>
        </p:spPr>
      </p:pic>
    </p:spTree>
    <p:extLst>
      <p:ext uri="{BB962C8B-B14F-4D97-AF65-F5344CB8AC3E}">
        <p14:creationId xmlns:p14="http://schemas.microsoft.com/office/powerpoint/2010/main" val="38062148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115328" cy="226992"/>
          </a:xfrm>
        </p:spPr>
        <p:txBody>
          <a:bodyPr>
            <a:normAutofit fontScale="90000"/>
          </a:bodyPr>
          <a:lstStyle/>
          <a:p>
            <a:r>
              <a:rPr lang="tr-TR" dirty="0" smtClean="0"/>
              <a:t>.</a:t>
            </a:r>
            <a:endParaRPr lang="tr-TR" dirty="0"/>
          </a:p>
        </p:txBody>
      </p:sp>
      <p:pic>
        <p:nvPicPr>
          <p:cNvPr id="5" name="4 İçerik Yer Tutucusu" descr="Photobox"/>
          <p:cNvPicPr>
            <a:picLocks noGrp="1"/>
          </p:cNvPicPr>
          <p:nvPr>
            <p:ph idx="1"/>
          </p:nvPr>
        </p:nvPicPr>
        <p:blipFill>
          <a:blip r:embed="rId2"/>
          <a:srcRect/>
          <a:stretch>
            <a:fillRect/>
          </a:stretch>
        </p:blipFill>
        <p:spPr bwMode="auto">
          <a:xfrm>
            <a:off x="5214942" y="214290"/>
            <a:ext cx="3714776" cy="2500330"/>
          </a:xfrm>
          <a:prstGeom prst="rect">
            <a:avLst/>
          </a:prstGeom>
          <a:noFill/>
          <a:ln w="9525">
            <a:noFill/>
            <a:miter lim="800000"/>
            <a:headEnd/>
            <a:tailEnd/>
          </a:ln>
        </p:spPr>
      </p:pic>
      <p:sp>
        <p:nvSpPr>
          <p:cNvPr id="4" name="3 Metin Yer Tutucusu"/>
          <p:cNvSpPr>
            <a:spLocks noGrp="1"/>
          </p:cNvSpPr>
          <p:nvPr>
            <p:ph type="body" sz="half" idx="2"/>
          </p:nvPr>
        </p:nvSpPr>
        <p:spPr>
          <a:xfrm>
            <a:off x="457200" y="285728"/>
            <a:ext cx="4543428" cy="5840435"/>
          </a:xfrm>
        </p:spPr>
        <p:txBody>
          <a:bodyPr>
            <a:normAutofit/>
          </a:bodyPr>
          <a:lstStyle/>
          <a:p>
            <a:r>
              <a:rPr lang="tr-TR" sz="2000" b="1" dirty="0" smtClean="0">
                <a:solidFill>
                  <a:srgbClr val="FFC000"/>
                </a:solidFill>
              </a:rPr>
              <a:t>Photobox</a:t>
            </a:r>
          </a:p>
          <a:p>
            <a:r>
              <a:rPr lang="tr-TR" sz="2000" b="1" dirty="0" smtClean="0"/>
              <a:t>Photobox müşterilerimiz anılar oluşturmak ve fotoğraf albümü, kartları, duvar sanatı, kupalar, t-shirt, ve daha fazlasından onları canlı tutmak için harika bir yoldur.</a:t>
            </a:r>
          </a:p>
          <a:p>
            <a:endParaRPr lang="tr-TR" sz="2000" b="1" dirty="0" smtClean="0"/>
          </a:p>
          <a:p>
            <a:endParaRPr lang="tr-TR" sz="2000" b="1" dirty="0" smtClean="0"/>
          </a:p>
          <a:p>
            <a:r>
              <a:rPr lang="tr-TR" sz="2000" b="1" dirty="0" smtClean="0"/>
              <a:t> </a:t>
            </a:r>
            <a:r>
              <a:rPr lang="tr-TR" sz="2000" b="1" dirty="0" smtClean="0">
                <a:solidFill>
                  <a:srgbClr val="FFC000"/>
                </a:solidFill>
              </a:rPr>
              <a:t>Tatil Ekstralar</a:t>
            </a:r>
          </a:p>
          <a:p>
            <a:r>
              <a:rPr lang="tr-TR" sz="2000" b="1" dirty="0" smtClean="0"/>
              <a:t>Özünde teklifleri olarak demiryolu ve antrenör ve tatil sigortası havaalanı otel havaalanı otopark, havaalanı salonları, havaalanları ile - Tatil Ekstralar seyahat ap-ons İngiltere pazar lideridir. Müşteri teknolojisi, fantastik ürünler, rakipsiz fiyatlar ve sorunsuz seyahat Tatil Ekstralar için odak noktasıdır</a:t>
            </a:r>
            <a:endParaRPr lang="tr-TR" sz="2000" b="1" dirty="0"/>
          </a:p>
        </p:txBody>
      </p:sp>
      <p:pic>
        <p:nvPicPr>
          <p:cNvPr id="6" name="5 Resim" descr="Tatil Ekstralar logosu"/>
          <p:cNvPicPr/>
          <p:nvPr/>
        </p:nvPicPr>
        <p:blipFill>
          <a:blip r:embed="rId3"/>
          <a:srcRect/>
          <a:stretch>
            <a:fillRect/>
          </a:stretch>
        </p:blipFill>
        <p:spPr bwMode="auto">
          <a:xfrm>
            <a:off x="5143504" y="3071810"/>
            <a:ext cx="3786214" cy="2643206"/>
          </a:xfrm>
          <a:prstGeom prst="rect">
            <a:avLst/>
          </a:prstGeom>
          <a:noFill/>
          <a:ln w="9525">
            <a:noFill/>
            <a:miter lim="800000"/>
            <a:headEnd/>
            <a:tailEnd/>
          </a:ln>
        </p:spPr>
      </p:pic>
    </p:spTree>
    <p:extLst>
      <p:ext uri="{BB962C8B-B14F-4D97-AF65-F5344CB8AC3E}">
        <p14:creationId xmlns:p14="http://schemas.microsoft.com/office/powerpoint/2010/main" val="13829532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58204" cy="1162050"/>
          </a:xfrm>
        </p:spPr>
        <p:txBody>
          <a:bodyPr/>
          <a:lstStyle/>
          <a:p>
            <a:r>
              <a:rPr lang="tr-TR" sz="3200" dirty="0" smtClean="0">
                <a:solidFill>
                  <a:srgbClr val="FFC000"/>
                </a:solidFill>
              </a:rPr>
              <a:t>DİĞER ORTAKLIKLAR</a:t>
            </a:r>
            <a:r>
              <a:rPr lang="tr-TR" dirty="0" smtClean="0"/>
              <a:t/>
            </a:r>
            <a:br>
              <a:rPr lang="tr-TR" dirty="0" smtClean="0"/>
            </a:br>
            <a:endParaRPr lang="tr-TR" dirty="0"/>
          </a:p>
        </p:txBody>
      </p:sp>
      <p:pic>
        <p:nvPicPr>
          <p:cNvPr id="5" name="4 İçerik Yer Tutucusu" descr="Araba Trawler logosu"/>
          <p:cNvPicPr>
            <a:picLocks noGrp="1"/>
          </p:cNvPicPr>
          <p:nvPr>
            <p:ph idx="1"/>
          </p:nvPr>
        </p:nvPicPr>
        <p:blipFill>
          <a:blip r:embed="rId2"/>
          <a:srcRect/>
          <a:stretch>
            <a:fillRect/>
          </a:stretch>
        </p:blipFill>
        <p:spPr bwMode="auto">
          <a:xfrm>
            <a:off x="5500694" y="1571612"/>
            <a:ext cx="3214710" cy="1643074"/>
          </a:xfrm>
          <a:prstGeom prst="rect">
            <a:avLst/>
          </a:prstGeom>
          <a:noFill/>
          <a:ln w="9525">
            <a:noFill/>
            <a:miter lim="800000"/>
            <a:headEnd/>
            <a:tailEnd/>
          </a:ln>
        </p:spPr>
      </p:pic>
      <p:sp>
        <p:nvSpPr>
          <p:cNvPr id="4" name="3 Metin Yer Tutucusu"/>
          <p:cNvSpPr>
            <a:spLocks noGrp="1"/>
          </p:cNvSpPr>
          <p:nvPr>
            <p:ph type="body" sz="half" idx="2"/>
          </p:nvPr>
        </p:nvSpPr>
        <p:spPr>
          <a:xfrm>
            <a:off x="457200" y="1435100"/>
            <a:ext cx="4757742" cy="4691063"/>
          </a:xfrm>
        </p:spPr>
        <p:txBody>
          <a:bodyPr>
            <a:normAutofit/>
          </a:bodyPr>
          <a:lstStyle/>
          <a:p>
            <a:r>
              <a:rPr lang="tr-TR" sz="2000" b="1" dirty="0" smtClean="0">
                <a:solidFill>
                  <a:srgbClr val="FFC000"/>
                </a:solidFill>
              </a:rPr>
              <a:t>Kiralık araba</a:t>
            </a:r>
          </a:p>
          <a:p>
            <a:r>
              <a:rPr lang="tr-TR" sz="2000" b="1" dirty="0" smtClean="0"/>
              <a:t>Araba Trawler ile ortaklığımız müşterilerimize onlar için en iyi anlaşma bulmak için araç kiralama tedarikçilerin yararına sunuyor.</a:t>
            </a:r>
          </a:p>
          <a:p>
            <a:r>
              <a:rPr lang="tr-TR" sz="2000" b="1" dirty="0" smtClean="0"/>
              <a:t> </a:t>
            </a:r>
          </a:p>
          <a:p>
            <a:r>
              <a:rPr lang="tr-TR" sz="2000" b="1" dirty="0" smtClean="0">
                <a:solidFill>
                  <a:srgbClr val="FFC000"/>
                </a:solidFill>
              </a:rPr>
              <a:t>Hotels4u</a:t>
            </a:r>
          </a:p>
          <a:p>
            <a:r>
              <a:rPr lang="tr-TR" sz="2000" b="1" dirty="0" smtClean="0"/>
              <a:t>Uçak Bileti rezervasyonu? Mükemmel hotel4u bulun. Hotels4u gecelik sadece £ 10 herşey dahil oteller sunuyor. Özellikle sizi düşünerek tasarlanmış bir web sitesi kazanan çok ödül var ve hızlı ve kolay rezervasyon oteller yapar. </a:t>
            </a:r>
          </a:p>
          <a:p>
            <a:r>
              <a:rPr lang="tr-TR" sz="1800" b="1" dirty="0" smtClean="0"/>
              <a:t> </a:t>
            </a:r>
          </a:p>
          <a:p>
            <a:endParaRPr lang="tr-TR" dirty="0"/>
          </a:p>
        </p:txBody>
      </p:sp>
      <p:pic>
        <p:nvPicPr>
          <p:cNvPr id="6" name="5 Resim" descr="Hotels4u logosu"/>
          <p:cNvPicPr/>
          <p:nvPr/>
        </p:nvPicPr>
        <p:blipFill>
          <a:blip r:embed="rId3"/>
          <a:srcRect/>
          <a:stretch>
            <a:fillRect/>
          </a:stretch>
        </p:blipFill>
        <p:spPr bwMode="auto">
          <a:xfrm>
            <a:off x="5286380" y="3429000"/>
            <a:ext cx="3500462" cy="2143140"/>
          </a:xfrm>
          <a:prstGeom prst="rect">
            <a:avLst/>
          </a:prstGeom>
          <a:noFill/>
          <a:ln w="9525">
            <a:noFill/>
            <a:miter lim="800000"/>
            <a:headEnd/>
            <a:tailEnd/>
          </a:ln>
        </p:spPr>
      </p:pic>
    </p:spTree>
    <p:extLst>
      <p:ext uri="{BB962C8B-B14F-4D97-AF65-F5344CB8AC3E}">
        <p14:creationId xmlns:p14="http://schemas.microsoft.com/office/powerpoint/2010/main" val="267349935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pic>
        <p:nvPicPr>
          <p:cNvPr id="5" name="4 İçerik Yer Tutucusu" descr="Tatil Ekstralar logosu"/>
          <p:cNvPicPr>
            <a:picLocks noGrp="1"/>
          </p:cNvPicPr>
          <p:nvPr>
            <p:ph idx="1"/>
          </p:nvPr>
        </p:nvPicPr>
        <p:blipFill>
          <a:blip r:embed="rId2"/>
          <a:srcRect l="36900" r="36900"/>
          <a:stretch>
            <a:fillRect/>
          </a:stretch>
        </p:blipFill>
        <p:spPr bwMode="auto">
          <a:prstGeom prst="rect">
            <a:avLst/>
          </a:prstGeom>
          <a:noFill/>
          <a:ln w="9525">
            <a:noFill/>
            <a:miter lim="800000"/>
            <a:headEnd/>
            <a:tailEnd/>
          </a:ln>
        </p:spPr>
      </p:pic>
      <p:sp>
        <p:nvSpPr>
          <p:cNvPr id="4" name="3 Metin Yer Tutucusu"/>
          <p:cNvSpPr>
            <a:spLocks noGrp="1"/>
          </p:cNvSpPr>
          <p:nvPr>
            <p:ph type="body" sz="half" idx="2"/>
          </p:nvPr>
        </p:nvSpPr>
        <p:spPr>
          <a:xfrm>
            <a:off x="457200" y="1435100"/>
            <a:ext cx="4686304" cy="4691063"/>
          </a:xfrm>
        </p:spPr>
        <p:txBody>
          <a:bodyPr>
            <a:normAutofit/>
          </a:bodyPr>
          <a:lstStyle/>
          <a:p>
            <a:r>
              <a:rPr lang="tr-TR" sz="2000" b="1" dirty="0" smtClean="0">
                <a:solidFill>
                  <a:srgbClr val="FFC000"/>
                </a:solidFill>
              </a:rPr>
              <a:t>Whitehorse Sigortası</a:t>
            </a:r>
          </a:p>
          <a:p>
            <a:endParaRPr lang="tr-TR" sz="2000" b="1" dirty="0" smtClean="0"/>
          </a:p>
          <a:p>
            <a:r>
              <a:rPr lang="tr-TR" sz="2000" b="1" dirty="0" smtClean="0"/>
              <a:t>White Horse Sigorta Ireland Limited Thomas Cook ve Thomas Cook Airlines yanı sıra diğer dış şirketler için kapakların çeşitli sağlayan 1999 yılında kurulmuş bir genel sigorta şirketi ve Thomas Cook Group plc bir iştiraki vardır</a:t>
            </a:r>
            <a:endParaRPr lang="tr-TR" sz="2000" b="1" dirty="0"/>
          </a:p>
        </p:txBody>
      </p:sp>
    </p:spTree>
    <p:extLst>
      <p:ext uri="{BB962C8B-B14F-4D97-AF65-F5344CB8AC3E}">
        <p14:creationId xmlns:p14="http://schemas.microsoft.com/office/powerpoint/2010/main" val="39995865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297</Words>
  <Application>Microsoft Macintosh PowerPoint</Application>
  <PresentationFormat>On-screen Show (4:3)</PresentationFormat>
  <Paragraphs>70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THOMAS COOK-2</vt:lpstr>
      <vt:lpstr>OTEL MARKALARI</vt:lpstr>
      <vt:lpstr>PowerPoint Presentation</vt:lpstr>
      <vt:lpstr>.</vt:lpstr>
      <vt:lpstr>PowerPoint Presentation</vt:lpstr>
      <vt:lpstr>GIDA VE PERAKENDE ORTAKLARI </vt:lpstr>
      <vt:lpstr>.</vt:lpstr>
      <vt:lpstr>DİĞER ORTAKLIKLAR </vt:lpstr>
      <vt:lpstr>.</vt:lpstr>
      <vt:lpstr>TÜRKİYE PAKET TUR PAZARI 2012  INCOMING RAPORU</vt:lpstr>
      <vt:lpstr>TÜRKİYE PAKET TUR PAZARI 2013  INCOMING RAPORU</vt:lpstr>
      <vt:lpstr>TÜRKİYE PAKET TUR PAZARI 2014  INCOMING RAPORU</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THOMAS COOK-2</dc:title>
  <dc:creator>azade</dc:creator>
  <cp:lastModifiedBy>azade</cp:lastModifiedBy>
  <cp:revision>1</cp:revision>
  <dcterms:created xsi:type="dcterms:W3CDTF">2017-11-06T21:33:12Z</dcterms:created>
  <dcterms:modified xsi:type="dcterms:W3CDTF">2017-11-06T21:36:17Z</dcterms:modified>
</cp:coreProperties>
</file>