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7" r:id="rId2"/>
    <p:sldId id="258" r:id="rId3"/>
    <p:sldId id="259" r:id="rId4"/>
    <p:sldId id="260" r:id="rId5"/>
    <p:sldId id="261" r:id="rId6"/>
    <p:sldId id="337" r:id="rId7"/>
    <p:sldId id="262" r:id="rId8"/>
    <p:sldId id="263" r:id="rId9"/>
    <p:sldId id="264" r:id="rId10"/>
    <p:sldId id="332" r:id="rId11"/>
    <p:sldId id="265" r:id="rId12"/>
    <p:sldId id="330" r:id="rId13"/>
    <p:sldId id="266" r:id="rId14"/>
    <p:sldId id="267" r:id="rId15"/>
    <p:sldId id="268" r:id="rId16"/>
    <p:sldId id="269" r:id="rId17"/>
    <p:sldId id="270" r:id="rId18"/>
    <p:sldId id="271" r:id="rId19"/>
    <p:sldId id="272" r:id="rId20"/>
    <p:sldId id="273" r:id="rId21"/>
    <p:sldId id="274" r:id="rId22"/>
    <p:sldId id="275" r:id="rId23"/>
    <p:sldId id="276" r:id="rId24"/>
    <p:sldId id="339" r:id="rId25"/>
    <p:sldId id="277" r:id="rId26"/>
    <p:sldId id="278" r:id="rId27"/>
    <p:sldId id="279" r:id="rId28"/>
    <p:sldId id="331" r:id="rId29"/>
    <p:sldId id="280" r:id="rId30"/>
    <p:sldId id="334" r:id="rId31"/>
    <p:sldId id="335" r:id="rId32"/>
    <p:sldId id="336" r:id="rId33"/>
    <p:sldId id="340" r:id="rId34"/>
    <p:sldId id="318" r:id="rId35"/>
    <p:sldId id="281" r:id="rId36"/>
    <p:sldId id="311" r:id="rId37"/>
    <p:sldId id="312" r:id="rId38"/>
    <p:sldId id="313" r:id="rId39"/>
    <p:sldId id="319" r:id="rId40"/>
    <p:sldId id="320" r:id="rId41"/>
    <p:sldId id="321" r:id="rId42"/>
    <p:sldId id="322" r:id="rId43"/>
    <p:sldId id="323" r:id="rId44"/>
    <p:sldId id="324" r:id="rId45"/>
    <p:sldId id="325" r:id="rId46"/>
    <p:sldId id="326" r:id="rId47"/>
    <p:sldId id="327" r:id="rId48"/>
    <p:sldId id="328" r:id="rId49"/>
    <p:sldId id="315" r:id="rId50"/>
    <p:sldId id="316" r:id="rId51"/>
    <p:sldId id="329" r:id="rId52"/>
    <p:sldId id="341" r:id="rId5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A50021"/>
    <a:srgbClr val="FF0000"/>
    <a:srgbClr val="FFFF00"/>
    <a:srgbClr val="FF9900"/>
    <a:srgbClr val="00FFCC"/>
    <a:srgbClr val="FF99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54" autoAdjust="0"/>
    <p:restoredTop sz="94664" autoAdjust="0"/>
  </p:normalViewPr>
  <p:slideViewPr>
    <p:cSldViewPr>
      <p:cViewPr varScale="1">
        <p:scale>
          <a:sx n="81" d="100"/>
          <a:sy n="81" d="100"/>
        </p:scale>
        <p:origin x="-11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0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74082" name="Group 2"/>
          <p:cNvGrpSpPr>
            <a:grpSpLocks/>
          </p:cNvGrpSpPr>
          <p:nvPr/>
        </p:nvGrpSpPr>
        <p:grpSpPr bwMode="auto">
          <a:xfrm>
            <a:off x="0" y="0"/>
            <a:ext cx="9140825" cy="6850063"/>
            <a:chOff x="0" y="0"/>
            <a:chExt cx="5758" cy="4315"/>
          </a:xfrm>
        </p:grpSpPr>
        <p:grpSp>
          <p:nvGrpSpPr>
            <p:cNvPr id="174083" name="Group 3"/>
            <p:cNvGrpSpPr>
              <a:grpSpLocks/>
            </p:cNvGrpSpPr>
            <p:nvPr userDrawn="1"/>
          </p:nvGrpSpPr>
          <p:grpSpPr bwMode="auto">
            <a:xfrm>
              <a:off x="1728" y="2230"/>
              <a:ext cx="4027" cy="2085"/>
              <a:chOff x="1728" y="2230"/>
              <a:chExt cx="4027" cy="2085"/>
            </a:xfrm>
          </p:grpSpPr>
          <p:sp>
            <p:nvSpPr>
              <p:cNvPr id="17408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17408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17408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17408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17408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17408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17409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174091" name="Rectangle 11"/>
          <p:cNvSpPr>
            <a:spLocks noGrp="1" noChangeArrowheads="1"/>
          </p:cNvSpPr>
          <p:nvPr>
            <p:ph type="ctrTitle" sz="quarter"/>
          </p:nvPr>
        </p:nvSpPr>
        <p:spPr>
          <a:xfrm>
            <a:off x="685800" y="1736725"/>
            <a:ext cx="7772400" cy="1920875"/>
          </a:xfrm>
        </p:spPr>
        <p:txBody>
          <a:bodyPr/>
          <a:lstStyle>
            <a:lvl1pPr>
              <a:defRPr sz="6000"/>
            </a:lvl1pPr>
          </a:lstStyle>
          <a:p>
            <a:r>
              <a:rPr lang="tr-TR"/>
              <a:t>Asıl başlık stili için tıklatın</a:t>
            </a:r>
          </a:p>
        </p:txBody>
      </p:sp>
      <p:sp>
        <p:nvSpPr>
          <p:cNvPr id="17409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174093" name="Rectangle 13"/>
          <p:cNvSpPr>
            <a:spLocks noGrp="1" noChangeArrowheads="1"/>
          </p:cNvSpPr>
          <p:nvPr>
            <p:ph type="dt" sz="quarter" idx="2"/>
          </p:nvPr>
        </p:nvSpPr>
        <p:spPr>
          <a:xfrm>
            <a:off x="457200" y="6248400"/>
            <a:ext cx="2133600" cy="476250"/>
          </a:xfrm>
        </p:spPr>
        <p:txBody>
          <a:bodyPr/>
          <a:lstStyle>
            <a:lvl1pPr>
              <a:defRPr/>
            </a:lvl1pPr>
          </a:lstStyle>
          <a:p>
            <a:endParaRPr lang="tr-TR"/>
          </a:p>
        </p:txBody>
      </p:sp>
      <p:sp>
        <p:nvSpPr>
          <p:cNvPr id="174094" name="Rectangle 14"/>
          <p:cNvSpPr>
            <a:spLocks noGrp="1" noChangeArrowheads="1"/>
          </p:cNvSpPr>
          <p:nvPr>
            <p:ph type="ftr" sz="quarter" idx="3"/>
          </p:nvPr>
        </p:nvSpPr>
        <p:spPr>
          <a:xfrm>
            <a:off x="3124200" y="6251575"/>
            <a:ext cx="2895600" cy="476250"/>
          </a:xfrm>
        </p:spPr>
        <p:txBody>
          <a:bodyPr/>
          <a:lstStyle>
            <a:lvl1pPr>
              <a:defRPr/>
            </a:lvl1pPr>
          </a:lstStyle>
          <a:p>
            <a:endParaRPr lang="tr-TR"/>
          </a:p>
        </p:txBody>
      </p:sp>
      <p:sp>
        <p:nvSpPr>
          <p:cNvPr id="174095" name="Rectangle 15"/>
          <p:cNvSpPr>
            <a:spLocks noGrp="1" noChangeArrowheads="1"/>
          </p:cNvSpPr>
          <p:nvPr>
            <p:ph type="sldNum" sz="quarter" idx="4"/>
          </p:nvPr>
        </p:nvSpPr>
        <p:spPr>
          <a:xfrm>
            <a:off x="6553200" y="6254750"/>
            <a:ext cx="2133600" cy="476250"/>
          </a:xfrm>
        </p:spPr>
        <p:txBody>
          <a:bodyPr/>
          <a:lstStyle>
            <a:lvl1pPr>
              <a:defRPr/>
            </a:lvl1pPr>
          </a:lstStyle>
          <a:p>
            <a:fld id="{6C8E30EA-97C2-40E8-A11A-D18C4E9DD1DD}" type="slidenum">
              <a:rPr lang="tr-TR"/>
              <a:pPr/>
              <a:t>‹#›</a:t>
            </a:fld>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86ACDAAE-9397-4B85-80A2-9116CCDF1B22}"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CD7EFBE7-C892-4AF8-BF57-EAC82731BC9A}"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74638"/>
            <a:ext cx="82296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2 Veri Yer Tutucusu"/>
          <p:cNvSpPr>
            <a:spLocks noGrp="1"/>
          </p:cNvSpPr>
          <p:nvPr>
            <p:ph type="dt" sz="half" idx="10"/>
          </p:nvPr>
        </p:nvSpPr>
        <p:spPr>
          <a:xfrm>
            <a:off x="457200" y="6251575"/>
            <a:ext cx="2133600" cy="476250"/>
          </a:xfrm>
        </p:spPr>
        <p:txBody>
          <a:bodyPr/>
          <a:lstStyle>
            <a:lvl1pPr>
              <a:defRPr/>
            </a:lvl1pPr>
          </a:lstStyle>
          <a:p>
            <a:endParaRPr lang="tr-TR"/>
          </a:p>
        </p:txBody>
      </p:sp>
      <p:sp>
        <p:nvSpPr>
          <p:cNvPr id="4" name="3 Slayt Numarası Yer Tutucusu"/>
          <p:cNvSpPr>
            <a:spLocks noGrp="1"/>
          </p:cNvSpPr>
          <p:nvPr>
            <p:ph type="sldNum" sz="quarter" idx="11"/>
          </p:nvPr>
        </p:nvSpPr>
        <p:spPr>
          <a:xfrm>
            <a:off x="6553200" y="6248400"/>
            <a:ext cx="2133600" cy="476250"/>
          </a:xfrm>
        </p:spPr>
        <p:txBody>
          <a:bodyPr/>
          <a:lstStyle>
            <a:lvl1pPr>
              <a:defRPr/>
            </a:lvl1pPr>
          </a:lstStyle>
          <a:p>
            <a:fld id="{11FE896D-C8F9-40D3-8F83-9A138D221C3F}" type="slidenum">
              <a:rPr lang="tr-TR"/>
              <a:pPr/>
              <a:t>‹#›</a:t>
            </a:fld>
            <a:endParaRPr lang="tr-TR"/>
          </a:p>
        </p:txBody>
      </p:sp>
      <p:sp>
        <p:nvSpPr>
          <p:cNvPr id="5" name="4 Altbilgi Yer Tutucusu"/>
          <p:cNvSpPr>
            <a:spLocks noGrp="1"/>
          </p:cNvSpPr>
          <p:nvPr>
            <p:ph type="ftr" sz="quarter" idx="12"/>
          </p:nvPr>
        </p:nvSpPr>
        <p:spPr>
          <a:xfrm>
            <a:off x="3124200" y="6248400"/>
            <a:ext cx="2895600" cy="476250"/>
          </a:xfrm>
        </p:spPr>
        <p:txBody>
          <a:bodyPr/>
          <a:lstStyle>
            <a:lvl1pPr>
              <a:defRPr/>
            </a:lvl1pPr>
          </a:lstStyle>
          <a:p>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AFC45D7F-CD3A-464D-914C-CC0910352CA9}"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082496F2-7DDE-4283-8072-1FD3817DD304}"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DE70B4D4-FA10-48F5-8B48-1797C5AC0053}"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Slayt Numarası Yer Tutucusu"/>
          <p:cNvSpPr>
            <a:spLocks noGrp="1"/>
          </p:cNvSpPr>
          <p:nvPr>
            <p:ph type="sldNum" sz="quarter" idx="11"/>
          </p:nvPr>
        </p:nvSpPr>
        <p:spPr/>
        <p:txBody>
          <a:bodyPr/>
          <a:lstStyle>
            <a:lvl1pPr>
              <a:defRPr/>
            </a:lvl1pPr>
          </a:lstStyle>
          <a:p>
            <a:fld id="{547FBCCA-9B72-4E6E-8CB6-B3C91052690B}" type="slidenum">
              <a:rPr lang="tr-TR"/>
              <a:pPr/>
              <a:t>‹#›</a:t>
            </a:fld>
            <a:endParaRPr lang="tr-TR"/>
          </a:p>
        </p:txBody>
      </p:sp>
      <p:sp>
        <p:nvSpPr>
          <p:cNvPr id="9" name="8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Slayt Numarası Yer Tutucusu"/>
          <p:cNvSpPr>
            <a:spLocks noGrp="1"/>
          </p:cNvSpPr>
          <p:nvPr>
            <p:ph type="sldNum" sz="quarter" idx="11"/>
          </p:nvPr>
        </p:nvSpPr>
        <p:spPr/>
        <p:txBody>
          <a:bodyPr/>
          <a:lstStyle>
            <a:lvl1pPr>
              <a:defRPr/>
            </a:lvl1pPr>
          </a:lstStyle>
          <a:p>
            <a:fld id="{F884FE1C-B035-4FBD-96FF-E89C0A4A98F9}" type="slidenum">
              <a:rPr lang="tr-TR"/>
              <a:pPr/>
              <a:t>‹#›</a:t>
            </a:fld>
            <a:endParaRPr lang="tr-TR"/>
          </a:p>
        </p:txBody>
      </p:sp>
      <p:sp>
        <p:nvSpPr>
          <p:cNvPr id="5" name="4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Slayt Numarası Yer Tutucusu"/>
          <p:cNvSpPr>
            <a:spLocks noGrp="1"/>
          </p:cNvSpPr>
          <p:nvPr>
            <p:ph type="sldNum" sz="quarter" idx="11"/>
          </p:nvPr>
        </p:nvSpPr>
        <p:spPr/>
        <p:txBody>
          <a:bodyPr/>
          <a:lstStyle>
            <a:lvl1pPr>
              <a:defRPr/>
            </a:lvl1pPr>
          </a:lstStyle>
          <a:p>
            <a:fld id="{038753E6-ED46-4F3B-BD90-7B6E8BF235A0}" type="slidenum">
              <a:rPr lang="tr-TR"/>
              <a:pPr/>
              <a:t>‹#›</a:t>
            </a:fld>
            <a:endParaRPr lang="tr-TR"/>
          </a:p>
        </p:txBody>
      </p:sp>
      <p:sp>
        <p:nvSpPr>
          <p:cNvPr id="4" name="3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E0B0CF00-C652-432B-96C1-B8398CC5C094}"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DC1218E1-FC0E-467E-BA3A-4C31C59B5C98}"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tr-TR"/>
          </a:p>
        </p:txBody>
      </p:sp>
      <p:sp>
        <p:nvSpPr>
          <p:cNvPr id="17305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B7421DBA-67FF-4408-9083-3BE21C418128}" type="slidenum">
              <a:rPr lang="tr-TR"/>
              <a:pPr/>
              <a:t>‹#›</a:t>
            </a:fld>
            <a:endParaRPr lang="tr-TR"/>
          </a:p>
        </p:txBody>
      </p:sp>
      <p:grpSp>
        <p:nvGrpSpPr>
          <p:cNvPr id="173060" name="Group 4"/>
          <p:cNvGrpSpPr>
            <a:grpSpLocks/>
          </p:cNvGrpSpPr>
          <p:nvPr/>
        </p:nvGrpSpPr>
        <p:grpSpPr bwMode="auto">
          <a:xfrm>
            <a:off x="0" y="0"/>
            <a:ext cx="9140825" cy="6850063"/>
            <a:chOff x="0" y="0"/>
            <a:chExt cx="5758" cy="4315"/>
          </a:xfrm>
        </p:grpSpPr>
        <p:grpSp>
          <p:nvGrpSpPr>
            <p:cNvPr id="173061" name="Group 5"/>
            <p:cNvGrpSpPr>
              <a:grpSpLocks/>
            </p:cNvGrpSpPr>
            <p:nvPr userDrawn="1"/>
          </p:nvGrpSpPr>
          <p:grpSpPr bwMode="auto">
            <a:xfrm>
              <a:off x="1728" y="2230"/>
              <a:ext cx="4027" cy="2085"/>
              <a:chOff x="1728" y="2230"/>
              <a:chExt cx="4027" cy="2085"/>
            </a:xfrm>
          </p:grpSpPr>
          <p:sp>
            <p:nvSpPr>
              <p:cNvPr id="17306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17306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17306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17306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17306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17306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17306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17306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7307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endParaRPr lang="tr-TR"/>
          </a:p>
        </p:txBody>
      </p:sp>
      <p:sp>
        <p:nvSpPr>
          <p:cNvPr id="17307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r>
              <a:rPr lang="tr-TR">
                <a:solidFill>
                  <a:srgbClr val="FF9900"/>
                </a:solidFill>
              </a:rPr>
              <a:t>Sistem temizliği</a:t>
            </a:r>
          </a:p>
        </p:txBody>
      </p:sp>
      <p:sp>
        <p:nvSpPr>
          <p:cNvPr id="38915" name="Rectangle 3"/>
          <p:cNvSpPr>
            <a:spLocks noGrp="1" noChangeArrowheads="1"/>
          </p:cNvSpPr>
          <p:nvPr>
            <p:ph type="body" idx="1"/>
          </p:nvPr>
        </p:nvSpPr>
        <p:spPr/>
        <p:txBody>
          <a:bodyPr/>
          <a:lstStyle/>
          <a:p>
            <a:pPr>
              <a:lnSpc>
                <a:spcPct val="80000"/>
              </a:lnSpc>
            </a:pPr>
            <a:r>
              <a:rPr lang="tr-TR" sz="2800"/>
              <a:t>Temizlik ve dezenfeksiyon, gıda endüstrisi işletmelerinin en önemli işlemleri arasında yer alır. </a:t>
            </a:r>
          </a:p>
          <a:p>
            <a:pPr>
              <a:lnSpc>
                <a:spcPct val="80000"/>
              </a:lnSpc>
            </a:pPr>
            <a:r>
              <a:rPr lang="tr-TR" sz="2800"/>
              <a:t>Temizlik ve dezenfeksiyon konusunda başarıya ulaşabilmek için başta, işletmenin kuruluş aşamasında hijyen ve sanitasyon koşulları </a:t>
            </a:r>
            <a:r>
              <a:rPr lang="tr-TR" sz="2800">
                <a:solidFill>
                  <a:srgbClr val="FF0000"/>
                </a:solidFill>
              </a:rPr>
              <a:t>tasarımlanmış</a:t>
            </a:r>
            <a:r>
              <a:rPr lang="tr-TR" sz="2800"/>
              <a:t> olmalıdır.</a:t>
            </a:r>
          </a:p>
          <a:p>
            <a:pPr>
              <a:lnSpc>
                <a:spcPct val="80000"/>
              </a:lnSpc>
            </a:pPr>
            <a:r>
              <a:rPr lang="tr-TR" sz="2800"/>
              <a:t>Çalışan eğitimine önem verilmelidir.</a:t>
            </a:r>
          </a:p>
          <a:p>
            <a:pPr>
              <a:lnSpc>
                <a:spcPct val="80000"/>
              </a:lnSpc>
            </a:pPr>
            <a:r>
              <a:rPr lang="tr-TR" sz="2800"/>
              <a:t>Temizlik ve dezenfeksiyon konusunda gerekli önlemler alınmazsa işlenen üründe, mikroorganizmaların gelişmelerine bağlı olarak daha üretimin ilk aşamalarında değişimler görülür. Son üründe </a:t>
            </a:r>
            <a:r>
              <a:rPr lang="tr-TR" sz="2800">
                <a:solidFill>
                  <a:srgbClr val="FF0000"/>
                </a:solidFill>
              </a:rPr>
              <a:t>telafisi imkansız kusurlara</a:t>
            </a:r>
            <a:r>
              <a:rPr lang="tr-TR" sz="2800"/>
              <a:t> yol açabilir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9" name="Text Box 5"/>
          <p:cNvSpPr txBox="1">
            <a:spLocks noChangeArrowheads="1"/>
          </p:cNvSpPr>
          <p:nvPr/>
        </p:nvSpPr>
        <p:spPr bwMode="auto">
          <a:xfrm>
            <a:off x="571500" y="63500"/>
            <a:ext cx="8534400" cy="6481763"/>
          </a:xfrm>
          <a:prstGeom prst="rect">
            <a:avLst/>
          </a:prstGeom>
          <a:noFill/>
          <a:ln w="9525">
            <a:noFill/>
            <a:miter lim="800000"/>
            <a:headEnd/>
            <a:tailEnd/>
          </a:ln>
          <a:effectLst/>
        </p:spPr>
        <p:txBody>
          <a:bodyPr>
            <a:spAutoFit/>
          </a:bodyPr>
          <a:lstStyle/>
          <a:p>
            <a:pPr marL="342900" indent="-342900">
              <a:spcBef>
                <a:spcPct val="50000"/>
              </a:spcBef>
            </a:pPr>
            <a:r>
              <a:rPr lang="tr-TR" sz="2400" b="1"/>
              <a:t>Şekil 7.2. </a:t>
            </a:r>
          </a:p>
          <a:p>
            <a:pPr marL="342900" indent="-342900">
              <a:spcBef>
                <a:spcPct val="50000"/>
              </a:spcBef>
              <a:buFontTx/>
              <a:buAutoNum type="arabicPeriod"/>
            </a:pPr>
            <a:r>
              <a:rPr lang="tr-TR" sz="2400" b="1"/>
              <a:t>Soğuk su ile çarkalamada yağ tanecikleri suyun boru ile temasını engellediği için etkin temzilik olmaz. Bu nedenle yüzey aktif ajana katılması gerekir. Ancak yeterli değildir.</a:t>
            </a:r>
          </a:p>
          <a:p>
            <a:pPr marL="342900" indent="-342900">
              <a:spcBef>
                <a:spcPct val="50000"/>
              </a:spcBef>
              <a:buFontTx/>
              <a:buAutoNum type="arabicPeriod"/>
            </a:pPr>
            <a:r>
              <a:rPr lang="tr-TR" sz="2400" b="1"/>
              <a:t>Proteinler suyu absorbe ederek şişerler ancak uzaklaşmazlar</a:t>
            </a:r>
          </a:p>
          <a:p>
            <a:pPr marL="342900" indent="-342900">
              <a:spcBef>
                <a:spcPct val="50000"/>
              </a:spcBef>
              <a:buFontTx/>
              <a:buAutoNum type="arabicPeriod"/>
            </a:pPr>
            <a:r>
              <a:rPr lang="tr-TR" sz="2400" b="1"/>
              <a:t>Bazik bir madde ile pH artarsa çözücü etkide artar</a:t>
            </a:r>
          </a:p>
          <a:p>
            <a:pPr marL="342900" indent="-342900">
              <a:spcBef>
                <a:spcPct val="50000"/>
              </a:spcBef>
              <a:buFontTx/>
              <a:buAutoNum type="arabicPeriod"/>
            </a:pPr>
            <a:r>
              <a:rPr lang="tr-TR" sz="2400" b="1"/>
              <a:t>Temizleme çözeltisinde yüzey aktif bir maddenin bulunması halinde temizlemenin etkinliği artar</a:t>
            </a:r>
          </a:p>
          <a:p>
            <a:pPr marL="342900" indent="-342900">
              <a:spcBef>
                <a:spcPct val="50000"/>
              </a:spcBef>
              <a:buFontTx/>
              <a:buAutoNum type="arabicPeriod"/>
            </a:pPr>
            <a:r>
              <a:rPr lang="tr-TR" sz="2400" b="1"/>
              <a:t>Kelat ajanlar Ca tuzlarını tutar ve tekrar yüzeyde birikimini engeller</a:t>
            </a:r>
          </a:p>
          <a:p>
            <a:pPr marL="342900" indent="-342900">
              <a:spcBef>
                <a:spcPct val="50000"/>
              </a:spcBef>
              <a:buFontTx/>
              <a:buAutoNum type="arabicPeriod"/>
            </a:pPr>
            <a:r>
              <a:rPr lang="tr-TR" sz="2400" b="1"/>
              <a:t>Yüzeyden uzaklaştırılan kirlilik öğeleri temizlik sıvısının içinde kalmalıdır bu nedenle polifosfatlar içeren çözeltiler kullanılır.</a:t>
            </a:r>
          </a:p>
          <a:p>
            <a:pPr marL="342900" indent="-342900">
              <a:spcBef>
                <a:spcPct val="50000"/>
              </a:spcBef>
              <a:buFontTx/>
              <a:buAutoNum type="arabicPeriod"/>
            </a:pPr>
            <a:r>
              <a:rPr lang="tr-TR" sz="2400" b="1"/>
              <a:t>En son olarak durulama yapılır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p:txBody>
          <a:bodyPr/>
          <a:lstStyle/>
          <a:p>
            <a:r>
              <a:rPr lang="tr-TR">
                <a:solidFill>
                  <a:srgbClr val="FF9900"/>
                </a:solidFill>
              </a:rPr>
              <a:t>Bazik sade çözeltiler</a:t>
            </a:r>
          </a:p>
        </p:txBody>
      </p:sp>
      <p:sp>
        <p:nvSpPr>
          <p:cNvPr id="47107" name="Rectangle 3"/>
          <p:cNvSpPr>
            <a:spLocks noGrp="1" noChangeArrowheads="1"/>
          </p:cNvSpPr>
          <p:nvPr>
            <p:ph type="body" idx="1"/>
          </p:nvPr>
        </p:nvSpPr>
        <p:spPr/>
        <p:txBody>
          <a:bodyPr/>
          <a:lstStyle/>
          <a:p>
            <a:pPr>
              <a:lnSpc>
                <a:spcPct val="90000"/>
              </a:lnSpc>
            </a:pPr>
            <a:r>
              <a:rPr lang="tr-TR"/>
              <a:t>Temizlikte kullanılan bazik sade çözeltilerin başında soda olarak bilinen sodyum hidroksit gelir.</a:t>
            </a:r>
          </a:p>
          <a:p>
            <a:pPr>
              <a:lnSpc>
                <a:spcPct val="90000"/>
              </a:lnSpc>
            </a:pPr>
            <a:r>
              <a:rPr lang="tr-TR"/>
              <a:t>Derinliğine etki etmesi nedeniyle tercih edilen ancak daha pahalı olan diğer bir bazik sade çözelti </a:t>
            </a:r>
            <a:r>
              <a:rPr lang="tr-TR">
                <a:solidFill>
                  <a:srgbClr val="FF0000"/>
                </a:solidFill>
              </a:rPr>
              <a:t>sodyum metasilikattir</a:t>
            </a:r>
            <a:r>
              <a:rPr lang="tr-TR"/>
              <a:t>. Korozyon etkisi azdır.</a:t>
            </a:r>
          </a:p>
          <a:p>
            <a:pPr>
              <a:lnSpc>
                <a:spcPct val="90000"/>
              </a:lnSpc>
            </a:pPr>
            <a:r>
              <a:rPr lang="tr-TR"/>
              <a:t>Şişe yıkama makinelerinde </a:t>
            </a:r>
            <a:r>
              <a:rPr lang="tr-TR">
                <a:solidFill>
                  <a:srgbClr val="FF0000"/>
                </a:solidFill>
              </a:rPr>
              <a:t>trisodyum fosfat</a:t>
            </a:r>
            <a:r>
              <a:rPr lang="tr-TR"/>
              <a:t> leke oluşturmadığı için tercih edilir.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9" name="Rectangle 3"/>
          <p:cNvSpPr>
            <a:spLocks noGrp="1" noChangeArrowheads="1"/>
          </p:cNvSpPr>
          <p:nvPr>
            <p:ph type="body" idx="1"/>
          </p:nvPr>
        </p:nvSpPr>
        <p:spPr/>
        <p:txBody>
          <a:bodyPr/>
          <a:lstStyle/>
          <a:p>
            <a:r>
              <a:rPr lang="tr-TR"/>
              <a:t>Isıl işlem görmüş yüzeylerin temziliğinde kullanılır. </a:t>
            </a:r>
          </a:p>
          <a:p>
            <a:r>
              <a:rPr lang="tr-TR"/>
              <a:t>Bazik uygulamadan sonra yüzeyde kalan birikintileri uzaklaştırır</a:t>
            </a:r>
          </a:p>
          <a:p>
            <a:r>
              <a:rPr lang="tr-TR">
                <a:solidFill>
                  <a:srgbClr val="FF0000"/>
                </a:solidFill>
              </a:rPr>
              <a:t>Nitrik,</a:t>
            </a:r>
            <a:r>
              <a:rPr lang="tr-TR"/>
              <a:t> hidroklorik (korozif olduğu için pek tercih edilmez), sülfirik ve </a:t>
            </a:r>
            <a:r>
              <a:rPr lang="tr-TR">
                <a:solidFill>
                  <a:srgbClr val="FF0000"/>
                </a:solidFill>
              </a:rPr>
              <a:t>fosforik asit</a:t>
            </a:r>
            <a:r>
              <a:rPr lang="tr-TR"/>
              <a:t> yaygın olarak kullanılır.</a:t>
            </a:r>
          </a:p>
        </p:txBody>
      </p:sp>
      <p:sp>
        <p:nvSpPr>
          <p:cNvPr id="198660" name="Rectangle 4"/>
          <p:cNvSpPr>
            <a:spLocks noGrp="1" noRot="1" noChangeArrowheads="1"/>
          </p:cNvSpPr>
          <p:nvPr>
            <p:ph type="title"/>
          </p:nvPr>
        </p:nvSpPr>
        <p:spPr>
          <a:noFill/>
          <a:ln/>
        </p:spPr>
        <p:txBody>
          <a:bodyPr/>
          <a:lstStyle/>
          <a:p>
            <a:r>
              <a:rPr lang="tr-TR">
                <a:solidFill>
                  <a:srgbClr val="FF9900"/>
                </a:solidFill>
              </a:rPr>
              <a:t>Asit çözeltiler</a:t>
            </a:r>
          </a:p>
        </p:txBody>
      </p:sp>
      <p:pic>
        <p:nvPicPr>
          <p:cNvPr id="198661" name="Picture 5"/>
          <p:cNvPicPr>
            <a:picLocks noChangeAspect="1" noChangeArrowheads="1"/>
          </p:cNvPicPr>
          <p:nvPr/>
        </p:nvPicPr>
        <p:blipFill>
          <a:blip r:embed="rId2" cstate="print"/>
          <a:srcRect/>
          <a:stretch>
            <a:fillRect/>
          </a:stretch>
        </p:blipFill>
        <p:spPr bwMode="auto">
          <a:xfrm>
            <a:off x="5029200" y="4191000"/>
            <a:ext cx="2971800" cy="2462213"/>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lstStyle/>
          <a:p>
            <a:r>
              <a:rPr lang="tr-TR">
                <a:solidFill>
                  <a:srgbClr val="FF9900"/>
                </a:solidFill>
              </a:rPr>
              <a:t>Ticari (kombine) çözeltiler</a:t>
            </a:r>
          </a:p>
        </p:txBody>
      </p:sp>
      <p:sp>
        <p:nvSpPr>
          <p:cNvPr id="48131" name="Rectangle 3"/>
          <p:cNvSpPr>
            <a:spLocks noGrp="1" noChangeArrowheads="1"/>
          </p:cNvSpPr>
          <p:nvPr>
            <p:ph type="body" idx="1"/>
          </p:nvPr>
        </p:nvSpPr>
        <p:spPr/>
        <p:txBody>
          <a:bodyPr/>
          <a:lstStyle/>
          <a:p>
            <a:pPr>
              <a:lnSpc>
                <a:spcPct val="80000"/>
              </a:lnSpc>
            </a:pPr>
            <a:r>
              <a:rPr lang="tr-TR" sz="2800">
                <a:solidFill>
                  <a:srgbClr val="FF0000"/>
                </a:solidFill>
              </a:rPr>
              <a:t>El deterjanları</a:t>
            </a:r>
            <a:r>
              <a:rPr lang="tr-TR" sz="2800"/>
              <a:t> ve </a:t>
            </a:r>
            <a:r>
              <a:rPr lang="tr-TR" sz="2800">
                <a:solidFill>
                  <a:srgbClr val="FF0000"/>
                </a:solidFill>
              </a:rPr>
              <a:t>makine deterjanları</a:t>
            </a:r>
            <a:r>
              <a:rPr lang="tr-TR" sz="2800"/>
              <a:t> olarak iki gruba ayrılırlar.</a:t>
            </a:r>
          </a:p>
          <a:p>
            <a:pPr>
              <a:lnSpc>
                <a:spcPct val="80000"/>
              </a:lnSpc>
            </a:pPr>
            <a:r>
              <a:rPr lang="tr-TR" sz="2800"/>
              <a:t>El deterjanlarının yapısında </a:t>
            </a:r>
            <a:r>
              <a:rPr lang="tr-TR" sz="2800">
                <a:solidFill>
                  <a:srgbClr val="FF0000"/>
                </a:solidFill>
              </a:rPr>
              <a:t>bazik çözücüler, jelatin ajanlar ve yüzey aktif</a:t>
            </a:r>
            <a:r>
              <a:rPr lang="tr-TR" sz="2800"/>
              <a:t> maddeler bulunur.</a:t>
            </a:r>
          </a:p>
          <a:p>
            <a:pPr>
              <a:lnSpc>
                <a:spcPct val="80000"/>
              </a:lnSpc>
            </a:pPr>
            <a:r>
              <a:rPr lang="tr-TR" sz="2800"/>
              <a:t>Makine deterjanları paslanmaz çelikten yapılmış ısı aktarım düzenleri, depo ve proses tankları, pompalar ve borulu iletim hatlarının oluşturduğu kapalı sistemlerin temizliğinde kullanılan hazır karışımlardır (yüksek pH lıdır). </a:t>
            </a:r>
            <a:r>
              <a:rPr lang="tr-TR" sz="2800" u="sng"/>
              <a:t>Bazik esaslı olanları;</a:t>
            </a:r>
            <a:r>
              <a:rPr lang="tr-TR" sz="2800"/>
              <a:t> Sodyum hidroksit, jelatin ajanlar ile yüzey aktif maddelerin karışımıdırlar. </a:t>
            </a:r>
            <a:r>
              <a:rPr lang="tr-TR" sz="2800" u="sng"/>
              <a:t>Asidik esaslı olanları;</a:t>
            </a:r>
            <a:r>
              <a:rPr lang="tr-TR" sz="2800"/>
              <a:t> Nitrik ve fosforik asit içerir (%0.5-1.5 düzeyinde)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274638"/>
            <a:ext cx="8229600" cy="868362"/>
          </a:xfrm>
        </p:spPr>
        <p:txBody>
          <a:bodyPr/>
          <a:lstStyle/>
          <a:p>
            <a:r>
              <a:rPr lang="tr-TR">
                <a:solidFill>
                  <a:srgbClr val="FF9900"/>
                </a:solidFill>
              </a:rPr>
              <a:t>Temizlik işlemi</a:t>
            </a:r>
          </a:p>
        </p:txBody>
      </p:sp>
      <p:sp>
        <p:nvSpPr>
          <p:cNvPr id="49155" name="Rectangle 3"/>
          <p:cNvSpPr>
            <a:spLocks noGrp="1" noChangeArrowheads="1"/>
          </p:cNvSpPr>
          <p:nvPr>
            <p:ph type="body" idx="1"/>
          </p:nvPr>
        </p:nvSpPr>
        <p:spPr>
          <a:xfrm>
            <a:off x="381000" y="1371600"/>
            <a:ext cx="8229600" cy="4800600"/>
          </a:xfrm>
        </p:spPr>
        <p:txBody>
          <a:bodyPr/>
          <a:lstStyle/>
          <a:p>
            <a:pPr>
              <a:lnSpc>
                <a:spcPct val="80000"/>
              </a:lnSpc>
            </a:pPr>
            <a:r>
              <a:rPr lang="tr-TR" sz="3600"/>
              <a:t>Gıda endüstrisinde temizlik işlemi, işlenen son hammaddenin </a:t>
            </a:r>
            <a:r>
              <a:rPr lang="tr-TR" sz="3600">
                <a:solidFill>
                  <a:srgbClr val="FF0000"/>
                </a:solidFill>
              </a:rPr>
              <a:t>hemen arkasından</a:t>
            </a:r>
            <a:r>
              <a:rPr lang="tr-TR" sz="3600"/>
              <a:t> başlar. Temizliksiz </a:t>
            </a:r>
            <a:r>
              <a:rPr lang="tr-TR" sz="3600">
                <a:solidFill>
                  <a:srgbClr val="FF0000"/>
                </a:solidFill>
              </a:rPr>
              <a:t>geçen süre</a:t>
            </a:r>
            <a:r>
              <a:rPr lang="tr-TR" sz="3600"/>
              <a:t> temizliğin </a:t>
            </a:r>
            <a:r>
              <a:rPr lang="tr-TR" sz="3600" u="sng"/>
              <a:t>zorlaşmasına ve bulaşma tehlikesinin artmasına</a:t>
            </a:r>
            <a:r>
              <a:rPr lang="tr-TR" sz="3600"/>
              <a:t> neden olur.</a:t>
            </a:r>
          </a:p>
          <a:p>
            <a:pPr>
              <a:lnSpc>
                <a:spcPct val="80000"/>
              </a:lnSpc>
            </a:pPr>
            <a:r>
              <a:rPr lang="tr-TR" sz="3600"/>
              <a:t>Kullanılacak temizlik maddesinin temizlenecek yüzeye göre seçilmesi gerekmektedir.</a:t>
            </a:r>
          </a:p>
          <a:p>
            <a:pPr>
              <a:lnSpc>
                <a:spcPct val="80000"/>
              </a:lnSpc>
            </a:pPr>
            <a:r>
              <a:rPr lang="tr-TR" sz="3600"/>
              <a:t>Temizlik maddesinin temizlenecek yüzeye </a:t>
            </a:r>
            <a:r>
              <a:rPr lang="tr-TR" sz="3600">
                <a:solidFill>
                  <a:srgbClr val="FF0000"/>
                </a:solidFill>
              </a:rPr>
              <a:t>korozif etki yapması</a:t>
            </a:r>
            <a:r>
              <a:rPr lang="tr-TR" sz="3600"/>
              <a:t> istenmez.</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r>
              <a:rPr lang="tr-TR">
                <a:solidFill>
                  <a:srgbClr val="FF9900"/>
                </a:solidFill>
              </a:rPr>
              <a:t>Temizlik işlemi</a:t>
            </a:r>
          </a:p>
        </p:txBody>
      </p:sp>
      <p:sp>
        <p:nvSpPr>
          <p:cNvPr id="50179" name="Rectangle 3"/>
          <p:cNvSpPr>
            <a:spLocks noGrp="1" noChangeArrowheads="1"/>
          </p:cNvSpPr>
          <p:nvPr>
            <p:ph type="body" idx="1"/>
          </p:nvPr>
        </p:nvSpPr>
        <p:spPr/>
        <p:txBody>
          <a:bodyPr/>
          <a:lstStyle/>
          <a:p>
            <a:r>
              <a:rPr lang="tr-TR" sz="2800"/>
              <a:t>Günümüzde gıda endüstrisinin makine ve ekipmanları paslanmaz çelik alaşımlardan yapılır. Paslanmaz çelik korozyona dayanıklıdır. </a:t>
            </a:r>
            <a:r>
              <a:rPr lang="tr-TR" sz="2800">
                <a:solidFill>
                  <a:srgbClr val="00FFCC"/>
                </a:solidFill>
              </a:rPr>
              <a:t>Ancak klordan etkilenir</a:t>
            </a:r>
            <a:r>
              <a:rPr lang="tr-TR" sz="2800"/>
              <a:t>. Bu nedenle </a:t>
            </a:r>
            <a:r>
              <a:rPr lang="tr-TR" sz="2800">
                <a:solidFill>
                  <a:srgbClr val="FF0000"/>
                </a:solidFill>
              </a:rPr>
              <a:t>hidroklorik asit</a:t>
            </a:r>
            <a:r>
              <a:rPr lang="tr-TR" sz="2800"/>
              <a:t> çözeltilerin kullanılmamasına dikkat edilir. </a:t>
            </a:r>
          </a:p>
          <a:p>
            <a:r>
              <a:rPr lang="tr-TR" sz="2800"/>
              <a:t>Cam ve yağlı boyalı yüzeyler, beton tabanlar </a:t>
            </a:r>
            <a:r>
              <a:rPr lang="tr-TR" sz="2800">
                <a:solidFill>
                  <a:srgbClr val="FF0000"/>
                </a:solidFill>
              </a:rPr>
              <a:t>kuvvetli bazik ve asitli</a:t>
            </a:r>
            <a:r>
              <a:rPr lang="tr-TR" sz="2800"/>
              <a:t> çözeltilerden zarar görürler. </a:t>
            </a:r>
          </a:p>
          <a:p>
            <a:r>
              <a:rPr lang="tr-TR" sz="2800"/>
              <a:t>Kauçuk parçalar ise bazik çözeltilerden </a:t>
            </a:r>
            <a:r>
              <a:rPr lang="tr-TR" sz="2800">
                <a:solidFill>
                  <a:srgbClr val="FF0000"/>
                </a:solidFill>
              </a:rPr>
              <a:t>etkilenmezler</a:t>
            </a:r>
            <a:r>
              <a:rPr lang="tr-TR" sz="2800"/>
              <a:t>.</a:t>
            </a:r>
          </a:p>
          <a:p>
            <a:endParaRPr lang="tr-T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r>
              <a:rPr lang="tr-TR">
                <a:solidFill>
                  <a:srgbClr val="FF9900"/>
                </a:solidFill>
              </a:rPr>
              <a:t>Temizlik işlemi</a:t>
            </a:r>
          </a:p>
        </p:txBody>
      </p:sp>
      <p:sp>
        <p:nvSpPr>
          <p:cNvPr id="51203" name="Rectangle 3"/>
          <p:cNvSpPr>
            <a:spLocks noGrp="1" noChangeArrowheads="1"/>
          </p:cNvSpPr>
          <p:nvPr>
            <p:ph type="body" idx="1"/>
          </p:nvPr>
        </p:nvSpPr>
        <p:spPr/>
        <p:txBody>
          <a:bodyPr/>
          <a:lstStyle/>
          <a:p>
            <a:pPr>
              <a:buFont typeface="Wingdings" pitchFamily="2" charset="2"/>
              <a:buNone/>
            </a:pPr>
            <a:r>
              <a:rPr lang="tr-TR"/>
              <a:t>Temizlik işlemi genelde </a:t>
            </a:r>
            <a:r>
              <a:rPr lang="tr-TR">
                <a:solidFill>
                  <a:srgbClr val="FF0000"/>
                </a:solidFill>
              </a:rPr>
              <a:t>üç faza</a:t>
            </a:r>
            <a:r>
              <a:rPr lang="tr-TR"/>
              <a:t> ayrılır.</a:t>
            </a:r>
          </a:p>
          <a:p>
            <a:r>
              <a:rPr lang="tr-TR">
                <a:solidFill>
                  <a:srgbClr val="FF0000"/>
                </a:solidFill>
              </a:rPr>
              <a:t>Birinci fazda</a:t>
            </a:r>
            <a:r>
              <a:rPr lang="tr-TR"/>
              <a:t> temizlenecek olan yüzeydeki kalıntı çözülür.</a:t>
            </a:r>
          </a:p>
          <a:p>
            <a:r>
              <a:rPr lang="tr-TR">
                <a:solidFill>
                  <a:srgbClr val="FF0000"/>
                </a:solidFill>
              </a:rPr>
              <a:t>İkinci fazda</a:t>
            </a:r>
            <a:r>
              <a:rPr lang="tr-TR"/>
              <a:t> çözünmüş olan kalıntı temizlik maddesi tarafından tutulur. </a:t>
            </a:r>
          </a:p>
          <a:p>
            <a:r>
              <a:rPr lang="tr-TR">
                <a:solidFill>
                  <a:srgbClr val="FF0000"/>
                </a:solidFill>
              </a:rPr>
              <a:t>Üçüncü fazda</a:t>
            </a:r>
            <a:r>
              <a:rPr lang="tr-TR"/>
              <a:t> ise tutulan pisliğin tekrar yüzeye yapışması önlenir.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p:txBody>
          <a:bodyPr/>
          <a:lstStyle/>
          <a:p>
            <a:r>
              <a:rPr lang="tr-TR">
                <a:solidFill>
                  <a:srgbClr val="FF9900"/>
                </a:solidFill>
              </a:rPr>
              <a:t>Ürün kalıntılarının alınması</a:t>
            </a:r>
          </a:p>
        </p:txBody>
      </p:sp>
      <p:sp>
        <p:nvSpPr>
          <p:cNvPr id="52227" name="Rectangle 3"/>
          <p:cNvSpPr>
            <a:spLocks noGrp="1" noChangeArrowheads="1"/>
          </p:cNvSpPr>
          <p:nvPr>
            <p:ph type="body" idx="1"/>
          </p:nvPr>
        </p:nvSpPr>
        <p:spPr/>
        <p:txBody>
          <a:bodyPr/>
          <a:lstStyle/>
          <a:p>
            <a:r>
              <a:rPr lang="tr-TR"/>
              <a:t>Temizlik üretim bittikten hemen sonra başlamalıdır. </a:t>
            </a:r>
          </a:p>
          <a:p>
            <a:r>
              <a:rPr lang="tr-TR"/>
              <a:t>Tüm makine ve ekipmanların sökülebilir parçaları ayrılır. </a:t>
            </a:r>
          </a:p>
          <a:p>
            <a:r>
              <a:rPr lang="tr-TR"/>
              <a:t>Fırçalar, püskürtme tabancaları yardımıyla kaba pislikler ve ürün kalıntıları alınır. </a:t>
            </a:r>
          </a:p>
          <a:p>
            <a:r>
              <a:rPr lang="tr-TR"/>
              <a:t>Filtrelerin kaba temizliği yapılır.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lstStyle/>
          <a:p>
            <a:r>
              <a:rPr lang="tr-TR">
                <a:solidFill>
                  <a:srgbClr val="FF9900"/>
                </a:solidFill>
              </a:rPr>
              <a:t>Ön çalkalama</a:t>
            </a:r>
          </a:p>
        </p:txBody>
      </p:sp>
      <p:sp>
        <p:nvSpPr>
          <p:cNvPr id="53251" name="Rectangle 3"/>
          <p:cNvSpPr>
            <a:spLocks noGrp="1" noChangeArrowheads="1"/>
          </p:cNvSpPr>
          <p:nvPr>
            <p:ph type="body" idx="1"/>
          </p:nvPr>
        </p:nvSpPr>
        <p:spPr/>
        <p:txBody>
          <a:bodyPr/>
          <a:lstStyle/>
          <a:p>
            <a:r>
              <a:rPr lang="tr-TR"/>
              <a:t>Sökülebilir birim ve parçalar önce sıcak su ile çalkalanır. </a:t>
            </a:r>
          </a:p>
          <a:p>
            <a:r>
              <a:rPr lang="tr-TR"/>
              <a:t>Sıcak su, yağların çözünmesinde etkilidir ve deterjanlı çözeltinin işlevini kolaylaştırır.</a:t>
            </a:r>
          </a:p>
          <a:p>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xfrm>
            <a:off x="457200" y="0"/>
            <a:ext cx="8229600" cy="1143000"/>
          </a:xfrm>
        </p:spPr>
        <p:txBody>
          <a:bodyPr/>
          <a:lstStyle/>
          <a:p>
            <a:r>
              <a:rPr lang="tr-TR">
                <a:solidFill>
                  <a:srgbClr val="FF9900"/>
                </a:solidFill>
              </a:rPr>
              <a:t>Deterjanlı çözelti ile temizlik</a:t>
            </a:r>
          </a:p>
        </p:txBody>
      </p:sp>
      <p:sp>
        <p:nvSpPr>
          <p:cNvPr id="54275" name="Rectangle 3"/>
          <p:cNvSpPr>
            <a:spLocks noGrp="1" noChangeArrowheads="1"/>
          </p:cNvSpPr>
          <p:nvPr>
            <p:ph type="body" idx="1"/>
          </p:nvPr>
        </p:nvSpPr>
        <p:spPr>
          <a:xfrm>
            <a:off x="381000" y="1143000"/>
            <a:ext cx="8229600" cy="2819400"/>
          </a:xfrm>
        </p:spPr>
        <p:txBody>
          <a:bodyPr/>
          <a:lstStyle/>
          <a:p>
            <a:r>
              <a:rPr lang="tr-TR"/>
              <a:t>Ön çalkalamadan sonra deterjanlı çözelti ile temizliğe geçilir.</a:t>
            </a:r>
          </a:p>
          <a:p>
            <a:r>
              <a:rPr lang="tr-TR"/>
              <a:t>Deterjanın etkili olabilmesi kullanılan konsantrasyonu, sıcaklığı, mekanik temizleme etkisi, temizleme süresi gibi faktörlere bağlıdır.</a:t>
            </a:r>
          </a:p>
        </p:txBody>
      </p:sp>
      <p:pic>
        <p:nvPicPr>
          <p:cNvPr id="54276" name="Picture 4"/>
          <p:cNvPicPr>
            <a:picLocks noChangeAspect="1" noChangeArrowheads="1"/>
          </p:cNvPicPr>
          <p:nvPr/>
        </p:nvPicPr>
        <p:blipFill>
          <a:blip r:embed="rId2" cstate="print"/>
          <a:srcRect/>
          <a:stretch>
            <a:fillRect/>
          </a:stretch>
        </p:blipFill>
        <p:spPr bwMode="auto">
          <a:xfrm>
            <a:off x="6664325" y="3721100"/>
            <a:ext cx="2403475" cy="2970213"/>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r>
              <a:rPr lang="tr-TR">
                <a:solidFill>
                  <a:srgbClr val="FF9900"/>
                </a:solidFill>
              </a:rPr>
              <a:t>Sistem temizliği</a:t>
            </a:r>
          </a:p>
        </p:txBody>
      </p:sp>
      <p:sp>
        <p:nvSpPr>
          <p:cNvPr id="39939" name="Rectangle 3"/>
          <p:cNvSpPr>
            <a:spLocks noGrp="1" noChangeArrowheads="1"/>
          </p:cNvSpPr>
          <p:nvPr>
            <p:ph type="body" idx="1"/>
          </p:nvPr>
        </p:nvSpPr>
        <p:spPr>
          <a:xfrm>
            <a:off x="457200" y="1295400"/>
            <a:ext cx="8229600" cy="4495800"/>
          </a:xfrm>
        </p:spPr>
        <p:txBody>
          <a:bodyPr/>
          <a:lstStyle/>
          <a:p>
            <a:pPr>
              <a:lnSpc>
                <a:spcPct val="90000"/>
              </a:lnSpc>
              <a:buFont typeface="Wingdings" pitchFamily="2" charset="2"/>
              <a:buNone/>
            </a:pPr>
            <a:r>
              <a:rPr lang="tr-TR" sz="2400"/>
              <a:t>Varılması istenen amaca göre temizlik derecesi aşağıdaki şekilde sınıflandırılabilir.</a:t>
            </a:r>
          </a:p>
          <a:p>
            <a:pPr>
              <a:lnSpc>
                <a:spcPct val="90000"/>
              </a:lnSpc>
            </a:pPr>
            <a:r>
              <a:rPr lang="tr-TR" sz="2400">
                <a:solidFill>
                  <a:srgbClr val="FF9900"/>
                </a:solidFill>
              </a:rPr>
              <a:t>Fiziksel temizlik:</a:t>
            </a:r>
            <a:r>
              <a:rPr lang="tr-TR" sz="2400"/>
              <a:t> Gözle görülebilen pislik ve kirlerin uzaklaştırılmasıdır.</a:t>
            </a:r>
          </a:p>
          <a:p>
            <a:pPr>
              <a:lnSpc>
                <a:spcPct val="90000"/>
              </a:lnSpc>
            </a:pPr>
            <a:r>
              <a:rPr lang="tr-TR" sz="2400">
                <a:solidFill>
                  <a:srgbClr val="FF9900"/>
                </a:solidFill>
              </a:rPr>
              <a:t>Kimyasal temizlik:</a:t>
            </a:r>
            <a:r>
              <a:rPr lang="tr-TR" sz="2400"/>
              <a:t> Yalnızca gözle görülebilen değil, aynı zamanda gözle görülmemekle beraber tat ve koku ile varlığı anlaşılabilen mikroskobik kalıntıların da uzaklaştırılmasıdır.</a:t>
            </a:r>
          </a:p>
          <a:p>
            <a:pPr>
              <a:lnSpc>
                <a:spcPct val="90000"/>
              </a:lnSpc>
            </a:pPr>
            <a:r>
              <a:rPr lang="tr-TR" sz="2400">
                <a:solidFill>
                  <a:srgbClr val="FF9900"/>
                </a:solidFill>
              </a:rPr>
              <a:t>Bakteriyolojik temizlik:</a:t>
            </a:r>
            <a:r>
              <a:rPr lang="tr-TR" sz="2400"/>
              <a:t> Mikroorganizmaların öldürülmesidir. Fiziksel ve kimyasal temizlik yapılmaksızın bakteriyolojik temizlik yapılabilirse de fiziksel temizliğin yapılmış olması, bakteriyolojik temizlikte istenilen sonuca ulaşmayı sağlar.</a:t>
            </a:r>
          </a:p>
          <a:p>
            <a:pPr>
              <a:lnSpc>
                <a:spcPct val="90000"/>
              </a:lnSpc>
            </a:pPr>
            <a:r>
              <a:rPr lang="tr-TR" sz="2400">
                <a:solidFill>
                  <a:srgbClr val="FF9900"/>
                </a:solidFill>
              </a:rPr>
              <a:t>Sterilizasyon:</a:t>
            </a:r>
            <a:r>
              <a:rPr lang="tr-TR" sz="2400"/>
              <a:t> Tüm mikroorganizmaların öldürülmesidir.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p:txBody>
          <a:bodyPr/>
          <a:lstStyle/>
          <a:p>
            <a:r>
              <a:rPr lang="tr-TR">
                <a:solidFill>
                  <a:srgbClr val="FF9900"/>
                </a:solidFill>
              </a:rPr>
              <a:t>Son çalkalama</a:t>
            </a:r>
          </a:p>
        </p:txBody>
      </p:sp>
      <p:sp>
        <p:nvSpPr>
          <p:cNvPr id="55299" name="Rectangle 3"/>
          <p:cNvSpPr>
            <a:spLocks noGrp="1" noChangeArrowheads="1"/>
          </p:cNvSpPr>
          <p:nvPr>
            <p:ph type="body" idx="1"/>
          </p:nvPr>
        </p:nvSpPr>
        <p:spPr/>
        <p:txBody>
          <a:bodyPr/>
          <a:lstStyle/>
          <a:p>
            <a:r>
              <a:rPr lang="tr-TR"/>
              <a:t>Deterjan çözeltisi ile temizlik tamamlandıktan sonra sistemin tekrar çalkalanması gerekir.</a:t>
            </a:r>
          </a:p>
          <a:p>
            <a:r>
              <a:rPr lang="tr-TR"/>
              <a:t>Sistemde kireç kalıntısı bırakmamak için son çalkalamanın </a:t>
            </a:r>
            <a:r>
              <a:rPr lang="tr-TR">
                <a:solidFill>
                  <a:srgbClr val="FF0000"/>
                </a:solidFill>
              </a:rPr>
              <a:t>yumuşatılmış su</a:t>
            </a:r>
            <a:r>
              <a:rPr lang="tr-TR"/>
              <a:t> ile yapılması idealdir. </a:t>
            </a:r>
          </a:p>
          <a:p>
            <a:r>
              <a:rPr lang="tr-TR"/>
              <a:t>Sistem temizlik sonrası bir gece bekleyecek ise Son çalkalama suyunun pH 5’in altına indirilebilir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r>
              <a:rPr lang="tr-TR">
                <a:solidFill>
                  <a:srgbClr val="FF9900"/>
                </a:solidFill>
              </a:rPr>
              <a:t>Dezenfeksiyon</a:t>
            </a:r>
          </a:p>
        </p:txBody>
      </p:sp>
      <p:sp>
        <p:nvSpPr>
          <p:cNvPr id="56323" name="Rectangle 3"/>
          <p:cNvSpPr>
            <a:spLocks noGrp="1" noChangeArrowheads="1"/>
          </p:cNvSpPr>
          <p:nvPr>
            <p:ph type="body" idx="1"/>
          </p:nvPr>
        </p:nvSpPr>
        <p:spPr/>
        <p:txBody>
          <a:bodyPr/>
          <a:lstStyle/>
          <a:p>
            <a:r>
              <a:rPr lang="tr-TR" sz="2800"/>
              <a:t>Dezenfeksiyon mikroorganizmaların yok edilmesidir.</a:t>
            </a:r>
          </a:p>
          <a:p>
            <a:r>
              <a:rPr lang="tr-TR" sz="2800"/>
              <a:t>Dezenfeksiyon amacıyla buhar, sıcak su veya kimyasal maddeler kullanılır (thermal dezenfeksiyon).</a:t>
            </a:r>
          </a:p>
          <a:p>
            <a:r>
              <a:rPr lang="tr-TR" sz="2800"/>
              <a:t>Kimyasal dezenfektanlar bazik, asidik ve nötr olmak üzere üç gruba ayrılırlar.</a:t>
            </a:r>
          </a:p>
          <a:p>
            <a:r>
              <a:rPr lang="tr-TR" sz="2800"/>
              <a:t>Sodyum hipoklorit (NaOCl), kloramin, klorin, hidrojen peroksit kullanılan dezenfektanlardandır. </a:t>
            </a:r>
          </a:p>
          <a:p>
            <a:r>
              <a:rPr lang="tr-TR" sz="2800"/>
              <a:t>UHT sütlerde cok önemlidir. Üretim başlamadan hemen önce yapılır.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r>
              <a:rPr lang="tr-TR" sz="4000">
                <a:solidFill>
                  <a:srgbClr val="FF9900"/>
                </a:solidFill>
              </a:rPr>
              <a:t>Otomatik temizleme sistemleri (CIP)</a:t>
            </a:r>
          </a:p>
        </p:txBody>
      </p:sp>
      <p:sp>
        <p:nvSpPr>
          <p:cNvPr id="57347" name="Rectangle 3"/>
          <p:cNvSpPr>
            <a:spLocks noGrp="1" noChangeArrowheads="1"/>
          </p:cNvSpPr>
          <p:nvPr>
            <p:ph type="body" idx="1"/>
          </p:nvPr>
        </p:nvSpPr>
        <p:spPr/>
        <p:txBody>
          <a:bodyPr/>
          <a:lstStyle/>
          <a:p>
            <a:pPr>
              <a:lnSpc>
                <a:spcPct val="90000"/>
              </a:lnSpc>
              <a:buFont typeface="Wingdings" pitchFamily="2" charset="2"/>
              <a:buNone/>
            </a:pPr>
            <a:r>
              <a:rPr lang="tr-TR"/>
              <a:t>Otomatik temizleme sistemlerinde İngilizcede “</a:t>
            </a:r>
            <a:r>
              <a:rPr lang="tr-TR">
                <a:solidFill>
                  <a:srgbClr val="FF0000"/>
                </a:solidFill>
              </a:rPr>
              <a:t>clean in place</a:t>
            </a:r>
            <a:r>
              <a:rPr lang="tr-TR"/>
              <a:t>” ifadesinin karşılığı olan yerinde temizlik söz konusudur.</a:t>
            </a:r>
          </a:p>
          <a:p>
            <a:pPr>
              <a:lnSpc>
                <a:spcPct val="90000"/>
              </a:lnSpc>
              <a:buFont typeface="Wingdings" pitchFamily="2" charset="2"/>
              <a:buNone/>
            </a:pPr>
            <a:r>
              <a:rPr lang="tr-TR"/>
              <a:t>Yerinde temizlik teriminde amaç sistem ya da makinenin parçalarının sökülmeksizin temizlenmesidir.</a:t>
            </a:r>
          </a:p>
          <a:p>
            <a:pPr>
              <a:lnSpc>
                <a:spcPct val="90000"/>
              </a:lnSpc>
              <a:buFont typeface="Wingdings" pitchFamily="2" charset="2"/>
              <a:buNone/>
            </a:pPr>
            <a:r>
              <a:rPr lang="tr-TR"/>
              <a:t>Günümüz alet ve ekipmanları hermetik sistemler olmasından dolayı CIP sistemi bu tür ekipmanlar için zorunlu hale gelmiştir.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p:txBody>
          <a:bodyPr/>
          <a:lstStyle/>
          <a:p>
            <a:r>
              <a:rPr lang="tr-TR" sz="4000">
                <a:solidFill>
                  <a:srgbClr val="FF9900"/>
                </a:solidFill>
              </a:rPr>
              <a:t>Otomatik temizleme sisteminin uygulanabilmesi için,</a:t>
            </a:r>
          </a:p>
        </p:txBody>
      </p:sp>
      <p:sp>
        <p:nvSpPr>
          <p:cNvPr id="58371" name="Rectangle 3"/>
          <p:cNvSpPr>
            <a:spLocks noGrp="1" noChangeArrowheads="1"/>
          </p:cNvSpPr>
          <p:nvPr>
            <p:ph type="body" idx="1"/>
          </p:nvPr>
        </p:nvSpPr>
        <p:spPr/>
        <p:txBody>
          <a:bodyPr/>
          <a:lstStyle/>
          <a:p>
            <a:pPr>
              <a:lnSpc>
                <a:spcPct val="90000"/>
              </a:lnSpc>
            </a:pPr>
            <a:r>
              <a:rPr lang="tr-TR" sz="2400"/>
              <a:t>Ürün kalıntılarının aynı cins olması,</a:t>
            </a:r>
          </a:p>
          <a:p>
            <a:pPr>
              <a:lnSpc>
                <a:spcPct val="90000"/>
              </a:lnSpc>
            </a:pPr>
            <a:r>
              <a:rPr lang="tr-TR" sz="2400"/>
              <a:t>Temizlenecek yüzeylerin aynı malzemeden ve temizlik malzemesinin zarar vermeyeceği nitelikte olmalı,</a:t>
            </a:r>
          </a:p>
          <a:p>
            <a:pPr>
              <a:lnSpc>
                <a:spcPct val="90000"/>
              </a:lnSpc>
            </a:pPr>
            <a:r>
              <a:rPr lang="tr-TR" sz="2400"/>
              <a:t>Sistemdeki ekipmanların aynı anda temizlenmeye uygun olması</a:t>
            </a:r>
          </a:p>
          <a:p>
            <a:pPr>
              <a:lnSpc>
                <a:spcPct val="90000"/>
              </a:lnSpc>
            </a:pPr>
            <a:r>
              <a:rPr lang="tr-TR" sz="2400"/>
              <a:t>Temizlenecek yüzeylerin rakorsuz </a:t>
            </a:r>
            <a:r>
              <a:rPr lang="tr-TR" sz="2400">
                <a:solidFill>
                  <a:srgbClr val="FF0000"/>
                </a:solidFill>
              </a:rPr>
              <a:t>argon kaynaklı</a:t>
            </a:r>
            <a:r>
              <a:rPr lang="tr-TR" sz="2400"/>
              <a:t> olması ve </a:t>
            </a:r>
            <a:r>
              <a:rPr lang="tr-TR" sz="2400">
                <a:solidFill>
                  <a:srgbClr val="FF0000"/>
                </a:solidFill>
              </a:rPr>
              <a:t>ölü noktaların bulunması</a:t>
            </a:r>
            <a:r>
              <a:rPr lang="tr-TR" sz="2400"/>
              <a:t>,</a:t>
            </a:r>
          </a:p>
          <a:p>
            <a:pPr>
              <a:lnSpc>
                <a:spcPct val="90000"/>
              </a:lnSpc>
            </a:pPr>
            <a:r>
              <a:rPr lang="tr-TR" sz="2400"/>
              <a:t>Makine ve ekipmanların suyun ve kullanılan kimyasalların akmasına imkan sağlayacak </a:t>
            </a:r>
            <a:r>
              <a:rPr lang="tr-TR" sz="2400">
                <a:solidFill>
                  <a:srgbClr val="FF0000"/>
                </a:solidFill>
              </a:rPr>
              <a:t>eğimde </a:t>
            </a:r>
            <a:r>
              <a:rPr lang="tr-TR" sz="2400"/>
              <a:t>yerleştirilmiş olması gereklidir.</a:t>
            </a:r>
          </a:p>
          <a:p>
            <a:pPr>
              <a:lnSpc>
                <a:spcPct val="90000"/>
              </a:lnSpc>
            </a:pPr>
            <a:r>
              <a:rPr lang="tr-TR" sz="2400"/>
              <a:t>Temzilik maddelerine karşı dayanıklı olmalıdır</a:t>
            </a:r>
          </a:p>
          <a:p>
            <a:pPr>
              <a:lnSpc>
                <a:spcPct val="90000"/>
              </a:lnSpc>
              <a:buFont typeface="Wingdings" pitchFamily="2" charset="2"/>
              <a:buNone/>
            </a:pPr>
            <a:r>
              <a:rPr lang="tr-TR" sz="2400"/>
              <a:t> </a:t>
            </a:r>
          </a:p>
          <a:p>
            <a:pPr>
              <a:lnSpc>
                <a:spcPct val="90000"/>
              </a:lnSpc>
              <a:buFont typeface="Wingdings" pitchFamily="2" charset="2"/>
              <a:buNone/>
            </a:pPr>
            <a:endParaRPr lang="tr-TR"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922" name="Picture 2"/>
          <p:cNvPicPr>
            <a:picLocks noChangeAspect="1" noChangeArrowheads="1"/>
          </p:cNvPicPr>
          <p:nvPr/>
        </p:nvPicPr>
        <p:blipFill>
          <a:blip r:embed="rId3" cstate="print"/>
          <a:srcRect/>
          <a:stretch>
            <a:fillRect/>
          </a:stretch>
        </p:blipFill>
        <p:spPr bwMode="auto">
          <a:xfrm>
            <a:off x="0" y="381000"/>
            <a:ext cx="3633788" cy="4953000"/>
          </a:xfrm>
          <a:prstGeom prst="rect">
            <a:avLst/>
          </a:prstGeom>
          <a:noFill/>
          <a:ln w="9525">
            <a:noFill/>
            <a:miter lim="800000"/>
            <a:headEnd/>
            <a:tailEnd/>
          </a:ln>
          <a:effectLst/>
        </p:spPr>
      </p:pic>
      <p:graphicFrame>
        <p:nvGraphicFramePr>
          <p:cNvPr id="209923" name="Object 3"/>
          <p:cNvGraphicFramePr>
            <a:graphicFrameLocks noChangeAspect="1"/>
          </p:cNvGraphicFramePr>
          <p:nvPr>
            <p:ph/>
          </p:nvPr>
        </p:nvGraphicFramePr>
        <p:xfrm>
          <a:off x="3352800" y="0"/>
          <a:ext cx="5591175" cy="3660775"/>
        </p:xfrm>
        <a:graphic>
          <a:graphicData uri="http://schemas.openxmlformats.org/presentationml/2006/ole">
            <p:oleObj spid="_x0000_s209923" name="Image" r:id="rId4" imgW="5743735" imgH="3761384" progId="">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p:txBody>
          <a:bodyPr/>
          <a:lstStyle/>
          <a:p>
            <a:r>
              <a:rPr lang="tr-TR">
                <a:solidFill>
                  <a:srgbClr val="FF9900"/>
                </a:solidFill>
              </a:rPr>
              <a:t>CIP sistemleri</a:t>
            </a:r>
          </a:p>
        </p:txBody>
      </p:sp>
      <p:sp>
        <p:nvSpPr>
          <p:cNvPr id="59395" name="Rectangle 3"/>
          <p:cNvSpPr>
            <a:spLocks noGrp="1" noChangeArrowheads="1"/>
          </p:cNvSpPr>
          <p:nvPr>
            <p:ph type="body" idx="1"/>
          </p:nvPr>
        </p:nvSpPr>
        <p:spPr/>
        <p:txBody>
          <a:bodyPr/>
          <a:lstStyle/>
          <a:p>
            <a:r>
              <a:rPr lang="tr-TR"/>
              <a:t>Isı değiştirici ve benzeri düzenlerin bulunduğu sistemler</a:t>
            </a:r>
          </a:p>
          <a:p>
            <a:r>
              <a:rPr lang="tr-TR"/>
              <a:t>Isıtılan </a:t>
            </a:r>
            <a:r>
              <a:rPr lang="tr-TR">
                <a:solidFill>
                  <a:srgbClr val="FF0000"/>
                </a:solidFill>
              </a:rPr>
              <a:t>yüzeyi bulunmayan</a:t>
            </a:r>
            <a:r>
              <a:rPr lang="tr-TR"/>
              <a:t> borulu iletim düzeni, ürün tankları ve benzeri ekipmanların </a:t>
            </a:r>
          </a:p>
          <a:p>
            <a:pPr>
              <a:buFont typeface="Wingdings" pitchFamily="2" charset="2"/>
              <a:buNone/>
            </a:pPr>
            <a:r>
              <a:rPr lang="tr-TR"/>
              <a:t>Temizlenmesinde farklı CIP programları kullanılır.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p:txBody>
          <a:bodyPr/>
          <a:lstStyle/>
          <a:p>
            <a:r>
              <a:rPr lang="tr-TR" sz="4000">
                <a:solidFill>
                  <a:srgbClr val="FF9900"/>
                </a:solidFill>
              </a:rPr>
              <a:t>Isı değiştiriciye sahip olan düzenlerin temizliğinde,</a:t>
            </a:r>
          </a:p>
        </p:txBody>
      </p:sp>
      <p:sp>
        <p:nvSpPr>
          <p:cNvPr id="60419" name="Rectangle 3"/>
          <p:cNvSpPr>
            <a:spLocks noGrp="1" noChangeArrowheads="1"/>
          </p:cNvSpPr>
          <p:nvPr>
            <p:ph type="body" idx="1"/>
          </p:nvPr>
        </p:nvSpPr>
        <p:spPr/>
        <p:txBody>
          <a:bodyPr/>
          <a:lstStyle/>
          <a:p>
            <a:r>
              <a:rPr lang="tr-TR"/>
              <a:t>Sıcak Su ile çalkalama (10 dk)</a:t>
            </a:r>
          </a:p>
          <a:p>
            <a:r>
              <a:rPr lang="tr-TR"/>
              <a:t>Sıcak bazik çözelti ile sirkülasyon (% 0.5-1.5, 30 dk 75 </a:t>
            </a:r>
            <a:r>
              <a:rPr lang="tr-TR" baseline="30000"/>
              <a:t>o</a:t>
            </a:r>
            <a:r>
              <a:rPr lang="tr-TR"/>
              <a:t>C)</a:t>
            </a:r>
          </a:p>
          <a:p>
            <a:r>
              <a:rPr lang="tr-TR"/>
              <a:t>Sıcak su ile ara çalkalama (5 dk)</a:t>
            </a:r>
          </a:p>
          <a:p>
            <a:r>
              <a:rPr lang="tr-TR"/>
              <a:t>Sıcak nitrik asit  ya da benzeri (fosforik asit) çözelti ile sirkülasyon (% 0.5-1, 20 dk 70 </a:t>
            </a:r>
            <a:r>
              <a:rPr lang="tr-TR" baseline="30000"/>
              <a:t>o</a:t>
            </a:r>
            <a:r>
              <a:rPr lang="tr-TR"/>
              <a:t>C)</a:t>
            </a:r>
          </a:p>
          <a:p>
            <a:r>
              <a:rPr lang="tr-TR"/>
              <a:t>Giderek soğutulan su ile çalkalama (8 dk içinde kademeli soğutma)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p:txBody>
          <a:bodyPr/>
          <a:lstStyle/>
          <a:p>
            <a:r>
              <a:rPr lang="tr-TR" sz="3200">
                <a:solidFill>
                  <a:srgbClr val="FF9900"/>
                </a:solidFill>
              </a:rPr>
              <a:t>Isıtıcı yüzeyi bulunmayan borulu iletim düzeni, ürün tankların temizliğinde,</a:t>
            </a:r>
          </a:p>
        </p:txBody>
      </p:sp>
      <p:sp>
        <p:nvSpPr>
          <p:cNvPr id="61443" name="Rectangle 3"/>
          <p:cNvSpPr>
            <a:spLocks noGrp="1" noChangeArrowheads="1"/>
          </p:cNvSpPr>
          <p:nvPr>
            <p:ph type="body" idx="1"/>
          </p:nvPr>
        </p:nvSpPr>
        <p:spPr/>
        <p:txBody>
          <a:bodyPr/>
          <a:lstStyle/>
          <a:p>
            <a:r>
              <a:rPr lang="tr-TR"/>
              <a:t>Sıcak su ile çalkalama </a:t>
            </a:r>
          </a:p>
          <a:p>
            <a:r>
              <a:rPr lang="tr-TR"/>
              <a:t>Sıcak bazik çözelti ile sirkülasyon</a:t>
            </a:r>
          </a:p>
          <a:p>
            <a:r>
              <a:rPr lang="tr-TR"/>
              <a:t>Sıcak su ile ara çalkalama</a:t>
            </a:r>
          </a:p>
          <a:p>
            <a:r>
              <a:rPr lang="tr-TR"/>
              <a:t>Giderek soğutulan su ile son çalkalama</a:t>
            </a:r>
          </a:p>
          <a:p>
            <a:pPr>
              <a:buFont typeface="Wingdings" pitchFamily="2" charset="2"/>
              <a:buNone/>
            </a:pPr>
            <a:endParaRPr lang="tr-TR"/>
          </a:p>
        </p:txBody>
      </p:sp>
      <p:pic>
        <p:nvPicPr>
          <p:cNvPr id="61444" name="Picture 4"/>
          <p:cNvPicPr>
            <a:picLocks noChangeAspect="1" noChangeArrowheads="1"/>
          </p:cNvPicPr>
          <p:nvPr/>
        </p:nvPicPr>
        <p:blipFill>
          <a:blip r:embed="rId2" cstate="print"/>
          <a:srcRect/>
          <a:stretch>
            <a:fillRect/>
          </a:stretch>
        </p:blipFill>
        <p:spPr bwMode="auto">
          <a:xfrm>
            <a:off x="685800" y="4038600"/>
            <a:ext cx="7772400" cy="2292350"/>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p:txBody>
          <a:bodyPr/>
          <a:lstStyle/>
          <a:p>
            <a:r>
              <a:rPr lang="tr-TR">
                <a:solidFill>
                  <a:srgbClr val="FF9900"/>
                </a:solidFill>
              </a:rPr>
              <a:t>CIP tasarımında</a:t>
            </a:r>
          </a:p>
        </p:txBody>
      </p:sp>
      <p:sp>
        <p:nvSpPr>
          <p:cNvPr id="199683" name="Rectangle 3"/>
          <p:cNvSpPr>
            <a:spLocks noGrp="1" noChangeArrowheads="1"/>
          </p:cNvSpPr>
          <p:nvPr>
            <p:ph type="body" idx="1"/>
          </p:nvPr>
        </p:nvSpPr>
        <p:spPr>
          <a:xfrm>
            <a:off x="457200" y="1600200"/>
            <a:ext cx="8229600" cy="1295400"/>
          </a:xfrm>
        </p:spPr>
        <p:txBody>
          <a:bodyPr/>
          <a:lstStyle/>
          <a:p>
            <a:r>
              <a:rPr lang="tr-TR"/>
              <a:t>Gıda işletmesinin türü ve işlenen gıdanın özellikleri göz önüne alınır</a:t>
            </a:r>
          </a:p>
          <a:p>
            <a:pPr>
              <a:buFont typeface="Wingdings" pitchFamily="2" charset="2"/>
              <a:buNone/>
            </a:pPr>
            <a:endParaRPr lang="tr-TR"/>
          </a:p>
        </p:txBody>
      </p:sp>
      <p:sp>
        <p:nvSpPr>
          <p:cNvPr id="199684" name="Rectangle 4"/>
          <p:cNvSpPr>
            <a:spLocks noRot="1" noChangeArrowheads="1"/>
          </p:cNvSpPr>
          <p:nvPr/>
        </p:nvSpPr>
        <p:spPr bwMode="auto">
          <a:xfrm>
            <a:off x="609600" y="2895600"/>
            <a:ext cx="8229600" cy="1143000"/>
          </a:xfrm>
          <a:prstGeom prst="rect">
            <a:avLst/>
          </a:prstGeom>
          <a:noFill/>
          <a:ln w="9525">
            <a:noFill/>
            <a:miter lim="800000"/>
            <a:headEnd/>
            <a:tailEnd/>
          </a:ln>
          <a:effectLst/>
        </p:spPr>
        <p:txBody>
          <a:bodyPr anchor="ctr"/>
          <a:lstStyle/>
          <a:p>
            <a:pPr algn="ctr"/>
            <a:r>
              <a:rPr lang="tr-TR" sz="3600" b="1">
                <a:solidFill>
                  <a:srgbClr val="FF9900"/>
                </a:solidFill>
                <a:effectLst>
                  <a:outerShdw blurRad="38100" dist="38100" dir="2700000" algn="tl">
                    <a:srgbClr val="000000"/>
                  </a:outerShdw>
                </a:effectLst>
              </a:rPr>
              <a:t>CIP sistemini oluşturan makina ve ekipmanlar</a:t>
            </a:r>
          </a:p>
        </p:txBody>
      </p:sp>
      <p:sp>
        <p:nvSpPr>
          <p:cNvPr id="199685" name="Rectangle 5"/>
          <p:cNvSpPr>
            <a:spLocks noChangeArrowheads="1"/>
          </p:cNvSpPr>
          <p:nvPr/>
        </p:nvSpPr>
        <p:spPr bwMode="auto">
          <a:xfrm>
            <a:off x="457200" y="4038600"/>
            <a:ext cx="8229600" cy="1295400"/>
          </a:xfrm>
          <a:prstGeom prst="rect">
            <a:avLst/>
          </a:prstGeom>
          <a:noFill/>
          <a:ln w="9525">
            <a:noFill/>
            <a:miter lim="800000"/>
            <a:headEnd/>
            <a:tailEnd/>
          </a:ln>
          <a:effectLst/>
        </p:spPr>
        <p:txBody>
          <a:bodyPr/>
          <a:lstStyle/>
          <a:p>
            <a:pPr marL="342900" indent="-342900">
              <a:spcBef>
                <a:spcPct val="20000"/>
              </a:spcBef>
              <a:buClr>
                <a:schemeClr val="hlink"/>
              </a:buClr>
              <a:buSzPct val="70000"/>
              <a:buFont typeface="Wingdings" pitchFamily="2" charset="2"/>
              <a:buChar char="n"/>
            </a:pPr>
            <a:r>
              <a:rPr lang="tr-TR" sz="3200">
                <a:effectLst>
                  <a:outerShdw blurRad="38100" dist="38100" dir="2700000" algn="tl">
                    <a:srgbClr val="000000"/>
                  </a:outerShdw>
                </a:effectLst>
              </a:rPr>
              <a:t>Depo tanklar (Sıcak su, Baz ve Asit tankları) (temiz ve kirli çözeltiler için)</a:t>
            </a:r>
          </a:p>
          <a:p>
            <a:pPr marL="342900" indent="-342900">
              <a:spcBef>
                <a:spcPct val="20000"/>
              </a:spcBef>
              <a:buClr>
                <a:schemeClr val="hlink"/>
              </a:buClr>
              <a:buSzPct val="70000"/>
              <a:buFont typeface="Wingdings" pitchFamily="2" charset="2"/>
              <a:buChar char="n"/>
            </a:pPr>
            <a:r>
              <a:rPr lang="tr-TR" sz="3200">
                <a:effectLst>
                  <a:outerShdw blurRad="38100" dist="38100" dir="2700000" algn="tl">
                    <a:srgbClr val="000000"/>
                  </a:outerShdw>
                </a:effectLst>
              </a:rPr>
              <a:t>Kontrol elemanları</a:t>
            </a:r>
          </a:p>
          <a:p>
            <a:pPr marL="342900" indent="-342900">
              <a:spcBef>
                <a:spcPct val="20000"/>
              </a:spcBef>
              <a:buClr>
                <a:schemeClr val="hlink"/>
              </a:buClr>
              <a:buSzPct val="70000"/>
              <a:buFont typeface="Wingdings" pitchFamily="2" charset="2"/>
              <a:buChar char="n"/>
            </a:pPr>
            <a:r>
              <a:rPr lang="tr-TR" sz="3200">
                <a:effectLst>
                  <a:outerShdw blurRad="38100" dist="38100" dir="2700000" algn="tl">
                    <a:srgbClr val="000000"/>
                  </a:outerShdw>
                </a:effectLst>
              </a:rPr>
              <a:t>Sirkülasyon düzeni</a:t>
            </a:r>
          </a:p>
          <a:p>
            <a:pPr marL="342900" indent="-342900">
              <a:spcBef>
                <a:spcPct val="20000"/>
              </a:spcBef>
              <a:buClr>
                <a:schemeClr val="hlink"/>
              </a:buClr>
              <a:buSzPct val="70000"/>
              <a:buFont typeface="Wingdings" pitchFamily="2" charset="2"/>
              <a:buNone/>
            </a:pPr>
            <a:endParaRPr lang="tr-TR" sz="3200">
              <a:effectLst>
                <a:outerShdw blurRad="38100" dist="38100" dir="2700000" algn="tl">
                  <a:srgbClr val="000000"/>
                </a:outerShdw>
              </a:effectLs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p:txBody>
          <a:bodyPr/>
          <a:lstStyle/>
          <a:p>
            <a:r>
              <a:rPr lang="tr-TR" sz="4000">
                <a:solidFill>
                  <a:srgbClr val="FF9900"/>
                </a:solidFill>
              </a:rPr>
              <a:t>İşletmelerin büyüklükleri dikkate alınarak kurulacak CIP sistemleri</a:t>
            </a:r>
          </a:p>
        </p:txBody>
      </p:sp>
      <p:sp>
        <p:nvSpPr>
          <p:cNvPr id="62467" name="Rectangle 3"/>
          <p:cNvSpPr>
            <a:spLocks noGrp="1" noChangeArrowheads="1"/>
          </p:cNvSpPr>
          <p:nvPr>
            <p:ph type="body" idx="1"/>
          </p:nvPr>
        </p:nvSpPr>
        <p:spPr/>
        <p:txBody>
          <a:bodyPr/>
          <a:lstStyle/>
          <a:p>
            <a:r>
              <a:rPr lang="tr-TR" sz="2800">
                <a:solidFill>
                  <a:srgbClr val="FF9900"/>
                </a:solidFill>
              </a:rPr>
              <a:t>Merkezi CIP sistemi:</a:t>
            </a:r>
            <a:r>
              <a:rPr lang="tr-TR" sz="2800"/>
              <a:t> </a:t>
            </a:r>
            <a:r>
              <a:rPr lang="tr-TR" sz="2800">
                <a:solidFill>
                  <a:srgbClr val="FF0000"/>
                </a:solidFill>
              </a:rPr>
              <a:t>Orta büyüklükte</a:t>
            </a:r>
            <a:r>
              <a:rPr lang="tr-TR" sz="2800"/>
              <a:t> işletmelerin temizliğinde kullanılmaktadır. İşletmenin belirli bir bölümünde kurulmakta, tüm sirkülasyon özel CIP hatları ile işletmeye ulaştırılmaktadır. Deterjan çözeltilerinin konsantrasyonu otomatik olarak kontrol edilmektedir.</a:t>
            </a:r>
          </a:p>
          <a:p>
            <a:r>
              <a:rPr lang="tr-TR" sz="2800">
                <a:solidFill>
                  <a:srgbClr val="FF0000"/>
                </a:solidFill>
              </a:rPr>
              <a:t>Seyyar CIP</a:t>
            </a:r>
            <a:r>
              <a:rPr lang="tr-TR" sz="2800">
                <a:solidFill>
                  <a:srgbClr val="FF9900"/>
                </a:solidFill>
              </a:rPr>
              <a:t> sistemi:</a:t>
            </a:r>
            <a:r>
              <a:rPr lang="tr-TR" sz="2800"/>
              <a:t> Genellikle çok büyük işletmelerde işletmede birden fazla gezer CIP sitemi kurulması daha ekonomik olmakta ve temizlik süresi kısalmaktadır.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r>
              <a:rPr lang="tr-TR">
                <a:solidFill>
                  <a:srgbClr val="FF9900"/>
                </a:solidFill>
              </a:rPr>
              <a:t>Sistem Temizliği</a:t>
            </a:r>
          </a:p>
        </p:txBody>
      </p:sp>
      <p:sp>
        <p:nvSpPr>
          <p:cNvPr id="40963" name="Rectangle 3"/>
          <p:cNvSpPr>
            <a:spLocks noGrp="1" noChangeArrowheads="1"/>
          </p:cNvSpPr>
          <p:nvPr>
            <p:ph type="body" idx="1"/>
          </p:nvPr>
        </p:nvSpPr>
        <p:spPr/>
        <p:txBody>
          <a:bodyPr/>
          <a:lstStyle/>
          <a:p>
            <a:r>
              <a:rPr lang="tr-TR" sz="2800"/>
              <a:t>Hammadde ya da yarı işlenmiş ürün proses hattına değdiği ve ıslattığı her yüzeyde daima </a:t>
            </a:r>
            <a:r>
              <a:rPr lang="tr-TR" sz="2800">
                <a:solidFill>
                  <a:srgbClr val="FF0000"/>
                </a:solidFill>
              </a:rPr>
              <a:t>bir kalıntı</a:t>
            </a:r>
            <a:r>
              <a:rPr lang="tr-TR" sz="2800"/>
              <a:t> bırakır. </a:t>
            </a:r>
          </a:p>
          <a:p>
            <a:r>
              <a:rPr lang="tr-TR" sz="2800"/>
              <a:t>Bu kalıntı değişik oranlarda </a:t>
            </a:r>
            <a:r>
              <a:rPr lang="tr-TR" sz="2800">
                <a:solidFill>
                  <a:srgbClr val="FF0000"/>
                </a:solidFill>
              </a:rPr>
              <a:t>yağ, protein, çeşitli tuzlar ve bakterileri</a:t>
            </a:r>
            <a:r>
              <a:rPr lang="tr-TR" sz="2800"/>
              <a:t> içerir. </a:t>
            </a:r>
          </a:p>
          <a:p>
            <a:r>
              <a:rPr lang="tr-TR" sz="2800"/>
              <a:t>Kalıntının </a:t>
            </a:r>
            <a:r>
              <a:rPr lang="tr-TR" sz="2800">
                <a:solidFill>
                  <a:srgbClr val="FF0000"/>
                </a:solidFill>
              </a:rPr>
              <a:t>kuruması ya da ısıl işlem sonucu sertleşmesi, yüzeylerin temizliğini</a:t>
            </a:r>
            <a:r>
              <a:rPr lang="tr-TR" sz="2800"/>
              <a:t> güçleştirir.</a:t>
            </a:r>
          </a:p>
          <a:p>
            <a:r>
              <a:rPr lang="tr-TR" sz="2800"/>
              <a:t>Kalıntının bulunduğu </a:t>
            </a:r>
            <a:r>
              <a:rPr lang="tr-TR" sz="2800" b="1" u="sng">
                <a:solidFill>
                  <a:srgbClr val="000000"/>
                </a:solidFill>
                <a:effectLst/>
              </a:rPr>
              <a:t>yüzeyin pürüzlü oluşu, mikroorganizmaların tutunma ve çoğalması</a:t>
            </a:r>
            <a:r>
              <a:rPr lang="tr-TR" sz="2800"/>
              <a:t> için yeterlidir (Şekil 7.1).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780" name="Picture 4"/>
          <p:cNvPicPr>
            <a:picLocks noChangeAspect="1" noChangeArrowheads="1"/>
          </p:cNvPicPr>
          <p:nvPr/>
        </p:nvPicPr>
        <p:blipFill>
          <a:blip r:embed="rId2" cstate="print"/>
          <a:srcRect/>
          <a:stretch>
            <a:fillRect/>
          </a:stretch>
        </p:blipFill>
        <p:spPr bwMode="auto">
          <a:xfrm>
            <a:off x="215900" y="698500"/>
            <a:ext cx="8839200" cy="4953000"/>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04" name="Picture 4"/>
          <p:cNvPicPr>
            <a:picLocks noChangeAspect="1" noChangeArrowheads="1"/>
          </p:cNvPicPr>
          <p:nvPr/>
        </p:nvPicPr>
        <p:blipFill>
          <a:blip r:embed="rId2" cstate="print"/>
          <a:srcRect/>
          <a:stretch>
            <a:fillRect/>
          </a:stretch>
        </p:blipFill>
        <p:spPr bwMode="auto">
          <a:xfrm>
            <a:off x="533400" y="228600"/>
            <a:ext cx="8077200" cy="3179763"/>
          </a:xfrm>
          <a:prstGeom prst="rect">
            <a:avLst/>
          </a:prstGeom>
          <a:noFill/>
          <a:ln w="9525">
            <a:noFill/>
            <a:miter lim="800000"/>
            <a:headEnd/>
            <a:tailEnd/>
          </a:ln>
          <a:effectLst/>
        </p:spPr>
      </p:pic>
      <p:pic>
        <p:nvPicPr>
          <p:cNvPr id="204805" name="Picture 5"/>
          <p:cNvPicPr>
            <a:picLocks noChangeAspect="1" noChangeArrowheads="1"/>
          </p:cNvPicPr>
          <p:nvPr/>
        </p:nvPicPr>
        <p:blipFill>
          <a:blip r:embed="rId3" cstate="print"/>
          <a:srcRect/>
          <a:stretch>
            <a:fillRect/>
          </a:stretch>
        </p:blipFill>
        <p:spPr bwMode="auto">
          <a:xfrm>
            <a:off x="533400" y="3505200"/>
            <a:ext cx="3581400" cy="2933700"/>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8" name="Picture 4"/>
          <p:cNvPicPr>
            <a:picLocks noChangeAspect="1" noChangeArrowheads="1"/>
          </p:cNvPicPr>
          <p:nvPr/>
        </p:nvPicPr>
        <p:blipFill>
          <a:blip r:embed="rId2" cstate="print"/>
          <a:srcRect/>
          <a:stretch>
            <a:fillRect/>
          </a:stretch>
        </p:blipFill>
        <p:spPr bwMode="auto">
          <a:xfrm>
            <a:off x="533400" y="381000"/>
            <a:ext cx="8382000" cy="5121275"/>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Rot="1" noChangeArrowheads="1"/>
          </p:cNvSpPr>
          <p:nvPr>
            <p:ph type="title"/>
          </p:nvPr>
        </p:nvSpPr>
        <p:spPr/>
        <p:txBody>
          <a:bodyPr/>
          <a:lstStyle/>
          <a:p>
            <a:r>
              <a:rPr lang="tr-TR">
                <a:solidFill>
                  <a:srgbClr val="FF0000"/>
                </a:solidFill>
              </a:rPr>
              <a:t>Temizlik Kontrolü</a:t>
            </a:r>
          </a:p>
        </p:txBody>
      </p:sp>
      <p:sp>
        <p:nvSpPr>
          <p:cNvPr id="210947" name="Rectangle 3"/>
          <p:cNvSpPr>
            <a:spLocks noGrp="1" noChangeArrowheads="1"/>
          </p:cNvSpPr>
          <p:nvPr>
            <p:ph type="body" idx="1"/>
          </p:nvPr>
        </p:nvSpPr>
        <p:spPr/>
        <p:txBody>
          <a:bodyPr/>
          <a:lstStyle/>
          <a:p>
            <a:r>
              <a:rPr lang="tr-TR"/>
              <a:t>Yapılan temizlik sisteminin etkinlik derecesinin kontrolü de önemlidir. Bu amaçla temizlik yapılan yüzeyden swap yöntemi ile örnek alınıp ekim yapılır. Koliform varlığı indikatördür. cm</a:t>
            </a:r>
            <a:r>
              <a:rPr lang="tr-TR" baseline="30000"/>
              <a:t>2 </a:t>
            </a:r>
            <a:r>
              <a:rPr lang="tr-TR"/>
              <a:t>max. bir koli bakteri bulunması kriter olarak kabul edilir.</a:t>
            </a:r>
          </a:p>
          <a:p>
            <a:pPr>
              <a:buFont typeface="Wingdings" pitchFamily="2" charset="2"/>
              <a:buNone/>
            </a:pPr>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rrowheads="1"/>
          </p:cNvSpPr>
          <p:nvPr>
            <p:ph type="title"/>
          </p:nvPr>
        </p:nvSpPr>
        <p:spPr>
          <a:xfrm>
            <a:off x="228600" y="2057400"/>
            <a:ext cx="8229600" cy="1143000"/>
          </a:xfrm>
        </p:spPr>
        <p:txBody>
          <a:bodyPr/>
          <a:lstStyle/>
          <a:p>
            <a:r>
              <a:rPr lang="tr-TR">
                <a:solidFill>
                  <a:srgbClr val="FF9900"/>
                </a:solidFill>
              </a:rPr>
              <a:t>OTOMASYON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p:txBody>
          <a:bodyPr/>
          <a:lstStyle/>
          <a:p>
            <a:r>
              <a:rPr lang="tr-TR">
                <a:solidFill>
                  <a:srgbClr val="FF9900"/>
                </a:solidFill>
              </a:rPr>
              <a:t>OTOMASYON</a:t>
            </a:r>
          </a:p>
        </p:txBody>
      </p:sp>
      <p:sp>
        <p:nvSpPr>
          <p:cNvPr id="63491" name="Rectangle 3"/>
          <p:cNvSpPr>
            <a:spLocks noGrp="1" noChangeArrowheads="1"/>
          </p:cNvSpPr>
          <p:nvPr>
            <p:ph type="body" idx="1"/>
          </p:nvPr>
        </p:nvSpPr>
        <p:spPr/>
        <p:txBody>
          <a:bodyPr/>
          <a:lstStyle/>
          <a:p>
            <a:pPr>
              <a:lnSpc>
                <a:spcPct val="90000"/>
              </a:lnSpc>
            </a:pPr>
            <a:r>
              <a:rPr lang="tr-TR"/>
              <a:t>Gıda işletmelerinde otomasyon gereksiniminin nedenleri;</a:t>
            </a:r>
          </a:p>
          <a:p>
            <a:pPr>
              <a:lnSpc>
                <a:spcPct val="90000"/>
              </a:lnSpc>
            </a:pPr>
            <a:r>
              <a:rPr lang="tr-TR"/>
              <a:t>Standart ve üstün kalitede ürün üretmek</a:t>
            </a:r>
          </a:p>
          <a:p>
            <a:pPr>
              <a:lnSpc>
                <a:spcPct val="90000"/>
              </a:lnSpc>
            </a:pPr>
            <a:r>
              <a:rPr lang="tr-TR"/>
              <a:t>Ekonomik çalışma ilkesini uygulamak</a:t>
            </a:r>
          </a:p>
          <a:p>
            <a:pPr>
              <a:lnSpc>
                <a:spcPct val="90000"/>
              </a:lnSpc>
            </a:pPr>
            <a:r>
              <a:rPr lang="tr-TR"/>
              <a:t>Sonuçları tehlikeli olan kusurları kısıtlamak</a:t>
            </a:r>
          </a:p>
          <a:p>
            <a:pPr>
              <a:lnSpc>
                <a:spcPct val="90000"/>
              </a:lnSpc>
            </a:pPr>
            <a:r>
              <a:rPr lang="tr-TR"/>
              <a:t>Üretimde üstün güvenlik sağlamak</a:t>
            </a:r>
          </a:p>
          <a:p>
            <a:pPr>
              <a:lnSpc>
                <a:spcPct val="90000"/>
              </a:lnSpc>
            </a:pPr>
            <a:r>
              <a:rPr lang="tr-TR"/>
              <a:t>Esnek üretim ve üretim kontrolü yapmak</a:t>
            </a:r>
          </a:p>
          <a:p>
            <a:pPr>
              <a:lnSpc>
                <a:spcPct val="90000"/>
              </a:lnSpc>
            </a:pPr>
            <a:r>
              <a:rPr lang="tr-TR"/>
              <a:t>İyi çalışma koşulları sağlamaktır.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rrowheads="1"/>
          </p:cNvSpPr>
          <p:nvPr>
            <p:ph type="title"/>
          </p:nvPr>
        </p:nvSpPr>
        <p:spPr>
          <a:xfrm>
            <a:off x="609600" y="1371600"/>
            <a:ext cx="8229600" cy="2312988"/>
          </a:xfrm>
        </p:spPr>
        <p:txBody>
          <a:bodyPr/>
          <a:lstStyle/>
          <a:p>
            <a:r>
              <a:rPr lang="tr-TR" sz="4800">
                <a:solidFill>
                  <a:srgbClr val="FF9900"/>
                </a:solidFill>
              </a:rPr>
              <a:t>FABRİKA KURULUŞ TEKNİKLERİ</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p:txBody>
          <a:bodyPr/>
          <a:lstStyle/>
          <a:p>
            <a:r>
              <a:rPr lang="tr-TR">
                <a:solidFill>
                  <a:srgbClr val="FF9900"/>
                </a:solidFill>
              </a:rPr>
              <a:t>Fabrika kuruluş çalışmaları</a:t>
            </a:r>
          </a:p>
        </p:txBody>
      </p:sp>
      <p:sp>
        <p:nvSpPr>
          <p:cNvPr id="177155" name="Rectangle 3"/>
          <p:cNvSpPr>
            <a:spLocks noGrp="1" noChangeArrowheads="1"/>
          </p:cNvSpPr>
          <p:nvPr>
            <p:ph type="body" idx="1"/>
          </p:nvPr>
        </p:nvSpPr>
        <p:spPr/>
        <p:txBody>
          <a:bodyPr/>
          <a:lstStyle/>
          <a:p>
            <a:pPr>
              <a:buFont typeface="Wingdings" pitchFamily="2" charset="2"/>
              <a:buNone/>
            </a:pPr>
            <a:r>
              <a:rPr lang="tr-TR"/>
              <a:t>Fabrikaların kuruluşu amacıyla yapılacak çalışmalarda dikkat edilmesi gereken konular üç ana grup altında toplanabilir:</a:t>
            </a:r>
          </a:p>
          <a:p>
            <a:r>
              <a:rPr lang="tr-TR"/>
              <a:t>Kuruluş etüd ve çalışmaları</a:t>
            </a:r>
          </a:p>
          <a:p>
            <a:r>
              <a:rPr lang="tr-TR"/>
              <a:t>Yerleşim planlarının yapılması</a:t>
            </a:r>
          </a:p>
          <a:p>
            <a:r>
              <a:rPr lang="tr-TR"/>
              <a:t>Yerleşim Teknikleri</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r>
              <a:rPr lang="tr-TR">
                <a:solidFill>
                  <a:srgbClr val="FF9900"/>
                </a:solidFill>
              </a:rPr>
              <a:t>Kuruluş etüd ve çalışmaları</a:t>
            </a:r>
          </a:p>
        </p:txBody>
      </p:sp>
      <p:sp>
        <p:nvSpPr>
          <p:cNvPr id="178179" name="Rectangle 3"/>
          <p:cNvSpPr>
            <a:spLocks noGrp="1" noChangeArrowheads="1"/>
          </p:cNvSpPr>
          <p:nvPr>
            <p:ph type="body" idx="1"/>
          </p:nvPr>
        </p:nvSpPr>
        <p:spPr/>
        <p:txBody>
          <a:bodyPr/>
          <a:lstStyle/>
          <a:p>
            <a:r>
              <a:rPr lang="tr-TR"/>
              <a:t>Fizibilite raporu</a:t>
            </a:r>
          </a:p>
          <a:p>
            <a:r>
              <a:rPr lang="tr-TR"/>
              <a:t>Kapasite tayini</a:t>
            </a:r>
          </a:p>
          <a:p>
            <a:r>
              <a:rPr lang="tr-TR"/>
              <a:t>Teknoloji seçimi</a:t>
            </a:r>
          </a:p>
          <a:p>
            <a:r>
              <a:rPr lang="tr-TR"/>
              <a:t>Enerji kullanımı</a:t>
            </a:r>
          </a:p>
          <a:p>
            <a:r>
              <a:rPr lang="tr-TR"/>
              <a:t>Üretim akış şemaları</a:t>
            </a:r>
          </a:p>
          <a:p>
            <a:r>
              <a:rPr lang="tr-TR"/>
              <a:t>Yerleşim planı ve iş akış modeli seçimi</a:t>
            </a:r>
          </a:p>
          <a:p>
            <a:r>
              <a:rPr lang="tr-TR"/>
              <a:t>Yer seçiminden oluşur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rrowheads="1"/>
          </p:cNvSpPr>
          <p:nvPr>
            <p:ph type="title"/>
          </p:nvPr>
        </p:nvSpPr>
        <p:spPr/>
        <p:txBody>
          <a:bodyPr/>
          <a:lstStyle/>
          <a:p>
            <a:r>
              <a:rPr lang="tr-TR">
                <a:solidFill>
                  <a:srgbClr val="FF9900"/>
                </a:solidFill>
              </a:rPr>
              <a:t>Fizibilite raporu</a:t>
            </a:r>
          </a:p>
        </p:txBody>
      </p:sp>
      <p:sp>
        <p:nvSpPr>
          <p:cNvPr id="184323" name="Rectangle 3"/>
          <p:cNvSpPr>
            <a:spLocks noGrp="1" noChangeArrowheads="1"/>
          </p:cNvSpPr>
          <p:nvPr>
            <p:ph type="body" idx="1"/>
          </p:nvPr>
        </p:nvSpPr>
        <p:spPr/>
        <p:txBody>
          <a:bodyPr/>
          <a:lstStyle/>
          <a:p>
            <a:r>
              <a:rPr lang="tr-TR"/>
              <a:t>Fizibilite raporunda </a:t>
            </a:r>
            <a:r>
              <a:rPr lang="tr-TR">
                <a:solidFill>
                  <a:srgbClr val="0033CC"/>
                </a:solidFill>
              </a:rPr>
              <a:t>tesisin yeri, çevre ile ilişkileri, kapasitesi, uygulanacak üretim teknolojisi, uygun bina, tesis, makine ve ekipmanların tanımları, bunlara ait hesaplanmış ya da tahmini yatırım bedelleri, işletmenin tahmini işletme sermayesi, rantabilite hesapları, yatırım tutarı, amortisman analizi</a:t>
            </a:r>
            <a:r>
              <a:rPr lang="tr-TR"/>
              <a:t> gibi bilgiler yer alır.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r>
              <a:rPr lang="tr-TR" sz="4000">
                <a:solidFill>
                  <a:srgbClr val="FF9900"/>
                </a:solidFill>
              </a:rPr>
              <a:t>Temizlik maddelerinden beklenen fiziksel ve kimyasal özellikler</a:t>
            </a:r>
          </a:p>
        </p:txBody>
      </p:sp>
      <p:sp>
        <p:nvSpPr>
          <p:cNvPr id="41987" name="Rectangle 3"/>
          <p:cNvSpPr>
            <a:spLocks noGrp="1" noChangeArrowheads="1"/>
          </p:cNvSpPr>
          <p:nvPr>
            <p:ph type="body" idx="1"/>
          </p:nvPr>
        </p:nvSpPr>
        <p:spPr/>
        <p:txBody>
          <a:bodyPr/>
          <a:lstStyle/>
          <a:p>
            <a:pPr>
              <a:lnSpc>
                <a:spcPct val="80000"/>
              </a:lnSpc>
            </a:pPr>
            <a:r>
              <a:rPr lang="tr-TR" sz="2800"/>
              <a:t>Suda kolay çözünür olmak</a:t>
            </a:r>
          </a:p>
          <a:p>
            <a:pPr>
              <a:lnSpc>
                <a:spcPct val="80000"/>
              </a:lnSpc>
            </a:pPr>
            <a:r>
              <a:rPr lang="tr-TR" sz="2800"/>
              <a:t>Yüzeylerdeki organik öğeleri yerlerinden sökebilmek</a:t>
            </a:r>
          </a:p>
          <a:p>
            <a:pPr>
              <a:lnSpc>
                <a:spcPct val="80000"/>
              </a:lnSpc>
            </a:pPr>
            <a:r>
              <a:rPr lang="tr-TR" sz="2800"/>
              <a:t>Kalıntı filmini yumuşatmak ve gevşetmek</a:t>
            </a:r>
          </a:p>
          <a:p>
            <a:pPr>
              <a:lnSpc>
                <a:spcPct val="80000"/>
              </a:lnSpc>
            </a:pPr>
            <a:r>
              <a:rPr lang="tr-TR" sz="2800"/>
              <a:t>Kalsiyum tuzlarını tutabilmek</a:t>
            </a:r>
          </a:p>
          <a:p>
            <a:pPr>
              <a:lnSpc>
                <a:spcPct val="80000"/>
              </a:lnSpc>
            </a:pPr>
            <a:r>
              <a:rPr lang="tr-TR" sz="2800"/>
              <a:t>Bakterileri öldürmek</a:t>
            </a:r>
          </a:p>
          <a:p>
            <a:pPr>
              <a:lnSpc>
                <a:spcPct val="80000"/>
              </a:lnSpc>
            </a:pPr>
            <a:r>
              <a:rPr lang="tr-TR" sz="2800"/>
              <a:t>Orta düzeyde köpürmek</a:t>
            </a:r>
          </a:p>
          <a:p>
            <a:pPr>
              <a:lnSpc>
                <a:spcPct val="80000"/>
              </a:lnSpc>
            </a:pPr>
            <a:r>
              <a:rPr lang="tr-TR" sz="2800"/>
              <a:t>Korozyona neden olmamak</a:t>
            </a:r>
          </a:p>
          <a:p>
            <a:pPr>
              <a:lnSpc>
                <a:spcPct val="80000"/>
              </a:lnSpc>
            </a:pPr>
            <a:r>
              <a:rPr lang="tr-TR" sz="2800"/>
              <a:t>Dezenfektan etkili olmak</a:t>
            </a:r>
          </a:p>
          <a:p>
            <a:pPr>
              <a:lnSpc>
                <a:spcPct val="80000"/>
              </a:lnSpc>
            </a:pPr>
            <a:r>
              <a:rPr lang="tr-TR" sz="2800"/>
              <a:t>Ucuz olmak</a:t>
            </a:r>
          </a:p>
          <a:p>
            <a:pPr>
              <a:lnSpc>
                <a:spcPct val="80000"/>
              </a:lnSpc>
            </a:pPr>
            <a:r>
              <a:rPr lang="tr-TR" sz="2800"/>
              <a:t>Çevre kirliliğine neden olmamak</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rrowheads="1"/>
          </p:cNvSpPr>
          <p:nvPr>
            <p:ph type="title"/>
          </p:nvPr>
        </p:nvSpPr>
        <p:spPr/>
        <p:txBody>
          <a:bodyPr/>
          <a:lstStyle/>
          <a:p>
            <a:r>
              <a:rPr lang="tr-TR">
                <a:solidFill>
                  <a:srgbClr val="FF9900"/>
                </a:solidFill>
              </a:rPr>
              <a:t>Kapasite tayini</a:t>
            </a:r>
          </a:p>
        </p:txBody>
      </p:sp>
      <p:sp>
        <p:nvSpPr>
          <p:cNvPr id="185347" name="Rectangle 3"/>
          <p:cNvSpPr>
            <a:spLocks noGrp="1" noChangeArrowheads="1"/>
          </p:cNvSpPr>
          <p:nvPr>
            <p:ph type="body" idx="1"/>
          </p:nvPr>
        </p:nvSpPr>
        <p:spPr/>
        <p:txBody>
          <a:bodyPr/>
          <a:lstStyle/>
          <a:p>
            <a:r>
              <a:rPr lang="tr-TR"/>
              <a:t>Kapasitenin tayini, fabrikanın bina, makina ve ekipman gibi tüm olanaklarının projelendirilmesine esas olacaktır.</a:t>
            </a:r>
          </a:p>
          <a:p>
            <a:r>
              <a:rPr lang="tr-TR"/>
              <a:t>Kurulu kapasiteden tam olarak yararlanılmaması halinde ilerde mamul ürün fiyatları olumsuz yönde etkilenecektir.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r>
              <a:rPr lang="tr-TR">
                <a:solidFill>
                  <a:srgbClr val="FF9900"/>
                </a:solidFill>
              </a:rPr>
              <a:t>Teknoloji seçimi</a:t>
            </a:r>
          </a:p>
        </p:txBody>
      </p:sp>
      <p:sp>
        <p:nvSpPr>
          <p:cNvPr id="186371" name="Rectangle 3"/>
          <p:cNvSpPr>
            <a:spLocks noGrp="1" noChangeArrowheads="1"/>
          </p:cNvSpPr>
          <p:nvPr>
            <p:ph type="body" idx="1"/>
          </p:nvPr>
        </p:nvSpPr>
        <p:spPr/>
        <p:txBody>
          <a:bodyPr/>
          <a:lstStyle/>
          <a:p>
            <a:r>
              <a:rPr lang="tr-TR"/>
              <a:t>Teknoloji seçiminde üretilecek ürün veya ürünlerin cins ve kalitesi büyük ölçüde etkendir. </a:t>
            </a:r>
          </a:p>
          <a:p>
            <a:r>
              <a:rPr lang="tr-TR"/>
              <a:t>En son teknoloji seçimi </a:t>
            </a:r>
            <a:r>
              <a:rPr lang="tr-TR">
                <a:solidFill>
                  <a:srgbClr val="0033CC"/>
                </a:solidFill>
              </a:rPr>
              <a:t>her zaman geçerli değildir</a:t>
            </a:r>
            <a:r>
              <a:rPr lang="tr-TR"/>
              <a:t>. Ülkenin ekonomik, mali, ticari ve sosyal koşullarının da dikkate alınması gereklidir. </a:t>
            </a:r>
          </a:p>
          <a:p>
            <a:r>
              <a:rPr lang="tr-TR"/>
              <a:t>Makine ve ekipmanın </a:t>
            </a:r>
            <a:r>
              <a:rPr lang="tr-TR">
                <a:solidFill>
                  <a:srgbClr val="0033CC"/>
                </a:solidFill>
              </a:rPr>
              <a:t>çok yönlü amaçlar</a:t>
            </a:r>
            <a:r>
              <a:rPr lang="tr-TR"/>
              <a:t> için kullanılabilmesi de önemlidir.</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p:cNvSpPr>
          <p:nvPr>
            <p:ph type="title"/>
          </p:nvPr>
        </p:nvSpPr>
        <p:spPr/>
        <p:txBody>
          <a:bodyPr/>
          <a:lstStyle/>
          <a:p>
            <a:r>
              <a:rPr lang="tr-TR">
                <a:solidFill>
                  <a:srgbClr val="FF9900"/>
                </a:solidFill>
              </a:rPr>
              <a:t>Enerji kullanımı</a:t>
            </a:r>
          </a:p>
        </p:txBody>
      </p:sp>
      <p:sp>
        <p:nvSpPr>
          <p:cNvPr id="187395" name="Rectangle 3"/>
          <p:cNvSpPr>
            <a:spLocks noGrp="1" noChangeArrowheads="1"/>
          </p:cNvSpPr>
          <p:nvPr>
            <p:ph type="body" idx="1"/>
          </p:nvPr>
        </p:nvSpPr>
        <p:spPr/>
        <p:txBody>
          <a:bodyPr/>
          <a:lstStyle/>
          <a:p>
            <a:r>
              <a:rPr lang="tr-TR"/>
              <a:t>Ucuz ve kesintisiz olarak temin edilen enerji türünün seçilmesi gereklidir.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p:txBody>
          <a:bodyPr/>
          <a:lstStyle/>
          <a:p>
            <a:r>
              <a:rPr lang="tr-TR">
                <a:solidFill>
                  <a:srgbClr val="FF9900"/>
                </a:solidFill>
              </a:rPr>
              <a:t>Üretim akış şemaları</a:t>
            </a:r>
          </a:p>
        </p:txBody>
      </p:sp>
      <p:sp>
        <p:nvSpPr>
          <p:cNvPr id="188419" name="Rectangle 3"/>
          <p:cNvSpPr>
            <a:spLocks noGrp="1" noChangeArrowheads="1"/>
          </p:cNvSpPr>
          <p:nvPr>
            <p:ph type="body" idx="1"/>
          </p:nvPr>
        </p:nvSpPr>
        <p:spPr/>
        <p:txBody>
          <a:bodyPr/>
          <a:lstStyle/>
          <a:p>
            <a:pPr>
              <a:lnSpc>
                <a:spcPct val="90000"/>
              </a:lnSpc>
            </a:pPr>
            <a:r>
              <a:rPr lang="tr-TR"/>
              <a:t>Üretim akış şeması, hammadde girişinden başlayarak son ürün çıkışına kadar geçen süreç içerisinde hammaddenin geçireceği aşamaları ve uygulanacak işlemleri gösterir. </a:t>
            </a:r>
          </a:p>
          <a:p>
            <a:pPr>
              <a:lnSpc>
                <a:spcPct val="90000"/>
              </a:lnSpc>
            </a:pPr>
            <a:r>
              <a:rPr lang="tr-TR"/>
              <a:t>Taslak üretim akış şeması ile makine ve ekipmana ait yaklaşık veya ortalama bedeller hazırlanmakta olan fizibilite raporunda yer alır. </a:t>
            </a:r>
          </a:p>
          <a:p>
            <a:pPr>
              <a:lnSpc>
                <a:spcPct val="90000"/>
              </a:lnSpc>
            </a:pPr>
            <a:r>
              <a:rPr lang="tr-TR"/>
              <a:t>Şekil 9.1’de (sy 500) elma suyu üretimine ait üretim akış şeması verilmektedir.</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rrowheads="1"/>
          </p:cNvSpPr>
          <p:nvPr>
            <p:ph type="title"/>
          </p:nvPr>
        </p:nvSpPr>
        <p:spPr/>
        <p:txBody>
          <a:bodyPr/>
          <a:lstStyle/>
          <a:p>
            <a:r>
              <a:rPr lang="tr-TR" sz="4000">
                <a:solidFill>
                  <a:srgbClr val="FF9900"/>
                </a:solidFill>
              </a:rPr>
              <a:t>Yerleşim planı ve iş akış modeli seçimi</a:t>
            </a:r>
          </a:p>
        </p:txBody>
      </p:sp>
      <p:sp>
        <p:nvSpPr>
          <p:cNvPr id="189443" name="Rectangle 3"/>
          <p:cNvSpPr>
            <a:spLocks noGrp="1" noChangeArrowheads="1"/>
          </p:cNvSpPr>
          <p:nvPr>
            <p:ph type="body" idx="1"/>
          </p:nvPr>
        </p:nvSpPr>
        <p:spPr/>
        <p:txBody>
          <a:bodyPr/>
          <a:lstStyle/>
          <a:p>
            <a:pPr>
              <a:lnSpc>
                <a:spcPct val="90000"/>
              </a:lnSpc>
            </a:pPr>
            <a:r>
              <a:rPr lang="tr-TR"/>
              <a:t>ayrıntılı üretim akış şeması işletme taslak yerleşim planlarının hazırlanmasına esastır. </a:t>
            </a:r>
          </a:p>
          <a:p>
            <a:pPr>
              <a:lnSpc>
                <a:spcPct val="90000"/>
              </a:lnSpc>
            </a:pPr>
            <a:r>
              <a:rPr lang="tr-TR"/>
              <a:t>Bu planlar üzerinde üretim akış şeması ile uyumlu olarak düşünülen üretim birimlerine ait bölmeler ve bu bölmelere yerleştirilecek olan makine, ekipman, teçhizat ve cihazların yerleri belirlenir. </a:t>
            </a:r>
          </a:p>
          <a:p>
            <a:pPr>
              <a:lnSpc>
                <a:spcPct val="90000"/>
              </a:lnSpc>
            </a:pPr>
            <a:r>
              <a:rPr lang="tr-TR"/>
              <a:t>Şekil 9.2’de (sy 50) elma suyu üretimine ait ayrıntılı üretim akım şeması görülmektedir.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r>
              <a:rPr lang="tr-TR" sz="4000">
                <a:solidFill>
                  <a:srgbClr val="FF9900"/>
                </a:solidFill>
              </a:rPr>
              <a:t>Yerleşim planı ve iş akış modeli seçimi</a:t>
            </a:r>
          </a:p>
        </p:txBody>
      </p:sp>
      <p:sp>
        <p:nvSpPr>
          <p:cNvPr id="190467" name="Rectangle 3"/>
          <p:cNvSpPr>
            <a:spLocks noGrp="1" noChangeArrowheads="1"/>
          </p:cNvSpPr>
          <p:nvPr>
            <p:ph type="body" idx="1"/>
          </p:nvPr>
        </p:nvSpPr>
        <p:spPr/>
        <p:txBody>
          <a:bodyPr/>
          <a:lstStyle/>
          <a:p>
            <a:r>
              <a:rPr lang="tr-TR" sz="2800"/>
              <a:t>Fizibilite raporunda belirtilmesi gereken diğer önemli noktalar </a:t>
            </a:r>
            <a:r>
              <a:rPr lang="tr-TR" sz="2800">
                <a:solidFill>
                  <a:srgbClr val="0033CC"/>
                </a:solidFill>
              </a:rPr>
              <a:t>işletme binası ile birlikte ısı merkezi, trafo binası, soğutma kulesi, soğukta muhafaza depoları, su pompa istasyonu, su deposu gibi yardımcı kilit tesisler ile idare binaları, kantin, kafeterya, sağlık merkezi, acil servisler, lojman, bakımevi, yedek parça deposu, garaj, laboratuvarlar, fabrika girişi, yollar ve park yerleri</a:t>
            </a:r>
            <a:r>
              <a:rPr lang="tr-TR" sz="2800"/>
              <a:t> gibi diğer yardımcı tesislerin tümü için gerekli alanların büyüklükleri ve yerleşim planlarıdır.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p:cNvSpPr>
          <p:nvPr>
            <p:ph type="title"/>
          </p:nvPr>
        </p:nvSpPr>
        <p:spPr/>
        <p:txBody>
          <a:bodyPr/>
          <a:lstStyle/>
          <a:p>
            <a:r>
              <a:rPr lang="tr-TR">
                <a:solidFill>
                  <a:srgbClr val="FF9900"/>
                </a:solidFill>
              </a:rPr>
              <a:t>Yöre seçimi</a:t>
            </a:r>
          </a:p>
        </p:txBody>
      </p:sp>
      <p:sp>
        <p:nvSpPr>
          <p:cNvPr id="191491" name="Rectangle 3"/>
          <p:cNvSpPr>
            <a:spLocks noGrp="1" noChangeArrowheads="1"/>
          </p:cNvSpPr>
          <p:nvPr>
            <p:ph type="body" idx="1"/>
          </p:nvPr>
        </p:nvSpPr>
        <p:spPr/>
        <p:txBody>
          <a:bodyPr/>
          <a:lstStyle/>
          <a:p>
            <a:r>
              <a:rPr lang="tr-TR"/>
              <a:t>Fabrikalar genellikle hammadde kaynaklarının </a:t>
            </a:r>
            <a:r>
              <a:rPr lang="tr-TR">
                <a:solidFill>
                  <a:srgbClr val="0033CC"/>
                </a:solidFill>
              </a:rPr>
              <a:t>bol ve yakın</a:t>
            </a:r>
            <a:r>
              <a:rPr lang="tr-TR"/>
              <a:t> olduğu alanlara kurulur.</a:t>
            </a:r>
          </a:p>
          <a:p>
            <a:r>
              <a:rPr lang="tr-TR"/>
              <a:t>Komşu yörelere bağlantılı </a:t>
            </a:r>
            <a:r>
              <a:rPr lang="tr-TR">
                <a:solidFill>
                  <a:srgbClr val="0033CC"/>
                </a:solidFill>
              </a:rPr>
              <a:t>karayolları, demiryolu ve deniz yolu</a:t>
            </a:r>
            <a:r>
              <a:rPr lang="tr-TR"/>
              <a:t> merkezlerine olan uzaklıkları da dikkate alınır.</a:t>
            </a:r>
          </a:p>
          <a:p>
            <a:r>
              <a:rPr lang="tr-TR"/>
              <a:t>Yörede </a:t>
            </a:r>
            <a:r>
              <a:rPr lang="tr-TR">
                <a:solidFill>
                  <a:srgbClr val="0033CC"/>
                </a:solidFill>
              </a:rPr>
              <a:t>işçi bulma olanakları, elektrik enerjisi ve su kaynaklarına olan</a:t>
            </a:r>
            <a:r>
              <a:rPr lang="tr-TR"/>
              <a:t> yakınlığı da göz önünde bulundurulur.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rrowheads="1"/>
          </p:cNvSpPr>
          <p:nvPr>
            <p:ph type="title"/>
          </p:nvPr>
        </p:nvSpPr>
        <p:spPr/>
        <p:txBody>
          <a:bodyPr/>
          <a:lstStyle/>
          <a:p>
            <a:r>
              <a:rPr lang="tr-TR">
                <a:solidFill>
                  <a:srgbClr val="FF9900"/>
                </a:solidFill>
              </a:rPr>
              <a:t>Arsa seçimi</a:t>
            </a:r>
          </a:p>
        </p:txBody>
      </p:sp>
      <p:sp>
        <p:nvSpPr>
          <p:cNvPr id="192515" name="Rectangle 3"/>
          <p:cNvSpPr>
            <a:spLocks noGrp="1" noChangeArrowheads="1"/>
          </p:cNvSpPr>
          <p:nvPr>
            <p:ph type="body" idx="1"/>
          </p:nvPr>
        </p:nvSpPr>
        <p:spPr/>
        <p:txBody>
          <a:bodyPr/>
          <a:lstStyle/>
          <a:p>
            <a:pPr>
              <a:lnSpc>
                <a:spcPct val="90000"/>
              </a:lnSpc>
            </a:pPr>
            <a:r>
              <a:rPr lang="tr-TR"/>
              <a:t>Yöre belirlendikten sonra arsa seçimine geçilir.</a:t>
            </a:r>
          </a:p>
          <a:p>
            <a:pPr>
              <a:lnSpc>
                <a:spcPct val="90000"/>
              </a:lnSpc>
            </a:pPr>
            <a:r>
              <a:rPr lang="tr-TR"/>
              <a:t>İşletme arsasında yer alacak olan tesislerin büyüklükleri dikkate alınarak taslak vaziyet planı hazırlanır.</a:t>
            </a:r>
          </a:p>
          <a:p>
            <a:pPr>
              <a:lnSpc>
                <a:spcPct val="90000"/>
              </a:lnSpc>
            </a:pPr>
            <a:r>
              <a:rPr lang="tr-TR"/>
              <a:t>Arsanın </a:t>
            </a:r>
            <a:r>
              <a:rPr lang="tr-TR">
                <a:solidFill>
                  <a:srgbClr val="0033CC"/>
                </a:solidFill>
              </a:rPr>
              <a:t>topografik</a:t>
            </a:r>
            <a:r>
              <a:rPr lang="tr-TR"/>
              <a:t> durumu ve </a:t>
            </a:r>
            <a:r>
              <a:rPr lang="tr-TR">
                <a:solidFill>
                  <a:srgbClr val="0033CC"/>
                </a:solidFill>
              </a:rPr>
              <a:t>jeolojik </a:t>
            </a:r>
            <a:r>
              <a:rPr lang="tr-TR"/>
              <a:t>yapısının incelenmesi gereklidir. Bu incelemeler sonucunda deprem kuşağında olup olmadığı, yer altı su rezervlerinin durumu, zeminin yumuşak ve sert oluşu hakkında bilgi sahibi olunur.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rrowheads="1"/>
          </p:cNvSpPr>
          <p:nvPr>
            <p:ph type="title"/>
          </p:nvPr>
        </p:nvSpPr>
        <p:spPr/>
        <p:txBody>
          <a:bodyPr/>
          <a:lstStyle/>
          <a:p>
            <a:r>
              <a:rPr lang="tr-TR">
                <a:solidFill>
                  <a:srgbClr val="FF9900"/>
                </a:solidFill>
              </a:rPr>
              <a:t>Yerleşim planlarının yapılması</a:t>
            </a:r>
          </a:p>
        </p:txBody>
      </p:sp>
      <p:sp>
        <p:nvSpPr>
          <p:cNvPr id="193539" name="Rectangle 3"/>
          <p:cNvSpPr>
            <a:spLocks noGrp="1" noChangeArrowheads="1"/>
          </p:cNvSpPr>
          <p:nvPr>
            <p:ph type="body" idx="1"/>
          </p:nvPr>
        </p:nvSpPr>
        <p:spPr/>
        <p:txBody>
          <a:bodyPr/>
          <a:lstStyle/>
          <a:p>
            <a:r>
              <a:rPr lang="tr-TR"/>
              <a:t>Arsa yerleşim planı</a:t>
            </a:r>
          </a:p>
          <a:p>
            <a:r>
              <a:rPr lang="tr-TR"/>
              <a:t>İşletme binası yerleşim planı</a:t>
            </a:r>
          </a:p>
          <a:p>
            <a:endParaRPr lang="tr-T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p:txBody>
          <a:bodyPr/>
          <a:lstStyle/>
          <a:p>
            <a:r>
              <a:rPr lang="tr-TR">
                <a:solidFill>
                  <a:srgbClr val="FF9900"/>
                </a:solidFill>
              </a:rPr>
              <a:t>Arsa yerleşim planı</a:t>
            </a:r>
          </a:p>
        </p:txBody>
      </p:sp>
      <p:sp>
        <p:nvSpPr>
          <p:cNvPr id="180227" name="Rectangle 3"/>
          <p:cNvSpPr>
            <a:spLocks noGrp="1" noChangeArrowheads="1"/>
          </p:cNvSpPr>
          <p:nvPr>
            <p:ph type="body" idx="1"/>
          </p:nvPr>
        </p:nvSpPr>
        <p:spPr/>
        <p:txBody>
          <a:bodyPr/>
          <a:lstStyle/>
          <a:p>
            <a:pPr lvl="1"/>
            <a:r>
              <a:rPr lang="tr-TR"/>
              <a:t>Hammadde iletim ve taşınım faktörleri</a:t>
            </a:r>
          </a:p>
          <a:p>
            <a:pPr lvl="1"/>
            <a:r>
              <a:rPr lang="tr-TR"/>
              <a:t>Yardımcı kilit tesisler ile ilgili faktörler</a:t>
            </a:r>
          </a:p>
          <a:p>
            <a:pPr lvl="1"/>
            <a:r>
              <a:rPr lang="tr-TR"/>
              <a:t>Enerji donanımları ile ilgili faktörler</a:t>
            </a:r>
          </a:p>
          <a:p>
            <a:pPr lvl="1"/>
            <a:r>
              <a:rPr lang="tr-TR"/>
              <a:t>Atık su ve pis su donanım faktörleri</a:t>
            </a:r>
          </a:p>
          <a:p>
            <a:pPr lvl="1"/>
            <a:r>
              <a:rPr lang="tr-TR"/>
              <a:t>İşletme binası faktörleri</a:t>
            </a:r>
          </a:p>
          <a:p>
            <a:pPr lvl="1"/>
            <a:r>
              <a:rPr lang="tr-TR"/>
              <a:t>Yardımcı diğer bina ve tesislerle ilgili faktörler dikkate alınır.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r>
              <a:rPr lang="tr-TR" sz="4000">
                <a:solidFill>
                  <a:srgbClr val="FF9900"/>
                </a:solidFill>
              </a:rPr>
              <a:t>Gıda işletmelerinde kullanılan temizlik ve dezenfeksiyon maddeleri</a:t>
            </a:r>
          </a:p>
        </p:txBody>
      </p:sp>
      <p:sp>
        <p:nvSpPr>
          <p:cNvPr id="43011" name="Rectangle 3"/>
          <p:cNvSpPr>
            <a:spLocks noGrp="1" noChangeArrowheads="1"/>
          </p:cNvSpPr>
          <p:nvPr>
            <p:ph type="body" idx="1"/>
          </p:nvPr>
        </p:nvSpPr>
        <p:spPr/>
        <p:txBody>
          <a:bodyPr/>
          <a:lstStyle/>
          <a:p>
            <a:pPr>
              <a:lnSpc>
                <a:spcPct val="90000"/>
              </a:lnSpc>
            </a:pPr>
            <a:r>
              <a:rPr lang="tr-TR" sz="2800">
                <a:solidFill>
                  <a:srgbClr val="FF9900"/>
                </a:solidFill>
              </a:rPr>
              <a:t>Su:</a:t>
            </a:r>
            <a:r>
              <a:rPr lang="tr-TR" sz="2800"/>
              <a:t> Hem en yaygın olarak kullanılan temizlik maddesidir, hem de tüm temizlik maddelerinin çözündüğü bir ortamdır. Suyun dezenfektan etkisi sıcaklık derecesine bağlıdır. Kimyasal maddelere dayanıklı bir çok orgnizma sıcak suyun etkisi ile öldürülebilir. </a:t>
            </a:r>
          </a:p>
          <a:p>
            <a:pPr>
              <a:lnSpc>
                <a:spcPct val="90000"/>
              </a:lnSpc>
            </a:pPr>
            <a:r>
              <a:rPr lang="tr-TR" sz="2800">
                <a:solidFill>
                  <a:srgbClr val="FF9900"/>
                </a:solidFill>
              </a:rPr>
              <a:t>Bazik karışım çözeltiler:</a:t>
            </a:r>
            <a:r>
              <a:rPr lang="tr-TR" sz="2800"/>
              <a:t> Kostik soda, sodyum karbonat ve sodyum metasilikat gibi bazik çözeltiler kullanılır. Bunlar organik kalıntılar üzerinde çok iyi bir çözücü etkisi gösterir. Bu karışımların içerisinde polifosfatlar, yüzey aktif maddeler ve kelat ajanlar yer alır</a:t>
            </a:r>
          </a:p>
          <a:p>
            <a:pPr>
              <a:lnSpc>
                <a:spcPct val="90000"/>
              </a:lnSpc>
              <a:buFont typeface="Wingdings" pitchFamily="2" charset="2"/>
              <a:buNone/>
            </a:pPr>
            <a:endParaRPr lang="tr-TR" sz="2800">
              <a:solidFill>
                <a:srgbClr val="FF99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rrowheads="1"/>
          </p:cNvSpPr>
          <p:nvPr>
            <p:ph type="title"/>
          </p:nvPr>
        </p:nvSpPr>
        <p:spPr/>
        <p:txBody>
          <a:bodyPr/>
          <a:lstStyle/>
          <a:p>
            <a:r>
              <a:rPr lang="tr-TR">
                <a:solidFill>
                  <a:srgbClr val="FF9900"/>
                </a:solidFill>
              </a:rPr>
              <a:t>İşletme binası yerleşim planı</a:t>
            </a:r>
          </a:p>
        </p:txBody>
      </p:sp>
      <p:sp>
        <p:nvSpPr>
          <p:cNvPr id="181251" name="Rectangle 3"/>
          <p:cNvSpPr>
            <a:spLocks noGrp="1" noChangeArrowheads="1"/>
          </p:cNvSpPr>
          <p:nvPr>
            <p:ph type="body" idx="1"/>
          </p:nvPr>
        </p:nvSpPr>
        <p:spPr/>
        <p:txBody>
          <a:bodyPr/>
          <a:lstStyle/>
          <a:p>
            <a:r>
              <a:rPr lang="tr-TR"/>
              <a:t>Ekonomik faktörler</a:t>
            </a:r>
          </a:p>
          <a:p>
            <a:r>
              <a:rPr lang="tr-TR"/>
              <a:t>Güvenlik ve proses faktörleri</a:t>
            </a:r>
          </a:p>
          <a:p>
            <a:r>
              <a:rPr lang="tr-TR"/>
              <a:t>İşletme ve bakım faktörleri</a:t>
            </a:r>
          </a:p>
          <a:p>
            <a:r>
              <a:rPr lang="tr-TR"/>
              <a:t>Yapısal ve görünüm faktörleri</a:t>
            </a:r>
          </a:p>
          <a:p>
            <a:r>
              <a:rPr lang="tr-TR"/>
              <a:t>Tevsi (eklenti) faktörleri</a:t>
            </a:r>
          </a:p>
          <a:p>
            <a:r>
              <a:rPr lang="tr-TR"/>
              <a:t>Otomasyon faktörleri </a:t>
            </a:r>
          </a:p>
          <a:p>
            <a:r>
              <a:rPr lang="tr-TR"/>
              <a:t>Göz önünde bulundurulur.</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rrowheads="1"/>
          </p:cNvSpPr>
          <p:nvPr>
            <p:ph type="title"/>
          </p:nvPr>
        </p:nvSpPr>
        <p:spPr/>
        <p:txBody>
          <a:bodyPr/>
          <a:lstStyle/>
          <a:p>
            <a:r>
              <a:rPr lang="tr-TR">
                <a:solidFill>
                  <a:srgbClr val="FF9900"/>
                </a:solidFill>
              </a:rPr>
              <a:t>Sonuç olarak,</a:t>
            </a:r>
          </a:p>
        </p:txBody>
      </p:sp>
      <p:sp>
        <p:nvSpPr>
          <p:cNvPr id="196611" name="Rectangle 3"/>
          <p:cNvSpPr>
            <a:spLocks noGrp="1" noChangeArrowheads="1"/>
          </p:cNvSpPr>
          <p:nvPr>
            <p:ph type="body" idx="1"/>
          </p:nvPr>
        </p:nvSpPr>
        <p:spPr/>
        <p:txBody>
          <a:bodyPr/>
          <a:lstStyle/>
          <a:p>
            <a:r>
              <a:rPr lang="tr-TR"/>
              <a:t>Tüm bu kriterler birlikte değerlendirilerek ayrıntılı bir fizibilite raporu hazırlanır.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247810" name="Picture 2"/>
          <p:cNvPicPr>
            <a:picLocks noGrp="1" noChangeAspect="1" noChangeArrowheads="1"/>
          </p:cNvPicPr>
          <p:nvPr>
            <p:ph idx="1"/>
          </p:nvPr>
        </p:nvPicPr>
        <p:blipFill>
          <a:blip r:embed="rId2" cstate="print"/>
          <a:srcRect/>
          <a:stretch>
            <a:fillRect/>
          </a:stretch>
        </p:blipFill>
        <p:spPr bwMode="auto">
          <a:xfrm>
            <a:off x="152400" y="152400"/>
            <a:ext cx="8839200" cy="6511131"/>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rrowheads="1"/>
          </p:cNvSpPr>
          <p:nvPr>
            <p:ph type="title"/>
          </p:nvPr>
        </p:nvSpPr>
        <p:spPr/>
        <p:txBody>
          <a:bodyPr/>
          <a:lstStyle/>
          <a:p>
            <a:endParaRPr lang="tr-TR"/>
          </a:p>
        </p:txBody>
      </p:sp>
      <p:sp>
        <p:nvSpPr>
          <p:cNvPr id="206851" name="Rectangle 3"/>
          <p:cNvSpPr>
            <a:spLocks noGrp="1" noChangeArrowheads="1"/>
          </p:cNvSpPr>
          <p:nvPr>
            <p:ph type="body" idx="1"/>
          </p:nvPr>
        </p:nvSpPr>
        <p:spPr/>
        <p:txBody>
          <a:bodyPr/>
          <a:lstStyle/>
          <a:p>
            <a:r>
              <a:rPr lang="tr-TR">
                <a:solidFill>
                  <a:srgbClr val="FF9900"/>
                </a:solidFill>
              </a:rPr>
              <a:t>Bazik sade çözeltiler: </a:t>
            </a:r>
            <a:r>
              <a:rPr lang="tr-TR">
                <a:solidFill>
                  <a:srgbClr val="000000"/>
                </a:solidFill>
                <a:effectLst>
                  <a:outerShdw blurRad="38100" dist="38100" dir="2700000" algn="tl">
                    <a:srgbClr val="FFFFFF"/>
                  </a:outerShdw>
                </a:effectLst>
              </a:rPr>
              <a:t>NaOH (kostik soda), Sodyum karbonat (Soda), Sodyum metasilikat çözeltilerinden oluşur</a:t>
            </a:r>
          </a:p>
          <a:p>
            <a:r>
              <a:rPr lang="tr-TR">
                <a:solidFill>
                  <a:srgbClr val="FF9900"/>
                </a:solidFill>
              </a:rPr>
              <a:t>Asitli çözeltiler: </a:t>
            </a:r>
            <a:r>
              <a:rPr lang="tr-TR">
                <a:solidFill>
                  <a:srgbClr val="000000"/>
                </a:solidFill>
                <a:effectLst>
                  <a:outerShdw blurRad="38100" dist="38100" dir="2700000" algn="tl">
                    <a:srgbClr val="FFFFFF"/>
                  </a:outerShdw>
                </a:effectLst>
              </a:rPr>
              <a:t>Nitrik aist ve fosforik asitin belirli derişimlerini içeren çözeltilerdir.</a:t>
            </a:r>
          </a:p>
          <a:p>
            <a:pPr>
              <a:buFont typeface="Wingdings" pitchFamily="2" charset="2"/>
              <a:buNone/>
            </a:pPr>
            <a:endParaRPr lang="tr-TR">
              <a:solidFill>
                <a:srgbClr val="000000"/>
              </a:solidFill>
              <a:effectLst>
                <a:outerShdw blurRad="38100" dist="38100" dir="2700000" algn="tl">
                  <a:srgbClr val="FFFFFF"/>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r>
              <a:rPr lang="tr-TR">
                <a:solidFill>
                  <a:srgbClr val="FF9900"/>
                </a:solidFill>
              </a:rPr>
              <a:t>Bazik karışım çözeltiler</a:t>
            </a:r>
          </a:p>
        </p:txBody>
      </p:sp>
      <p:sp>
        <p:nvSpPr>
          <p:cNvPr id="44035" name="Rectangle 3"/>
          <p:cNvSpPr>
            <a:spLocks noGrp="1" noChangeArrowheads="1"/>
          </p:cNvSpPr>
          <p:nvPr>
            <p:ph type="body" idx="1"/>
          </p:nvPr>
        </p:nvSpPr>
        <p:spPr/>
        <p:txBody>
          <a:bodyPr/>
          <a:lstStyle/>
          <a:p>
            <a:r>
              <a:rPr lang="tr-TR"/>
              <a:t>Karışımda </a:t>
            </a:r>
            <a:r>
              <a:rPr lang="tr-TR">
                <a:solidFill>
                  <a:srgbClr val="FF9900"/>
                </a:solidFill>
              </a:rPr>
              <a:t>kostik soda</a:t>
            </a:r>
            <a:r>
              <a:rPr lang="tr-TR"/>
              <a:t> (NaOH), </a:t>
            </a:r>
            <a:r>
              <a:rPr lang="tr-TR">
                <a:solidFill>
                  <a:srgbClr val="FF9900"/>
                </a:solidFill>
              </a:rPr>
              <a:t>sodyum karbonat ve sodyum meta silikat</a:t>
            </a:r>
            <a:r>
              <a:rPr lang="tr-TR"/>
              <a:t> gibi bazik çözeltiler kullanılır. </a:t>
            </a:r>
          </a:p>
          <a:p>
            <a:r>
              <a:rPr lang="tr-TR"/>
              <a:t>En yaygın kullanılanı kostik sodadır. Kostik soda yüksek sıcaklıkta </a:t>
            </a:r>
            <a:r>
              <a:rPr lang="tr-TR">
                <a:solidFill>
                  <a:srgbClr val="FF0000"/>
                </a:solidFill>
              </a:rPr>
              <a:t>yağları suda çözünür hale dönüştürmek</a:t>
            </a:r>
            <a:r>
              <a:rPr lang="tr-TR"/>
              <a:t>, </a:t>
            </a:r>
            <a:r>
              <a:rPr lang="tr-TR">
                <a:solidFill>
                  <a:srgbClr val="FF0000"/>
                </a:solidFill>
              </a:rPr>
              <a:t>bakterileri öldürebilmek</a:t>
            </a:r>
            <a:r>
              <a:rPr lang="tr-TR"/>
              <a:t> ve </a:t>
            </a:r>
            <a:r>
              <a:rPr lang="tr-TR">
                <a:solidFill>
                  <a:srgbClr val="FF0000"/>
                </a:solidFill>
              </a:rPr>
              <a:t>ucuz </a:t>
            </a:r>
            <a:r>
              <a:rPr lang="tr-TR"/>
              <a:t>olmak gibi özellikleri nedeniyle tercih edilirler.</a:t>
            </a:r>
          </a:p>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r>
              <a:rPr lang="tr-TR" sz="2800">
                <a:solidFill>
                  <a:srgbClr val="FF9900"/>
                </a:solidFill>
              </a:rPr>
              <a:t>Bazik karışım çözeltilerin hazırlanmasında kullanılan belli başlı diğer temizlik maddeleri;</a:t>
            </a:r>
          </a:p>
        </p:txBody>
      </p:sp>
      <p:sp>
        <p:nvSpPr>
          <p:cNvPr id="45059" name="Rectangle 3"/>
          <p:cNvSpPr>
            <a:spLocks noGrp="1" noChangeArrowheads="1"/>
          </p:cNvSpPr>
          <p:nvPr>
            <p:ph type="body" idx="1"/>
          </p:nvPr>
        </p:nvSpPr>
        <p:spPr/>
        <p:txBody>
          <a:bodyPr/>
          <a:lstStyle/>
          <a:p>
            <a:pPr>
              <a:lnSpc>
                <a:spcPct val="80000"/>
              </a:lnSpc>
            </a:pPr>
            <a:r>
              <a:rPr lang="tr-TR" sz="2800">
                <a:solidFill>
                  <a:srgbClr val="FF9900"/>
                </a:solidFill>
              </a:rPr>
              <a:t>Polifosfatlar:</a:t>
            </a:r>
            <a:r>
              <a:rPr lang="tr-TR" sz="2800"/>
              <a:t> Etkili emülgatör ve dispersiyon özellikleri nedeniyle kullanılırlar. Polifosfatlar suyu yumuşatma özelliği yanında paslanmayı önleyici etkiye de sahiptirler. En yaygın olanı </a:t>
            </a:r>
            <a:r>
              <a:rPr lang="tr-TR" sz="2800" u="sng"/>
              <a:t>Sodyum trifosfat tır</a:t>
            </a:r>
            <a:r>
              <a:rPr lang="tr-TR" sz="2800"/>
              <a:t>. Kanalları tıkama tehilikesine karşı kosantrasyonları düşük tutulur (</a:t>
            </a:r>
            <a:r>
              <a:rPr lang="tr-TR" sz="2800">
                <a:solidFill>
                  <a:srgbClr val="FF0000"/>
                </a:solidFill>
              </a:rPr>
              <a:t>Kirlilik ögelerini yıkama suyu içinde kalmalarını sağlarlar</a:t>
            </a:r>
            <a:r>
              <a:rPr lang="tr-TR" sz="2800"/>
              <a:t>).</a:t>
            </a:r>
          </a:p>
          <a:p>
            <a:pPr>
              <a:lnSpc>
                <a:spcPct val="80000"/>
              </a:lnSpc>
            </a:pPr>
            <a:r>
              <a:rPr lang="tr-TR" sz="2800">
                <a:solidFill>
                  <a:srgbClr val="FF9900"/>
                </a:solidFill>
              </a:rPr>
              <a:t>Yumuşatıcı (Yüzey aktif) ajanlar: </a:t>
            </a:r>
            <a:r>
              <a:rPr lang="tr-TR" sz="2800"/>
              <a:t>Anyonik ve katyonik türleri vardır. Anyonik yüzey aktif ajanlara </a:t>
            </a:r>
            <a:r>
              <a:rPr lang="tr-TR" sz="2800">
                <a:solidFill>
                  <a:srgbClr val="FF0000"/>
                </a:solidFill>
              </a:rPr>
              <a:t>alkali sülfatlar</a:t>
            </a:r>
            <a:r>
              <a:rPr lang="tr-TR" sz="2800"/>
              <a:t> (teefol) ve katyonik olanlara ise kuartenari amonyum tuzları  örnek olarak verilebilir. Bu maddelerin etkisi ile deterjanlar temizlenecek olan yüzeye yayılmakta ve etkinliği artmaktadır.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lstStyle/>
          <a:p>
            <a:r>
              <a:rPr lang="tr-TR" sz="3200">
                <a:solidFill>
                  <a:srgbClr val="FF9900"/>
                </a:solidFill>
              </a:rPr>
              <a:t>Bazik karışım çözeltilerin hazırlanmasında kullanılan belli başlı diğer temizlik maddeleri;</a:t>
            </a:r>
          </a:p>
        </p:txBody>
      </p:sp>
      <p:sp>
        <p:nvSpPr>
          <p:cNvPr id="46083" name="Rectangle 3"/>
          <p:cNvSpPr>
            <a:spLocks noGrp="1" noChangeArrowheads="1"/>
          </p:cNvSpPr>
          <p:nvPr>
            <p:ph type="body" idx="1"/>
          </p:nvPr>
        </p:nvSpPr>
        <p:spPr/>
        <p:txBody>
          <a:bodyPr/>
          <a:lstStyle/>
          <a:p>
            <a:r>
              <a:rPr lang="tr-TR">
                <a:solidFill>
                  <a:srgbClr val="FF9900"/>
                </a:solidFill>
              </a:rPr>
              <a:t>Kelat ajanlar:</a:t>
            </a:r>
            <a:r>
              <a:rPr lang="tr-TR"/>
              <a:t> En yaygın olarak kullanılanları etilendiamin tetraasetik asit (EDTA) ve nitrotriasetik asit (NTA)’dır.</a:t>
            </a:r>
          </a:p>
          <a:p>
            <a:r>
              <a:rPr lang="tr-TR"/>
              <a:t>Çökelme eğiliminde olan kalsiyum ve magnezyum tuzlarının çözeltide kalmasını sağlayarak </a:t>
            </a:r>
            <a:r>
              <a:rPr lang="tr-TR">
                <a:solidFill>
                  <a:srgbClr val="FF0000"/>
                </a:solidFill>
              </a:rPr>
              <a:t>çökelmelerini önlerler</a:t>
            </a:r>
            <a:r>
              <a:rPr lang="tr-TR"/>
              <a:t>.</a:t>
            </a:r>
          </a:p>
          <a:p>
            <a:r>
              <a:rPr lang="tr-TR"/>
              <a:t>Şişe yıkama maddelerinde taş oluşumunu önlerler. </a:t>
            </a:r>
          </a:p>
        </p:txBody>
      </p:sp>
    </p:spTree>
  </p:cSld>
  <p:clrMapOvr>
    <a:masterClrMapping/>
  </p:clrMapOvr>
</p:sld>
</file>

<file path=ppt/theme/theme1.xml><?xml version="1.0" encoding="utf-8"?>
<a:theme xmlns:a="http://schemas.openxmlformats.org/drawingml/2006/main" name="Dere">
  <a:themeElements>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1008</TotalTime>
  <Words>2184</Words>
  <Application>Microsoft Office PowerPoint</Application>
  <PresentationFormat>Ekran Gösterisi (4:3)</PresentationFormat>
  <Paragraphs>206</Paragraphs>
  <Slides>52</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52</vt:i4>
      </vt:variant>
    </vt:vector>
  </HeadingPairs>
  <TitlesOfParts>
    <vt:vector size="54" baseType="lpstr">
      <vt:lpstr>Dere</vt:lpstr>
      <vt:lpstr>Image</vt:lpstr>
      <vt:lpstr>Sistem temizliği</vt:lpstr>
      <vt:lpstr>Sistem temizliği</vt:lpstr>
      <vt:lpstr>Sistem Temizliği</vt:lpstr>
      <vt:lpstr>Temizlik maddelerinden beklenen fiziksel ve kimyasal özellikler</vt:lpstr>
      <vt:lpstr>Gıda işletmelerinde kullanılan temizlik ve dezenfeksiyon maddeleri</vt:lpstr>
      <vt:lpstr>Slayt 6</vt:lpstr>
      <vt:lpstr>Bazik karışım çözeltiler</vt:lpstr>
      <vt:lpstr>Bazik karışım çözeltilerin hazırlanmasında kullanılan belli başlı diğer temizlik maddeleri;</vt:lpstr>
      <vt:lpstr>Bazik karışım çözeltilerin hazırlanmasında kullanılan belli başlı diğer temizlik maddeleri;</vt:lpstr>
      <vt:lpstr>Slayt 10</vt:lpstr>
      <vt:lpstr>Bazik sade çözeltiler</vt:lpstr>
      <vt:lpstr>Asit çözeltiler</vt:lpstr>
      <vt:lpstr>Ticari (kombine) çözeltiler</vt:lpstr>
      <vt:lpstr>Temizlik işlemi</vt:lpstr>
      <vt:lpstr>Temizlik işlemi</vt:lpstr>
      <vt:lpstr>Temizlik işlemi</vt:lpstr>
      <vt:lpstr>Ürün kalıntılarının alınması</vt:lpstr>
      <vt:lpstr>Ön çalkalama</vt:lpstr>
      <vt:lpstr>Deterjanlı çözelti ile temizlik</vt:lpstr>
      <vt:lpstr>Son çalkalama</vt:lpstr>
      <vt:lpstr>Dezenfeksiyon</vt:lpstr>
      <vt:lpstr>Otomatik temizleme sistemleri (CIP)</vt:lpstr>
      <vt:lpstr>Otomatik temizleme sisteminin uygulanabilmesi için,</vt:lpstr>
      <vt:lpstr>Slayt 24</vt:lpstr>
      <vt:lpstr>CIP sistemleri</vt:lpstr>
      <vt:lpstr>Isı değiştiriciye sahip olan düzenlerin temizliğinde,</vt:lpstr>
      <vt:lpstr>Isıtıcı yüzeyi bulunmayan borulu iletim düzeni, ürün tankların temizliğinde,</vt:lpstr>
      <vt:lpstr>CIP tasarımında</vt:lpstr>
      <vt:lpstr>İşletmelerin büyüklükleri dikkate alınarak kurulacak CIP sistemleri</vt:lpstr>
      <vt:lpstr>Slayt 30</vt:lpstr>
      <vt:lpstr>Slayt 31</vt:lpstr>
      <vt:lpstr>Slayt 32</vt:lpstr>
      <vt:lpstr>Temizlik Kontrolü</vt:lpstr>
      <vt:lpstr>OTOMASYON</vt:lpstr>
      <vt:lpstr>OTOMASYON</vt:lpstr>
      <vt:lpstr>FABRİKA KURULUŞ TEKNİKLERİ</vt:lpstr>
      <vt:lpstr>Fabrika kuruluş çalışmaları</vt:lpstr>
      <vt:lpstr>Kuruluş etüd ve çalışmaları</vt:lpstr>
      <vt:lpstr>Fizibilite raporu</vt:lpstr>
      <vt:lpstr>Kapasite tayini</vt:lpstr>
      <vt:lpstr>Teknoloji seçimi</vt:lpstr>
      <vt:lpstr>Enerji kullanımı</vt:lpstr>
      <vt:lpstr>Üretim akış şemaları</vt:lpstr>
      <vt:lpstr>Yerleşim planı ve iş akış modeli seçimi</vt:lpstr>
      <vt:lpstr>Yerleşim planı ve iş akış modeli seçimi</vt:lpstr>
      <vt:lpstr>Yöre seçimi</vt:lpstr>
      <vt:lpstr>Arsa seçimi</vt:lpstr>
      <vt:lpstr>Yerleşim planlarının yapılması</vt:lpstr>
      <vt:lpstr>Arsa yerleşim planı</vt:lpstr>
      <vt:lpstr>İşletme binası yerleşim planı</vt:lpstr>
      <vt:lpstr>Sonuç olarak,</vt:lpstr>
      <vt:lpstr>Slayt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Müdür_Yardımcısı</dc:creator>
  <cp:lastModifiedBy>Müdür_Yardımcısı</cp:lastModifiedBy>
  <cp:revision>118</cp:revision>
  <cp:lastPrinted>1601-01-01T00:00:00Z</cp:lastPrinted>
  <dcterms:created xsi:type="dcterms:W3CDTF">1601-01-01T00:00:00Z</dcterms:created>
  <dcterms:modified xsi:type="dcterms:W3CDTF">2018-02-23T11:40:05Z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