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4" r:id="rId5"/>
    <p:sldId id="265" r:id="rId6"/>
    <p:sldId id="261" r:id="rId7"/>
    <p:sldId id="257" r:id="rId8"/>
    <p:sldId id="260"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2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B1E28F2-6C9B-4BCC-86E1-D5458DB14A3E}" type="datetimeFigureOut">
              <a:rPr lang="tr-TR" smtClean="0"/>
              <a:pPr/>
              <a:t>7.2.2018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3DC958-0548-4534-BB2B-DE697D918C6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E28F2-6C9B-4BCC-86E1-D5458DB14A3E}" type="datetimeFigureOut">
              <a:rPr lang="tr-TR" smtClean="0"/>
              <a:pPr/>
              <a:t>7.2.2018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DC958-0548-4534-BB2B-DE697D918C6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57224" y="500042"/>
            <a:ext cx="7772400" cy="1470025"/>
          </a:xfrm>
        </p:spPr>
        <p:txBody>
          <a:bodyPr>
            <a:normAutofit fontScale="90000"/>
          </a:bodyPr>
          <a:lstStyle/>
          <a:p>
            <a:r>
              <a:rPr lang="tr-TR" dirty="0" smtClean="0">
                <a:solidFill>
                  <a:srgbClr val="FF0000"/>
                </a:solidFill>
              </a:rPr>
              <a:t>KÜÇÜLEBİLEN, ÇEVRE DOSTU, GERİ DÖNÜŞÜMLÜ, DOĞAYA SAYGILI ÇANTA ÜRETİMİ PROJESİ</a:t>
            </a:r>
            <a:endParaRPr lang="tr-TR" dirty="0">
              <a:solidFill>
                <a:srgbClr val="FF0000"/>
              </a:solidFill>
            </a:endParaRPr>
          </a:p>
        </p:txBody>
      </p:sp>
      <p:sp>
        <p:nvSpPr>
          <p:cNvPr id="3" name="2 Alt Başlık"/>
          <p:cNvSpPr>
            <a:spLocks noGrp="1"/>
          </p:cNvSpPr>
          <p:nvPr>
            <p:ph type="subTitle" idx="1"/>
          </p:nvPr>
        </p:nvSpPr>
        <p:spPr/>
        <p:txBody>
          <a:bodyPr/>
          <a:lstStyle/>
          <a:p>
            <a:endParaRPr lang="tr-TR" dirty="0" smtClean="0"/>
          </a:p>
          <a:p>
            <a:r>
              <a:rPr lang="tr-TR" dirty="0"/>
              <a:t>.</a:t>
            </a:r>
          </a:p>
        </p:txBody>
      </p:sp>
      <p:pic>
        <p:nvPicPr>
          <p:cNvPr id="13314" name="Picture 2" descr="https://scontent-ams2-1.xx.fbcdn.net/hphotos-xaf1/v/t1.0-9/20462_222825894181_7879062_n.jpg?oh=ca61f556d0a6f6832a30aacf46fbba63&amp;oe=575F91E0"/>
          <p:cNvPicPr>
            <a:picLocks noChangeAspect="1" noChangeArrowheads="1"/>
          </p:cNvPicPr>
          <p:nvPr/>
        </p:nvPicPr>
        <p:blipFill>
          <a:blip r:embed="rId2"/>
          <a:srcRect/>
          <a:stretch>
            <a:fillRect/>
          </a:stretch>
        </p:blipFill>
        <p:spPr bwMode="auto">
          <a:xfrm>
            <a:off x="2285984" y="2357406"/>
            <a:ext cx="4500594" cy="450059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fbcdn-sphotos-e-a.akamaihd.net/hphotos-ak-xpt1/v/t1.0-9/12717340_10153638220337599_6369006077892132743_n.jpg?oh=04788d285177e1abdf4c38bf517c8791&amp;oe=5763FE42&amp;__gda__=1465140299_95839833d012791e984cc030d4b3552d"/>
          <p:cNvPicPr>
            <a:picLocks noChangeAspect="1" noChangeArrowheads="1"/>
          </p:cNvPicPr>
          <p:nvPr/>
        </p:nvPicPr>
        <p:blipFill>
          <a:blip r:embed="rId2"/>
          <a:srcRect/>
          <a:stretch>
            <a:fillRect/>
          </a:stretch>
        </p:blipFill>
        <p:spPr bwMode="auto">
          <a:xfrm>
            <a:off x="1000100" y="172134"/>
            <a:ext cx="7143800" cy="668586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14338"/>
            <a:ext cx="8229600" cy="1143000"/>
          </a:xfrm>
        </p:spPr>
        <p:txBody>
          <a:bodyPr/>
          <a:lstStyle/>
          <a:p>
            <a:r>
              <a:rPr lang="tr-TR" b="1" i="1" dirty="0">
                <a:solidFill>
                  <a:srgbClr val="FF0000"/>
                </a:solidFill>
              </a:rPr>
              <a:t>NEDEN BEZ TORBA KULLANALIM?</a:t>
            </a:r>
            <a:endParaRPr lang="tr-TR" dirty="0">
              <a:solidFill>
                <a:srgbClr val="FF0000"/>
              </a:solidFill>
            </a:endParaRPr>
          </a:p>
        </p:txBody>
      </p:sp>
      <p:sp>
        <p:nvSpPr>
          <p:cNvPr id="3" name="2 İçerik Yer Tutucusu"/>
          <p:cNvSpPr>
            <a:spLocks noGrp="1"/>
          </p:cNvSpPr>
          <p:nvPr>
            <p:ph idx="1"/>
          </p:nvPr>
        </p:nvSpPr>
        <p:spPr>
          <a:xfrm>
            <a:off x="457200" y="857232"/>
            <a:ext cx="8472518" cy="6000768"/>
          </a:xfrm>
        </p:spPr>
        <p:txBody>
          <a:bodyPr>
            <a:normAutofit fontScale="70000" lnSpcReduction="20000"/>
          </a:bodyPr>
          <a:lstStyle/>
          <a:p>
            <a:r>
              <a:rPr lang="tr-TR" dirty="0" smtClean="0"/>
              <a:t>Eskiden </a:t>
            </a:r>
            <a:r>
              <a:rPr lang="tr-TR" dirty="0"/>
              <a:t>annelerimizin pazar çantaları vardı. Alışverişe gittiklerinde yanlarına alır, meyve ve sebzeleri onlarla taşırlardı. Yada fileler kullanılırdı</a:t>
            </a:r>
            <a:r>
              <a:rPr lang="tr-TR" dirty="0" smtClean="0"/>
              <a:t>. Son </a:t>
            </a:r>
            <a:r>
              <a:rPr lang="tr-TR" dirty="0"/>
              <a:t>20 yılda semt pazarlarında ve alışveriş merkezlerinde naylon poşet ve torbaların kullanımı yoğunlaştı.</a:t>
            </a:r>
            <a:endParaRPr lang="tr-TR" dirty="0" smtClean="0"/>
          </a:p>
          <a:p>
            <a:r>
              <a:rPr lang="tr-TR" dirty="0" smtClean="0"/>
              <a:t>Mahalle </a:t>
            </a:r>
            <a:r>
              <a:rPr lang="tr-TR" dirty="0"/>
              <a:t>bakkalımızdan başlayıp (hala oturduğumuz mahallede bir bakkal kalmış ise tabi), kasap, manav, semt pazarı alışverişi, market alışverişi, giyim kuşam alışverişi, kırtasiye alımları, seyyar satıcıdan aldığımız öteberi vs, vs.. </a:t>
            </a:r>
          </a:p>
          <a:p>
            <a:r>
              <a:rPr lang="tr-TR" dirty="0"/>
              <a:t>Aklımıza gelebilecek satın aldığımız her şey irili ufaklı torbaların içine koyuluyor ve bunların </a:t>
            </a:r>
            <a:r>
              <a:rPr lang="tr-TR" dirty="0" smtClean="0"/>
              <a:t>çoğunluğu </a:t>
            </a:r>
            <a:r>
              <a:rPr lang="tr-TR" dirty="0"/>
              <a:t>maalesef geri dönüşümlü hammaddeden üretilmemiş, kendisi de geri dönüştürülemeyen plastik </a:t>
            </a:r>
            <a:r>
              <a:rPr lang="tr-TR" dirty="0" smtClean="0"/>
              <a:t>torbalardan  </a:t>
            </a:r>
            <a:r>
              <a:rPr lang="tr-TR" dirty="0"/>
              <a:t>oluşturuyor</a:t>
            </a:r>
            <a:r>
              <a:rPr lang="tr-TR" dirty="0" smtClean="0"/>
              <a:t>.</a:t>
            </a:r>
          </a:p>
          <a:p>
            <a:r>
              <a:rPr lang="tr-TR" dirty="0"/>
              <a:t>Ç</a:t>
            </a:r>
            <a:r>
              <a:rPr lang="tr-TR" dirty="0" smtClean="0"/>
              <a:t>evreci</a:t>
            </a:r>
            <a:r>
              <a:rPr lang="tr-TR" dirty="0"/>
              <a:t>, ‘bez torba kullanma </a:t>
            </a:r>
            <a:r>
              <a:rPr lang="tr-TR" dirty="0" smtClean="0"/>
              <a:t>kültürümüzün olmasını, bu konuda çevrenizi bilinçlendirmeyi istemez misiniz? Bu konuda kaç kişiyi etkileyebilirsiniz?</a:t>
            </a:r>
          </a:p>
          <a:p>
            <a:r>
              <a:rPr lang="tr-TR" dirty="0" smtClean="0"/>
              <a:t> </a:t>
            </a:r>
            <a:r>
              <a:rPr lang="tr-TR" dirty="0"/>
              <a:t>Yerel yönetimlerin kısmen uygulamaya koydukları ama maalesef hem toplumda hem de genel anlamda tüm kamu kuruluşlarında bilincin yerleşmediği doğa dostu ambalaj ve torba kullanımı sosyal sorumluluk projeleri </a:t>
            </a:r>
            <a:r>
              <a:rPr lang="tr-TR" dirty="0" smtClean="0"/>
              <a:t>ile </a:t>
            </a:r>
            <a:r>
              <a:rPr lang="tr-TR" dirty="0"/>
              <a:t>kendini tanıtma konusunda ilerleyebiliyor.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0"/>
            <a:ext cx="8229600" cy="1143000"/>
          </a:xfrm>
        </p:spPr>
        <p:txBody>
          <a:bodyPr/>
          <a:lstStyle/>
          <a:p>
            <a:r>
              <a:rPr lang="tr-TR" b="1" i="1" dirty="0" smtClean="0">
                <a:solidFill>
                  <a:srgbClr val="FF0000"/>
                </a:solidFill>
              </a:rPr>
              <a:t>NEDEN BEZ TORBA KULLANALIM?</a:t>
            </a:r>
            <a:endParaRPr lang="tr-TR" dirty="0"/>
          </a:p>
        </p:txBody>
      </p:sp>
      <p:sp>
        <p:nvSpPr>
          <p:cNvPr id="3" name="2 İçerik Yer Tutucusu"/>
          <p:cNvSpPr>
            <a:spLocks noGrp="1"/>
          </p:cNvSpPr>
          <p:nvPr>
            <p:ph idx="1"/>
          </p:nvPr>
        </p:nvSpPr>
        <p:spPr>
          <a:xfrm>
            <a:off x="457200" y="1071546"/>
            <a:ext cx="8686800" cy="6286544"/>
          </a:xfrm>
        </p:spPr>
        <p:txBody>
          <a:bodyPr>
            <a:normAutofit fontScale="70000" lnSpcReduction="20000"/>
          </a:bodyPr>
          <a:lstStyle/>
          <a:p>
            <a:pPr>
              <a:buNone/>
            </a:pPr>
            <a:r>
              <a:rPr lang="tr-TR" dirty="0" smtClean="0"/>
              <a:t>	Bez </a:t>
            </a:r>
            <a:r>
              <a:rPr lang="tr-TR" dirty="0"/>
              <a:t>torba, kullanmalıyız çünkü ‘bez torba doğa dostudur, geri </a:t>
            </a:r>
            <a:r>
              <a:rPr lang="tr-TR" dirty="0" smtClean="0"/>
              <a:t>dönüşümlüdür, tek </a:t>
            </a:r>
            <a:r>
              <a:rPr lang="tr-TR" dirty="0"/>
              <a:t>kullanımlık değildir. Hammaddesi, dikiş kalitesi ve kullanım şekline göre bir bez çanta aylarca hatta yıllarca kullanılabilmektedir</a:t>
            </a:r>
            <a:r>
              <a:rPr lang="tr-TR" b="1" dirty="0"/>
              <a:t>. </a:t>
            </a:r>
            <a:endParaRPr lang="tr-TR" dirty="0"/>
          </a:p>
          <a:p>
            <a:pPr>
              <a:buNone/>
            </a:pPr>
            <a:r>
              <a:rPr lang="tr-TR" dirty="0"/>
              <a:t> </a:t>
            </a:r>
          </a:p>
          <a:p>
            <a:pPr>
              <a:buNone/>
            </a:pPr>
            <a:r>
              <a:rPr lang="tr-TR" dirty="0" smtClean="0"/>
              <a:t>	Üretimde </a:t>
            </a:r>
            <a:r>
              <a:rPr lang="tr-TR" dirty="0"/>
              <a:t>kullanılan hammaddelerine göre ya tamamen doğal ortamda çözünebilir %100 pamuk malzemeden ya da anti bakteriyel ve geri dönüşümlü malzemeden üretilmektedir.</a:t>
            </a:r>
          </a:p>
          <a:p>
            <a:pPr>
              <a:buNone/>
            </a:pPr>
            <a:r>
              <a:rPr lang="tr-TR" dirty="0"/>
              <a:t> </a:t>
            </a:r>
          </a:p>
          <a:p>
            <a:pPr>
              <a:buNone/>
            </a:pPr>
            <a:r>
              <a:rPr lang="tr-TR" dirty="0" smtClean="0"/>
              <a:t>	Doğa </a:t>
            </a:r>
            <a:r>
              <a:rPr lang="tr-TR" dirty="0"/>
              <a:t>dostu etiketi olan bez torba ve ambalajların baskılarında; geleneksel kök boyalar, su bazlı boyalar, sağlığa zararlı olmadığı belirlenmiş tekstil boyaları kullanılmaktadır. </a:t>
            </a:r>
          </a:p>
          <a:p>
            <a:pPr>
              <a:buNone/>
            </a:pPr>
            <a:r>
              <a:rPr lang="tr-TR" dirty="0" smtClean="0"/>
              <a:t>	</a:t>
            </a:r>
            <a:r>
              <a:rPr lang="tr-TR" dirty="0"/>
              <a:t> </a:t>
            </a:r>
          </a:p>
          <a:p>
            <a:pPr>
              <a:buNone/>
            </a:pPr>
            <a:r>
              <a:rPr lang="tr-TR" dirty="0" smtClean="0"/>
              <a:t>	Bez </a:t>
            </a:r>
            <a:r>
              <a:rPr lang="tr-TR" dirty="0"/>
              <a:t>torba dayanıklıdır, kilolarca ağırlığı rahatlıkla taşıyabilirsiniz.</a:t>
            </a:r>
          </a:p>
          <a:p>
            <a:pPr>
              <a:buNone/>
            </a:pPr>
            <a:r>
              <a:rPr lang="tr-TR" dirty="0" smtClean="0"/>
              <a:t>	</a:t>
            </a:r>
            <a:r>
              <a:rPr lang="tr-TR" dirty="0"/>
              <a:t> </a:t>
            </a:r>
          </a:p>
          <a:p>
            <a:pPr>
              <a:buNone/>
            </a:pPr>
            <a:r>
              <a:rPr lang="tr-TR" dirty="0" smtClean="0"/>
              <a:t>	Bez </a:t>
            </a:r>
            <a:r>
              <a:rPr lang="tr-TR" dirty="0"/>
              <a:t>torbalarda, tasarım ve renklerde dilediğiniz her türlü çeşitliliği yapabiliyorsunuz. </a:t>
            </a:r>
            <a:r>
              <a:rPr lang="tr-TR" dirty="0" smtClean="0"/>
              <a:t>Özel çizimler, özgün </a:t>
            </a:r>
            <a:r>
              <a:rPr lang="tr-TR" dirty="0"/>
              <a:t>tasarımları yapabilme şansına sahipsiniz. </a:t>
            </a:r>
          </a:p>
          <a:p>
            <a:pPr>
              <a:buNone/>
            </a:pPr>
            <a:r>
              <a:rPr lang="tr-TR" dirty="0"/>
              <a:t>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14338"/>
            <a:ext cx="8229600" cy="1143000"/>
          </a:xfrm>
        </p:spPr>
        <p:txBody>
          <a:bodyPr/>
          <a:lstStyle/>
          <a:p>
            <a:r>
              <a:rPr lang="tr-TR" dirty="0" smtClean="0">
                <a:solidFill>
                  <a:srgbClr val="FF0000"/>
                </a:solidFill>
              </a:rPr>
              <a:t>DÜNYADA BEZ TORBA</a:t>
            </a:r>
            <a:endParaRPr lang="tr-TR" dirty="0">
              <a:solidFill>
                <a:srgbClr val="FF0000"/>
              </a:solidFill>
            </a:endParaRPr>
          </a:p>
        </p:txBody>
      </p:sp>
      <p:sp>
        <p:nvSpPr>
          <p:cNvPr id="3" name="2 İçerik Yer Tutucusu"/>
          <p:cNvSpPr>
            <a:spLocks noGrp="1"/>
          </p:cNvSpPr>
          <p:nvPr>
            <p:ph idx="1"/>
          </p:nvPr>
        </p:nvSpPr>
        <p:spPr>
          <a:xfrm>
            <a:off x="0" y="642918"/>
            <a:ext cx="9144000" cy="5643578"/>
          </a:xfrm>
        </p:spPr>
        <p:txBody>
          <a:bodyPr>
            <a:normAutofit fontScale="25000" lnSpcReduction="20000"/>
          </a:bodyPr>
          <a:lstStyle/>
          <a:p>
            <a:pPr>
              <a:buNone/>
            </a:pPr>
            <a:r>
              <a:rPr lang="tr-TR" dirty="0" smtClean="0"/>
              <a:t>	</a:t>
            </a:r>
            <a:r>
              <a:rPr lang="tr-TR" sz="7400" dirty="0" smtClean="0"/>
              <a:t>Fransa</a:t>
            </a:r>
            <a:r>
              <a:rPr lang="tr-TR" sz="7400" dirty="0"/>
              <a:t>: Paris'te naylon torba kullanımı 2009 yılında yasaklandı. 2011 itibarıyla ise Fransa'nın bütün şehirlerinde yasaklanması planlanıyor. </a:t>
            </a:r>
            <a:r>
              <a:rPr lang="tr-TR" sz="7400" dirty="0" smtClean="0"/>
              <a:t/>
            </a:r>
            <a:br>
              <a:rPr lang="tr-TR" sz="7400" dirty="0" smtClean="0"/>
            </a:br>
            <a:r>
              <a:rPr lang="tr-TR" sz="7400" dirty="0" smtClean="0"/>
              <a:t/>
            </a:r>
            <a:br>
              <a:rPr lang="tr-TR" sz="7400" dirty="0" smtClean="0"/>
            </a:br>
            <a:r>
              <a:rPr lang="tr-TR" sz="7400" dirty="0"/>
              <a:t>1 Ocak 2011 itibarıyla İtalya' da naylon torba yasaklandı.</a:t>
            </a:r>
            <a:r>
              <a:rPr lang="tr-TR" sz="7400" dirty="0" smtClean="0"/>
              <a:t/>
            </a:r>
            <a:br>
              <a:rPr lang="tr-TR" sz="7400" dirty="0" smtClean="0"/>
            </a:br>
            <a:r>
              <a:rPr lang="tr-TR" sz="7400" dirty="0" smtClean="0"/>
              <a:t/>
            </a:r>
            <a:br>
              <a:rPr lang="tr-TR" sz="7400" dirty="0" smtClean="0"/>
            </a:br>
            <a:r>
              <a:rPr lang="tr-TR" sz="7400" dirty="0" smtClean="0"/>
              <a:t>Hindistan</a:t>
            </a:r>
            <a:r>
              <a:rPr lang="tr-TR" sz="7400" dirty="0"/>
              <a:t>: Yeni Delhi ve Bombay başta olmak üzere, dört bölgede naylon torba kullanımı yasaklandı. </a:t>
            </a:r>
            <a:r>
              <a:rPr lang="tr-TR" sz="7400" dirty="0" smtClean="0"/>
              <a:t/>
            </a:r>
            <a:br>
              <a:rPr lang="tr-TR" sz="7400" dirty="0" smtClean="0"/>
            </a:br>
            <a:r>
              <a:rPr lang="tr-TR" sz="7400" dirty="0" smtClean="0"/>
              <a:t/>
            </a:r>
            <a:br>
              <a:rPr lang="tr-TR" sz="7400" dirty="0" smtClean="0"/>
            </a:br>
            <a:r>
              <a:rPr lang="tr-TR" sz="7400" dirty="0"/>
              <a:t>Tayvan: Naylon poşetin yasaklanmasının yanı sıra plastik çatal-bıçak kullanımı da yasaklandı. </a:t>
            </a:r>
            <a:r>
              <a:rPr lang="tr-TR" sz="7400" dirty="0" smtClean="0"/>
              <a:t/>
            </a:r>
            <a:br>
              <a:rPr lang="tr-TR" sz="7400" dirty="0" smtClean="0"/>
            </a:br>
            <a:r>
              <a:rPr lang="tr-TR" sz="7400" dirty="0" smtClean="0"/>
              <a:t/>
            </a:r>
            <a:br>
              <a:rPr lang="tr-TR" sz="7400" dirty="0" smtClean="0"/>
            </a:br>
            <a:r>
              <a:rPr lang="tr-TR" sz="7400" dirty="0"/>
              <a:t>İrlanda: Naylon torba kullanmak isteyen, 20 </a:t>
            </a:r>
            <a:r>
              <a:rPr lang="tr-TR" sz="7400" dirty="0" err="1"/>
              <a:t>cent</a:t>
            </a:r>
            <a:r>
              <a:rPr lang="tr-TR" sz="7400" dirty="0"/>
              <a:t> vergi ödüyor. Uygulama poşet kullanımını azaltıyor.Kenya: 2008 itibarıyla tüm ülkede naylon poşet kullanımı yasaklandı. </a:t>
            </a:r>
            <a:r>
              <a:rPr lang="tr-TR" sz="7400" dirty="0" smtClean="0"/>
              <a:t/>
            </a:r>
            <a:br>
              <a:rPr lang="tr-TR" sz="7400" dirty="0" smtClean="0"/>
            </a:br>
            <a:r>
              <a:rPr lang="tr-TR" sz="7400" dirty="0" smtClean="0"/>
              <a:t/>
            </a:r>
            <a:br>
              <a:rPr lang="tr-TR" sz="7400" dirty="0" smtClean="0"/>
            </a:br>
            <a:r>
              <a:rPr lang="tr-TR" sz="7400" dirty="0"/>
              <a:t>Güney Afrika: İnce torba yasak, geri dönüşümlü olanlar serbest. </a:t>
            </a:r>
            <a:r>
              <a:rPr lang="tr-TR" sz="7400" dirty="0" smtClean="0"/>
              <a:t/>
            </a:r>
            <a:br>
              <a:rPr lang="tr-TR" sz="7400" dirty="0" smtClean="0"/>
            </a:br>
            <a:r>
              <a:rPr lang="tr-TR" sz="7400" dirty="0" smtClean="0"/>
              <a:t/>
            </a:r>
            <a:br>
              <a:rPr lang="tr-TR" sz="7400" dirty="0" smtClean="0"/>
            </a:br>
            <a:r>
              <a:rPr lang="tr-TR" sz="7400" dirty="0" err="1"/>
              <a:t>Ruanda</a:t>
            </a:r>
            <a:r>
              <a:rPr lang="tr-TR" sz="7400" dirty="0"/>
              <a:t>: 2008 yılından itibaren naylon poşet kullanımı bütün ülkede yasaklandı. </a:t>
            </a:r>
            <a:endParaRPr lang="tr-TR" sz="7400" dirty="0" smtClean="0"/>
          </a:p>
          <a:p>
            <a:pPr>
              <a:buNone/>
            </a:pPr>
            <a:r>
              <a:rPr lang="tr-TR" sz="7400" dirty="0" smtClean="0"/>
              <a:t>	Çin</a:t>
            </a:r>
            <a:r>
              <a:rPr lang="tr-TR" sz="7400" dirty="0"/>
              <a:t>: Naylon poşetleri ücretli yaparak her yıl 37 milyon fıçı petrol tasarrufu gerçekleştiriyor. </a:t>
            </a:r>
            <a:r>
              <a:rPr lang="tr-TR" sz="7400" dirty="0" smtClean="0"/>
              <a:t/>
            </a:r>
            <a:br>
              <a:rPr lang="tr-TR" sz="7400" dirty="0" smtClean="0"/>
            </a:br>
            <a:r>
              <a:rPr lang="tr-TR" sz="7400" dirty="0" smtClean="0"/>
              <a:t/>
            </a:r>
            <a:br>
              <a:rPr lang="tr-TR" sz="7400" dirty="0" smtClean="0"/>
            </a:br>
            <a:r>
              <a:rPr lang="tr-TR" sz="7400" dirty="0"/>
              <a:t>Uganda: İnce naylon poşetler yasaklanırken, kalın poşetler ise vergi ödenerek kullanılabiliyor. </a:t>
            </a:r>
            <a:r>
              <a:rPr lang="tr-TR" sz="7400" dirty="0" smtClean="0"/>
              <a:t/>
            </a:r>
            <a:br>
              <a:rPr lang="tr-TR" sz="7400" dirty="0" smtClean="0"/>
            </a:br>
            <a:r>
              <a:rPr lang="tr-TR" sz="7400" dirty="0" smtClean="0"/>
              <a:t/>
            </a:r>
            <a:br>
              <a:rPr lang="tr-TR" sz="7400" dirty="0" smtClean="0"/>
            </a:br>
            <a:endParaRPr lang="tr-TR" sz="7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57214"/>
            <a:ext cx="8229600" cy="1143000"/>
          </a:xfrm>
        </p:spPr>
        <p:txBody>
          <a:bodyPr/>
          <a:lstStyle/>
          <a:p>
            <a:r>
              <a:rPr lang="tr-TR" dirty="0" smtClean="0">
                <a:solidFill>
                  <a:srgbClr val="FF0000"/>
                </a:solidFill>
              </a:rPr>
              <a:t>Neden bez çanta üreteceğiz?</a:t>
            </a:r>
            <a:endParaRPr lang="tr-TR" dirty="0">
              <a:solidFill>
                <a:srgbClr val="FF0000"/>
              </a:solidFill>
            </a:endParaRPr>
          </a:p>
        </p:txBody>
      </p:sp>
      <p:sp>
        <p:nvSpPr>
          <p:cNvPr id="3" name="2 İçerik Yer Tutucusu"/>
          <p:cNvSpPr>
            <a:spLocks noGrp="1"/>
          </p:cNvSpPr>
          <p:nvPr>
            <p:ph idx="1"/>
          </p:nvPr>
        </p:nvSpPr>
        <p:spPr>
          <a:xfrm>
            <a:off x="0" y="500042"/>
            <a:ext cx="9144000" cy="6572296"/>
          </a:xfrm>
        </p:spPr>
        <p:txBody>
          <a:bodyPr>
            <a:normAutofit fontScale="70000" lnSpcReduction="20000"/>
          </a:bodyPr>
          <a:lstStyle/>
          <a:p>
            <a:r>
              <a:rPr lang="tr-TR" dirty="0" smtClean="0"/>
              <a:t>Bu  proje, bir sosyal sorumluluk projesidir.  Ekip çalışmasını, ekip içinde görev dağılımının yapılmasını, birlikte çalışmayı </a:t>
            </a:r>
            <a:r>
              <a:rPr lang="tr-TR" dirty="0" err="1" smtClean="0"/>
              <a:t>deneyimleyeceksiniz</a:t>
            </a:r>
            <a:r>
              <a:rPr lang="tr-TR" dirty="0" smtClean="0"/>
              <a:t>.</a:t>
            </a:r>
          </a:p>
          <a:p>
            <a:r>
              <a:rPr lang="tr-TR" dirty="0" smtClean="0"/>
              <a:t>İşletme fonksiyonlarını uygulayarak öğreneceksiniz ve araştırma yapacaksınız.</a:t>
            </a:r>
          </a:p>
          <a:p>
            <a:r>
              <a:rPr lang="tr-TR" dirty="0" smtClean="0"/>
              <a:t>Geliştirdiğiniz fikirlerle kaynak yaratacak ve bu kaynağın yine  öğrencilere aktarılmasını sağlamış  olacaksınız. Üretim gerçekleştiğinde elde edilen gelirin burs hesabına aktarılmasını sağlayacaksınız.  Bu hesaba kaynak aktarılması için ileride  başka projelerinde yapılması planlanmaktadır.</a:t>
            </a:r>
          </a:p>
          <a:p>
            <a:r>
              <a:rPr lang="tr-TR" dirty="0" smtClean="0"/>
              <a:t>Başlangıç sermayesini düşünmeyin. </a:t>
            </a:r>
            <a:r>
              <a:rPr lang="tr-TR" dirty="0"/>
              <a:t>S</a:t>
            </a:r>
            <a:r>
              <a:rPr lang="tr-TR" dirty="0" smtClean="0"/>
              <a:t>ponsor bulabilirsiniz. Bunun yanında en başarılı seçilen ekibin projesinin üretimi gerçekleştirmesi için  bölüm tarafından size 2000 TL  verilecektir. Fatura almayı unutmayın. Bu paranın tamamı üretimin yapılması için kullanılacaktır.</a:t>
            </a:r>
          </a:p>
          <a:p>
            <a:r>
              <a:rPr lang="tr-TR" dirty="0" smtClean="0"/>
              <a:t>Çantanın pazarlama ve satışının nasıl yapılacağı konusunda yaratıcı fikirler ortaya çıkaranlarız olacaktır.</a:t>
            </a:r>
          </a:p>
          <a:p>
            <a:r>
              <a:rPr lang="tr-TR" dirty="0" smtClean="0"/>
              <a:t>Fakültede sürdürülebilirliğin ne olduğu konusunda </a:t>
            </a:r>
            <a:r>
              <a:rPr lang="tr-TR" dirty="0" err="1" smtClean="0"/>
              <a:t>farkındalığın</a:t>
            </a:r>
            <a:r>
              <a:rPr lang="tr-TR" dirty="0" smtClean="0"/>
              <a:t> arttırılmasına yardımcı olacaksınız. Her biriniz naylon yerine bez çantanın kullanımı konusunda en az 4-5 kişiyi etkileyebilir.</a:t>
            </a:r>
          </a:p>
          <a:p>
            <a:r>
              <a:rPr lang="tr-TR" dirty="0" smtClean="0"/>
              <a:t>Çantaların içinde “</a:t>
            </a:r>
            <a:r>
              <a:rPr lang="tr-TR" dirty="0" smtClean="0">
                <a:solidFill>
                  <a:srgbClr val="FF0000"/>
                </a:solidFill>
              </a:rPr>
              <a:t>Çevre bilinciyle yanınızda taşıdığınız bu çanta, İşletme 1. sınıf öğrencilerinin sosyal sorumluluk projesi sonucunda 2016 yılında üretilmiştir”</a:t>
            </a:r>
            <a:r>
              <a:rPr lang="tr-TR" dirty="0" smtClean="0"/>
              <a:t> yazısının olması ilk seneden size “kalıcı bir hatıra” olarak kalacaktır.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42900"/>
            <a:ext cx="8229600" cy="1143000"/>
          </a:xfrm>
        </p:spPr>
        <p:txBody>
          <a:bodyPr/>
          <a:lstStyle/>
          <a:p>
            <a:r>
              <a:rPr lang="tr-TR" dirty="0" smtClean="0">
                <a:solidFill>
                  <a:srgbClr val="FF0000"/>
                </a:solidFill>
              </a:rPr>
              <a:t>Düşünmeniz gereken konular:</a:t>
            </a:r>
            <a:endParaRPr lang="tr-TR" dirty="0">
              <a:solidFill>
                <a:srgbClr val="FF0000"/>
              </a:solidFill>
            </a:endParaRPr>
          </a:p>
        </p:txBody>
      </p:sp>
      <p:sp>
        <p:nvSpPr>
          <p:cNvPr id="3" name="2 İçerik Yer Tutucusu"/>
          <p:cNvSpPr>
            <a:spLocks noGrp="1"/>
          </p:cNvSpPr>
          <p:nvPr>
            <p:ph idx="1"/>
          </p:nvPr>
        </p:nvSpPr>
        <p:spPr>
          <a:xfrm>
            <a:off x="214282" y="571480"/>
            <a:ext cx="8686800" cy="5857892"/>
          </a:xfrm>
        </p:spPr>
        <p:txBody>
          <a:bodyPr>
            <a:normAutofit fontScale="25000" lnSpcReduction="20000"/>
          </a:bodyPr>
          <a:lstStyle/>
          <a:p>
            <a:pPr>
              <a:buNone/>
            </a:pPr>
            <a:r>
              <a:rPr lang="tr-TR" dirty="0" smtClean="0"/>
              <a:t/>
            </a:r>
            <a:br>
              <a:rPr lang="tr-TR" dirty="0" smtClean="0"/>
            </a:br>
            <a:endParaRPr lang="tr-TR" sz="7400" dirty="0" smtClean="0"/>
          </a:p>
          <a:p>
            <a:pPr>
              <a:buNone/>
            </a:pPr>
            <a:r>
              <a:rPr lang="tr-TR" sz="7400" dirty="0" smtClean="0"/>
              <a:t/>
            </a:r>
            <a:br>
              <a:rPr lang="tr-TR" sz="7400" dirty="0" smtClean="0"/>
            </a:br>
            <a:r>
              <a:rPr lang="tr-TR" sz="8000" dirty="0"/>
              <a:t>Nerelerde kullanılabilir? Mağazalar, marketler, seyahat</a:t>
            </a:r>
            <a:r>
              <a:rPr lang="tr-TR" sz="8000" dirty="0" smtClean="0"/>
              <a:t>….</a:t>
            </a:r>
          </a:p>
          <a:p>
            <a:pPr>
              <a:buNone/>
            </a:pPr>
            <a:r>
              <a:rPr lang="tr-TR" sz="8000" dirty="0" smtClean="0"/>
              <a:t/>
            </a:r>
            <a:br>
              <a:rPr lang="tr-TR" sz="8000" dirty="0" smtClean="0"/>
            </a:br>
            <a:r>
              <a:rPr lang="tr-TR" sz="8000" dirty="0"/>
              <a:t>Tasarım nasıl olacak</a:t>
            </a:r>
            <a:r>
              <a:rPr lang="tr-TR" sz="8000" dirty="0" smtClean="0"/>
              <a:t>? Tescil ettirmemiz gerekir mi? Düşünelim!</a:t>
            </a:r>
          </a:p>
          <a:p>
            <a:pPr>
              <a:buNone/>
            </a:pPr>
            <a:r>
              <a:rPr lang="tr-TR" sz="8000" dirty="0" smtClean="0"/>
              <a:t/>
            </a:r>
            <a:br>
              <a:rPr lang="tr-TR" sz="8000" dirty="0" smtClean="0"/>
            </a:br>
            <a:r>
              <a:rPr lang="tr-TR" sz="8000" dirty="0"/>
              <a:t>Tedarikçiler kimler olabilir? </a:t>
            </a:r>
            <a:r>
              <a:rPr lang="tr-TR" sz="8000" dirty="0" smtClean="0"/>
              <a:t>(</a:t>
            </a:r>
            <a:r>
              <a:rPr lang="tr-TR" sz="8000" dirty="0"/>
              <a:t>Performans/fiyat oranı , kalite, güvenilirlik, zamanında teslim </a:t>
            </a:r>
            <a:r>
              <a:rPr lang="tr-TR" sz="8000" dirty="0" smtClean="0"/>
              <a:t>, kumaş</a:t>
            </a:r>
            <a:r>
              <a:rPr lang="tr-TR" sz="8000" dirty="0"/>
              <a:t>, terzi, ambalaj…???) </a:t>
            </a:r>
            <a:endParaRPr lang="tr-TR" sz="8000" dirty="0" smtClean="0"/>
          </a:p>
          <a:p>
            <a:pPr>
              <a:buNone/>
            </a:pPr>
            <a:r>
              <a:rPr lang="tr-TR" sz="8000" dirty="0"/>
              <a:t/>
            </a:r>
            <a:br>
              <a:rPr lang="tr-TR" sz="8000" dirty="0"/>
            </a:br>
            <a:r>
              <a:rPr lang="tr-TR" sz="8000" dirty="0"/>
              <a:t>Finansman nasıl bulunacak? Sponsorluk? Maliyeti ne olacak? Kaç </a:t>
            </a:r>
            <a:r>
              <a:rPr lang="tr-TR" sz="8000" dirty="0" smtClean="0"/>
              <a:t>adet üretilecek?</a:t>
            </a:r>
          </a:p>
          <a:p>
            <a:pPr>
              <a:buNone/>
            </a:pPr>
            <a:r>
              <a:rPr lang="tr-TR" sz="8000" dirty="0"/>
              <a:t/>
            </a:r>
            <a:br>
              <a:rPr lang="tr-TR" sz="8000" dirty="0"/>
            </a:br>
            <a:r>
              <a:rPr lang="tr-TR" sz="8000" dirty="0"/>
              <a:t>Üretim zaman planı, </a:t>
            </a:r>
            <a:r>
              <a:rPr lang="tr-TR" sz="8000" dirty="0" smtClean="0"/>
              <a:t>kimler ne yapacak?</a:t>
            </a:r>
          </a:p>
          <a:p>
            <a:pPr>
              <a:buNone/>
            </a:pPr>
            <a:r>
              <a:rPr lang="tr-TR" sz="8000" dirty="0"/>
              <a:t/>
            </a:r>
            <a:br>
              <a:rPr lang="tr-TR" sz="8000" dirty="0"/>
            </a:br>
            <a:r>
              <a:rPr lang="tr-TR" sz="8000" dirty="0"/>
              <a:t>Pazarlama-satış: Nasıl tanıtacağız, </a:t>
            </a:r>
            <a:r>
              <a:rPr lang="tr-TR" sz="8000" dirty="0" smtClean="0"/>
              <a:t>nerede kimlere satılacak, hedef kitle? Tanıtım için neler </a:t>
            </a:r>
            <a:r>
              <a:rPr lang="tr-TR" sz="8000" dirty="0"/>
              <a:t>yapabiliriz</a:t>
            </a:r>
            <a:r>
              <a:rPr lang="tr-TR" sz="8000" dirty="0" smtClean="0"/>
              <a:t>?</a:t>
            </a:r>
          </a:p>
          <a:p>
            <a:pPr>
              <a:buNone/>
            </a:pPr>
            <a:endParaRPr lang="tr-TR" sz="8000" dirty="0"/>
          </a:p>
          <a:p>
            <a:pPr>
              <a:buNone/>
            </a:pPr>
            <a:r>
              <a:rPr lang="tr-TR" sz="8000" dirty="0" smtClean="0"/>
              <a:t>	Her grup </a:t>
            </a:r>
            <a:r>
              <a:rPr lang="tr-TR" sz="8000" dirty="0" err="1" smtClean="0"/>
              <a:t>Facebook’da</a:t>
            </a:r>
            <a:r>
              <a:rPr lang="tr-TR" sz="8000" dirty="0" smtClean="0"/>
              <a:t> açılan KÜÇÜLEBİLEN, ÇEVRE DOSTU, GERİ DÖNÜŞÜMLÜ, DOĞAYA SAYGILI ÇANTA ÜRETİMİ PROJESİ kapalı grubuna katılabilir.</a:t>
            </a:r>
          </a:p>
          <a:p>
            <a:pPr>
              <a:buNone/>
            </a:pPr>
            <a:endParaRPr lang="tr-TR" sz="8000" dirty="0"/>
          </a:p>
          <a:p>
            <a:pPr>
              <a:buNone/>
            </a:pPr>
            <a:r>
              <a:rPr lang="tr-TR" sz="8000" dirty="0" smtClean="0"/>
              <a:t>	</a:t>
            </a:r>
            <a:r>
              <a:rPr lang="tr-TR" sz="8000" dirty="0" err="1" smtClean="0"/>
              <a:t>Instegram’dan</a:t>
            </a:r>
            <a:r>
              <a:rPr lang="tr-TR" sz="8000" dirty="0" smtClean="0"/>
              <a:t> , </a:t>
            </a:r>
            <a:r>
              <a:rPr lang="tr-TR" sz="8000" dirty="0" err="1" smtClean="0"/>
              <a:t>twitter’dan</a:t>
            </a:r>
            <a:r>
              <a:rPr lang="tr-TR" sz="8000" dirty="0" smtClean="0"/>
              <a:t> yararlanabilirsiniz.</a:t>
            </a:r>
            <a:endParaRPr lang="tr-TR" sz="8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ZAMAN PLANI</a:t>
            </a:r>
            <a:endParaRPr lang="tr-TR" dirty="0">
              <a:solidFill>
                <a:srgbClr val="FF0000"/>
              </a:solidFill>
            </a:endParaRPr>
          </a:p>
        </p:txBody>
      </p:sp>
      <p:sp>
        <p:nvSpPr>
          <p:cNvPr id="3" name="2 İçerik Yer Tutucusu"/>
          <p:cNvSpPr>
            <a:spLocks noGrp="1"/>
          </p:cNvSpPr>
          <p:nvPr>
            <p:ph idx="1"/>
          </p:nvPr>
        </p:nvSpPr>
        <p:spPr/>
        <p:txBody>
          <a:bodyPr>
            <a:normAutofit fontScale="85000" lnSpcReduction="10000"/>
          </a:bodyPr>
          <a:lstStyle/>
          <a:p>
            <a:pPr>
              <a:buNone/>
            </a:pPr>
            <a:r>
              <a:rPr lang="tr-TR" sz="2800" dirty="0" smtClean="0">
                <a:solidFill>
                  <a:srgbClr val="FF0000"/>
                </a:solidFill>
              </a:rPr>
              <a:t>PROJE GRUPLARI: 7-8 KİŞİLİK EKİPLER</a:t>
            </a:r>
          </a:p>
          <a:p>
            <a:pPr>
              <a:buNone/>
            </a:pPr>
            <a:endParaRPr lang="tr-TR" sz="2800" dirty="0">
              <a:solidFill>
                <a:srgbClr val="FF0000"/>
              </a:solidFill>
            </a:endParaRPr>
          </a:p>
          <a:p>
            <a:pPr>
              <a:buNone/>
            </a:pPr>
            <a:r>
              <a:rPr lang="tr-TR" sz="2800" dirty="0" smtClean="0">
                <a:solidFill>
                  <a:srgbClr val="FF0000"/>
                </a:solidFill>
              </a:rPr>
              <a:t>PROJE SUNUMLARI VE DEĞERLENDİRME: 11 NİSAN</a:t>
            </a:r>
          </a:p>
          <a:p>
            <a:pPr>
              <a:buNone/>
            </a:pPr>
            <a:endParaRPr lang="tr-TR" sz="2800" dirty="0">
              <a:solidFill>
                <a:srgbClr val="FF0000"/>
              </a:solidFill>
            </a:endParaRPr>
          </a:p>
          <a:p>
            <a:pPr>
              <a:buNone/>
            </a:pPr>
            <a:r>
              <a:rPr lang="tr-TR" sz="2800" dirty="0" smtClean="0">
                <a:solidFill>
                  <a:srgbClr val="FF0000"/>
                </a:solidFill>
              </a:rPr>
              <a:t>ÜRETİM : 25 NİSAN</a:t>
            </a:r>
          </a:p>
          <a:p>
            <a:pPr>
              <a:buNone/>
            </a:pPr>
            <a:endParaRPr lang="tr-TR" sz="2800" dirty="0">
              <a:solidFill>
                <a:srgbClr val="FF0000"/>
              </a:solidFill>
            </a:endParaRPr>
          </a:p>
          <a:p>
            <a:pPr>
              <a:buNone/>
            </a:pPr>
            <a:r>
              <a:rPr lang="tr-TR" sz="2800" dirty="0" smtClean="0">
                <a:solidFill>
                  <a:srgbClr val="FF0000"/>
                </a:solidFill>
              </a:rPr>
              <a:t>SATIŞ: İNEK BAYRAMI</a:t>
            </a:r>
          </a:p>
          <a:p>
            <a:pPr>
              <a:buNone/>
            </a:pPr>
            <a:endParaRPr lang="tr-TR" sz="2800" dirty="0">
              <a:solidFill>
                <a:srgbClr val="FF0000"/>
              </a:solidFill>
            </a:endParaRPr>
          </a:p>
          <a:p>
            <a:pPr>
              <a:buNone/>
            </a:pPr>
            <a:r>
              <a:rPr lang="tr-TR" sz="2800" dirty="0" smtClean="0">
                <a:solidFill>
                  <a:srgbClr val="FF0000"/>
                </a:solidFill>
              </a:rPr>
              <a:t>DEĞERLENDİRME: HER GRUP KENDİ GRUBU DIŞINDA İLK ÜÇ GRUBU SEÇECEK, EN İYİ PROJE MİSAFİR HOCALARIMIZIN VE SİZİN DEĞERLENDİRMENİZ SONUCUNDA BELİRLENECEK</a:t>
            </a:r>
            <a:endParaRPr lang="tr-TR" sz="28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524000" y="1397000"/>
          <a:ext cx="5405453" cy="4318016"/>
        </p:xfrm>
        <a:graphic>
          <a:graphicData uri="http://schemas.openxmlformats.org/drawingml/2006/table">
            <a:tbl>
              <a:tblPr firstRow="1" bandRow="1">
                <a:tableStyleId>{5C22544A-7EE6-4342-B048-85BDC9FD1C3A}</a:tableStyleId>
              </a:tblPr>
              <a:tblGrid>
                <a:gridCol w="2076885"/>
                <a:gridCol w="1531603"/>
                <a:gridCol w="1796965"/>
              </a:tblGrid>
              <a:tr h="1079504">
                <a:tc>
                  <a:txBody>
                    <a:bodyPr/>
                    <a:lstStyle/>
                    <a:p>
                      <a:pPr algn="ctr"/>
                      <a:r>
                        <a:rPr lang="tr-TR" dirty="0" smtClean="0"/>
                        <a:t>Kriter</a:t>
                      </a:r>
                      <a:endParaRPr lang="tr-TR" dirty="0"/>
                    </a:p>
                  </a:txBody>
                  <a:tcPr anchor="ctr"/>
                </a:tc>
                <a:tc>
                  <a:txBody>
                    <a:bodyPr/>
                    <a:lstStyle/>
                    <a:p>
                      <a:pPr algn="ctr"/>
                      <a:r>
                        <a:rPr lang="tr-TR" dirty="0" smtClean="0"/>
                        <a:t>Puan</a:t>
                      </a:r>
                      <a:endParaRPr lang="tr-TR" dirty="0"/>
                    </a:p>
                  </a:txBody>
                  <a:tcPr anchor="ctr"/>
                </a:tc>
                <a:tc>
                  <a:txBody>
                    <a:bodyPr/>
                    <a:lstStyle/>
                    <a:p>
                      <a:pPr algn="ctr"/>
                      <a:r>
                        <a:rPr lang="tr-TR" dirty="0" smtClean="0"/>
                        <a:t>Ağırlık</a:t>
                      </a:r>
                      <a:endParaRPr lang="tr-TR" dirty="0"/>
                    </a:p>
                  </a:txBody>
                  <a:tcPr anchor="ctr"/>
                </a:tc>
              </a:tr>
              <a:tr h="1079504">
                <a:tc>
                  <a:txBody>
                    <a:bodyPr/>
                    <a:lstStyle/>
                    <a:p>
                      <a:r>
                        <a:rPr lang="tr-TR" b="1" dirty="0" smtClean="0"/>
                        <a:t>Proje </a:t>
                      </a:r>
                      <a:endParaRPr lang="tr-TR" b="1" dirty="0"/>
                    </a:p>
                  </a:txBody>
                  <a:tcPr anchor="ctr"/>
                </a:tc>
                <a:tc>
                  <a:txBody>
                    <a:bodyPr/>
                    <a:lstStyle/>
                    <a:p>
                      <a:pPr algn="ctr"/>
                      <a:r>
                        <a:rPr lang="tr-TR" b="1" dirty="0" smtClean="0"/>
                        <a:t>30</a:t>
                      </a:r>
                      <a:endParaRPr lang="tr-TR" b="1" dirty="0"/>
                    </a:p>
                  </a:txBody>
                  <a:tcPr anchor="ctr"/>
                </a:tc>
                <a:tc>
                  <a:txBody>
                    <a:bodyPr/>
                    <a:lstStyle/>
                    <a:p>
                      <a:pPr algn="ctr"/>
                      <a:r>
                        <a:rPr lang="tr-TR" b="1" dirty="0" smtClean="0"/>
                        <a:t>%30</a:t>
                      </a:r>
                      <a:endParaRPr lang="tr-TR" b="1" dirty="0"/>
                    </a:p>
                  </a:txBody>
                  <a:tcPr anchor="ctr"/>
                </a:tc>
              </a:tr>
              <a:tr h="1079504">
                <a:tc>
                  <a:txBody>
                    <a:bodyPr/>
                    <a:lstStyle/>
                    <a:p>
                      <a:r>
                        <a:rPr lang="tr-TR" b="1" dirty="0" smtClean="0"/>
                        <a:t>Vize</a:t>
                      </a:r>
                      <a:endParaRPr lang="tr-TR" b="1" dirty="0"/>
                    </a:p>
                  </a:txBody>
                  <a:tcPr anchor="ctr"/>
                </a:tc>
                <a:tc>
                  <a:txBody>
                    <a:bodyPr/>
                    <a:lstStyle/>
                    <a:p>
                      <a:pPr algn="ctr"/>
                      <a:r>
                        <a:rPr lang="tr-TR" b="1" dirty="0" smtClean="0"/>
                        <a:t>30</a:t>
                      </a:r>
                      <a:endParaRPr lang="tr-TR" b="1" dirty="0"/>
                    </a:p>
                  </a:txBody>
                  <a:tcPr anchor="ctr"/>
                </a:tc>
                <a:tc>
                  <a:txBody>
                    <a:bodyPr/>
                    <a:lstStyle/>
                    <a:p>
                      <a:pPr algn="ctr"/>
                      <a:r>
                        <a:rPr lang="tr-TR" b="1" dirty="0" smtClean="0"/>
                        <a:t>%30</a:t>
                      </a:r>
                      <a:endParaRPr lang="tr-TR" b="1" dirty="0"/>
                    </a:p>
                  </a:txBody>
                  <a:tcPr anchor="ctr"/>
                </a:tc>
              </a:tr>
              <a:tr h="1079504">
                <a:tc>
                  <a:txBody>
                    <a:bodyPr/>
                    <a:lstStyle/>
                    <a:p>
                      <a:r>
                        <a:rPr lang="tr-TR" b="1" dirty="0" smtClean="0"/>
                        <a:t>Final</a:t>
                      </a:r>
                      <a:endParaRPr lang="tr-TR" b="1" dirty="0"/>
                    </a:p>
                  </a:txBody>
                  <a:tcPr anchor="ctr"/>
                </a:tc>
                <a:tc>
                  <a:txBody>
                    <a:bodyPr/>
                    <a:lstStyle/>
                    <a:p>
                      <a:pPr algn="ctr"/>
                      <a:r>
                        <a:rPr lang="tr-TR" b="1" dirty="0" smtClean="0"/>
                        <a:t>40</a:t>
                      </a:r>
                      <a:endParaRPr lang="tr-TR" b="1" dirty="0"/>
                    </a:p>
                  </a:txBody>
                  <a:tcPr anchor="ctr"/>
                </a:tc>
                <a:tc>
                  <a:txBody>
                    <a:bodyPr/>
                    <a:lstStyle/>
                    <a:p>
                      <a:pPr algn="ctr"/>
                      <a:r>
                        <a:rPr lang="tr-TR" b="1" dirty="0" smtClean="0"/>
                        <a:t>%40</a:t>
                      </a:r>
                      <a:endParaRPr lang="tr-TR" b="1" dirty="0"/>
                    </a:p>
                  </a:txBody>
                  <a:tcPr anchor="ct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343</Words>
  <Application>Microsoft Office PowerPoint</Application>
  <PresentationFormat>Ekran Gösterisi (4:3)</PresentationFormat>
  <Paragraphs>65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KÜÇÜLEBİLEN, ÇEVRE DOSTU, GERİ DÖNÜŞÜMLÜ, DOĞAYA SAYGILI ÇANTA ÜRETİMİ PROJESİ</vt:lpstr>
      <vt:lpstr>Slayt 2</vt:lpstr>
      <vt:lpstr>NEDEN BEZ TORBA KULLANALIM?</vt:lpstr>
      <vt:lpstr>NEDEN BEZ TORBA KULLANALIM?</vt:lpstr>
      <vt:lpstr>DÜNYADA BEZ TORBA</vt:lpstr>
      <vt:lpstr>Neden bez çanta üreteceğiz?</vt:lpstr>
      <vt:lpstr>Düşünmeniz gereken konular:</vt:lpstr>
      <vt:lpstr>ZAMAN PLANI</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KÜÇÜLEBİLEN, ÇEVRE DOSTU, GERİ DÖNÜŞÜMLÜ, DOĞAYA SAYGILI ÇANTA ÜRETİMİ PROJESİ</dc:title>
  <dc:creator>ulas</dc:creator>
  <cp:lastModifiedBy>ulas</cp:lastModifiedBy>
  <cp:revision>25</cp:revision>
  <dcterms:created xsi:type="dcterms:W3CDTF">2016-02-21T17:08:48Z</dcterms:created>
  <dcterms:modified xsi:type="dcterms:W3CDTF">2018-02-07T17:27:07Z</dcterms:modified>
</cp:coreProperties>
</file>