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58" r:id="rId5"/>
    <p:sldId id="266" r:id="rId6"/>
    <p:sldId id="259" r:id="rId7"/>
    <p:sldId id="267" r:id="rId8"/>
    <p:sldId id="260" r:id="rId9"/>
    <p:sldId id="261" r:id="rId10"/>
    <p:sldId id="268" r:id="rId11"/>
    <p:sldId id="262" r:id="rId12"/>
    <p:sldId id="269" r:id="rId13"/>
    <p:sldId id="264" r:id="rId14"/>
    <p:sldId id="273"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1" d="100"/>
          <a:sy n="81" d="100"/>
        </p:scale>
        <p:origin x="-258"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10/13/2019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10/13/2019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64705"/>
            <a:ext cx="8825658" cy="3329581"/>
          </a:xfrm>
        </p:spPr>
        <p:txBody>
          <a:bodyPr/>
          <a:lstStyle/>
          <a:p>
            <a:r>
              <a:rPr lang="tr-TR" dirty="0"/>
              <a:t>De-</a:t>
            </a:r>
            <a:r>
              <a:rPr lang="tr-TR" dirty="0" err="1"/>
              <a:t>Sekülerleşme</a:t>
            </a:r>
            <a:endParaRPr lang="tr-TR" dirty="0"/>
          </a:p>
        </p:txBody>
      </p:sp>
      <p:sp>
        <p:nvSpPr>
          <p:cNvPr id="3" name="Subtitle 2"/>
          <p:cNvSpPr>
            <a:spLocks noGrp="1"/>
          </p:cNvSpPr>
          <p:nvPr>
            <p:ph type="subTitle" idx="1"/>
          </p:nvPr>
        </p:nvSpPr>
        <p:spPr/>
        <p:txBody>
          <a:bodyPr>
            <a:normAutofit/>
          </a:bodyPr>
          <a:lstStyle/>
          <a:p>
            <a:endParaRPr lang="tr-TR" dirty="0"/>
          </a:p>
        </p:txBody>
      </p:sp>
    </p:spTree>
    <p:extLst>
      <p:ext uri="{BB962C8B-B14F-4D97-AF65-F5344CB8AC3E}">
        <p14:creationId xmlns:p14="http://schemas.microsoft.com/office/powerpoint/2010/main" val="3412883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Eleştiriler:</a:t>
            </a:r>
          </a:p>
        </p:txBody>
      </p:sp>
      <p:sp>
        <p:nvSpPr>
          <p:cNvPr id="3" name="Content Placeholder 2"/>
          <p:cNvSpPr>
            <a:spLocks noGrp="1"/>
          </p:cNvSpPr>
          <p:nvPr>
            <p:ph idx="1"/>
          </p:nvPr>
        </p:nvSpPr>
        <p:spPr>
          <a:xfrm>
            <a:off x="1103312" y="2052918"/>
            <a:ext cx="9061105" cy="4195481"/>
          </a:xfrm>
        </p:spPr>
        <p:txBody>
          <a:bodyPr>
            <a:normAutofit/>
          </a:bodyPr>
          <a:lstStyle/>
          <a:p>
            <a:pPr algn="just"/>
            <a:endParaRPr lang="tr-TR" sz="2500" dirty="0"/>
          </a:p>
          <a:p>
            <a:pPr algn="just"/>
            <a:r>
              <a:rPr lang="tr-TR" sz="2500" dirty="0"/>
              <a:t>2) Dini artık dünyanın marjinal bir hadisesi olarak görüp, herhangi bir dini fenomenin arkaik bir vaka yaklaşımıyla ele alınması,</a:t>
            </a:r>
          </a:p>
          <a:p>
            <a:pPr algn="just"/>
            <a:r>
              <a:rPr lang="tr-TR" sz="2500" dirty="0"/>
              <a:t>3) Din sosyologlarının bizzat kendilerinin inanan kişiler olmaması, dinin toplumda da zamanla kaybolacağının bir delili olarak kabul edilmesi, (aile sosyolojisi yapmak için evli olmak zorunda olmak gibi)</a:t>
            </a:r>
          </a:p>
        </p:txBody>
      </p:sp>
    </p:spTree>
    <p:extLst>
      <p:ext uri="{BB962C8B-B14F-4D97-AF65-F5344CB8AC3E}">
        <p14:creationId xmlns:p14="http://schemas.microsoft.com/office/powerpoint/2010/main" val="36663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Eleştiriler:</a:t>
            </a:r>
          </a:p>
        </p:txBody>
      </p:sp>
      <p:sp>
        <p:nvSpPr>
          <p:cNvPr id="3" name="Content Placeholder 2"/>
          <p:cNvSpPr>
            <a:spLocks noGrp="1"/>
          </p:cNvSpPr>
          <p:nvPr>
            <p:ph idx="1"/>
          </p:nvPr>
        </p:nvSpPr>
        <p:spPr/>
        <p:txBody>
          <a:bodyPr>
            <a:normAutofit/>
          </a:bodyPr>
          <a:lstStyle/>
          <a:p>
            <a:pPr algn="just"/>
            <a:r>
              <a:rPr lang="tr-TR" sz="2500" dirty="0"/>
              <a:t>4) Bu konudaki bakış açısının tamamen Batı’ya endeksli olarak geliştirilmiş olması, Batı’ya ait modern gelişmişliğin esas alınması ve diğer dünyanın geri kalmış olarak değerlendirilmesi, Batı gelişmiş ve dinsiz – Batı haricindekiler dindar ve gelişmemiş bakış açısından hareket edilmesi,</a:t>
            </a:r>
          </a:p>
          <a:p>
            <a:pPr algn="just"/>
            <a:r>
              <a:rPr lang="tr-TR" sz="2500" dirty="0"/>
              <a:t>5) Dindarlığın katı, sabit, durağan bir olgu olarak değerlendirilmesi.  Halbuki  din ve dindarlık da zamanla değişen, zaman ve mekana göre farklılık gösterebilen dinamik ve değişken bir yapıdadır.</a:t>
            </a:r>
          </a:p>
        </p:txBody>
      </p:sp>
    </p:spTree>
    <p:extLst>
      <p:ext uri="{BB962C8B-B14F-4D97-AF65-F5344CB8AC3E}">
        <p14:creationId xmlns:p14="http://schemas.microsoft.com/office/powerpoint/2010/main" val="1349920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Eleştiriler:</a:t>
            </a:r>
          </a:p>
        </p:txBody>
      </p:sp>
      <p:sp>
        <p:nvSpPr>
          <p:cNvPr id="3" name="Content Placeholder 2"/>
          <p:cNvSpPr>
            <a:spLocks noGrp="1"/>
          </p:cNvSpPr>
          <p:nvPr>
            <p:ph idx="1"/>
          </p:nvPr>
        </p:nvSpPr>
        <p:spPr/>
        <p:txBody>
          <a:bodyPr/>
          <a:lstStyle/>
          <a:p>
            <a:pPr algn="just"/>
            <a:endParaRPr lang="tr-TR" sz="2500" dirty="0"/>
          </a:p>
          <a:p>
            <a:pPr algn="just"/>
            <a:r>
              <a:rPr lang="tr-TR" sz="2500" dirty="0"/>
              <a:t>6) Hem dinsel hem toplumsal değerlendirmelerin doğrusal bir mantıkla değerlendirilmesi, döngüsel – dairesel yaklaşımların göz ardı edilmesi, </a:t>
            </a:r>
          </a:p>
          <a:p>
            <a:pPr algn="just"/>
            <a:r>
              <a:rPr lang="tr-TR" sz="2500" dirty="0"/>
              <a:t>7) Orta çağın zannedildiği gibi bir «inanç çağı» olmadığı , dini katılımın aslında o dönemlerde bile çok da güçlü olmadığı, dolayısıyla «gelişmemiş dindar toplum – gelişmiş dinsiz toplum» kıyaslamasının zamansal boyutta mümkün olmadığıdır. </a:t>
            </a:r>
          </a:p>
          <a:p>
            <a:pPr algn="just"/>
            <a:endParaRPr lang="tr-TR" dirty="0"/>
          </a:p>
        </p:txBody>
      </p:sp>
    </p:spTree>
    <p:extLst>
      <p:ext uri="{BB962C8B-B14F-4D97-AF65-F5344CB8AC3E}">
        <p14:creationId xmlns:p14="http://schemas.microsoft.com/office/powerpoint/2010/main" val="2629463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Eleştiriler:</a:t>
            </a:r>
          </a:p>
        </p:txBody>
      </p:sp>
      <p:sp>
        <p:nvSpPr>
          <p:cNvPr id="3" name="Content Placeholder 2"/>
          <p:cNvSpPr>
            <a:spLocks noGrp="1"/>
          </p:cNvSpPr>
          <p:nvPr>
            <p:ph idx="1"/>
          </p:nvPr>
        </p:nvSpPr>
        <p:spPr/>
        <p:txBody>
          <a:bodyPr>
            <a:normAutofit/>
          </a:bodyPr>
          <a:lstStyle/>
          <a:p>
            <a:pPr algn="just"/>
            <a:r>
              <a:rPr lang="tr-TR" sz="2500" dirty="0"/>
              <a:t>Ayrıca «dindarlık» değerlendirme kriterleri de, Avrupa’nın Hristiyanlaşması problematiği de çok sorunludur </a:t>
            </a:r>
            <a:r>
              <a:rPr lang="tr-TR" sz="2500" dirty="0" err="1"/>
              <a:t>sekülerleşme</a:t>
            </a:r>
            <a:r>
              <a:rPr lang="tr-TR" sz="2500" dirty="0"/>
              <a:t> teorisinde. </a:t>
            </a:r>
          </a:p>
          <a:p>
            <a:pPr algn="just"/>
            <a:r>
              <a:rPr lang="tr-TR" sz="2500" dirty="0"/>
              <a:t>Halk tabanlı bir yayılım ve tebliğ faaliyeti değil, krallar ve ulusal azizler kapsamında sadece ismen bir din değiştirme, Hristiyanlaşma yaşanmıştır. Orta çağda Dini katılım düşük olduğu gibi, dini bilinç de yok denecek kadar azdır. Dolayısıyla dinin geriliyor oluşundan ne oranda bahsediliyor olabilirdi.</a:t>
            </a:r>
          </a:p>
        </p:txBody>
      </p:sp>
    </p:spTree>
    <p:extLst>
      <p:ext uri="{BB962C8B-B14F-4D97-AF65-F5344CB8AC3E}">
        <p14:creationId xmlns:p14="http://schemas.microsoft.com/office/powerpoint/2010/main" val="3635239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A737F58-8BB3-491D-ADFD-F12699DB799D}"/>
              </a:ext>
            </a:extLst>
          </p:cNvPr>
          <p:cNvSpPr>
            <a:spLocks noGrp="1"/>
          </p:cNvSpPr>
          <p:nvPr>
            <p:ph type="title"/>
          </p:nvPr>
        </p:nvSpPr>
        <p:spPr/>
        <p:txBody>
          <a:bodyPr/>
          <a:lstStyle/>
          <a:p>
            <a:r>
              <a:rPr lang="tr-TR" dirty="0"/>
              <a:t>De- </a:t>
            </a:r>
            <a:r>
              <a:rPr lang="tr-TR" dirty="0" err="1"/>
              <a:t>Sekülerleşme</a:t>
            </a:r>
            <a:r>
              <a:rPr lang="tr-TR" dirty="0"/>
              <a:t>:</a:t>
            </a:r>
          </a:p>
        </p:txBody>
      </p:sp>
      <p:sp>
        <p:nvSpPr>
          <p:cNvPr id="3" name="İçerik Yer Tutucusu 2">
            <a:extLst>
              <a:ext uri="{FF2B5EF4-FFF2-40B4-BE49-F238E27FC236}">
                <a16:creationId xmlns:a16="http://schemas.microsoft.com/office/drawing/2014/main" xmlns="" id="{AA5A4117-A956-453C-83DE-2440321AB204}"/>
              </a:ext>
            </a:extLst>
          </p:cNvPr>
          <p:cNvSpPr>
            <a:spLocks noGrp="1"/>
          </p:cNvSpPr>
          <p:nvPr>
            <p:ph idx="1"/>
          </p:nvPr>
        </p:nvSpPr>
        <p:spPr>
          <a:xfrm>
            <a:off x="1103312" y="2052918"/>
            <a:ext cx="9061105" cy="4195481"/>
          </a:xfrm>
        </p:spPr>
        <p:txBody>
          <a:bodyPr>
            <a:normAutofit/>
          </a:bodyPr>
          <a:lstStyle/>
          <a:p>
            <a:pPr algn="just"/>
            <a:r>
              <a:rPr lang="tr-TR" sz="2400" dirty="0"/>
              <a:t>Yapılan araştırmalar gösterdi ki;</a:t>
            </a:r>
          </a:p>
          <a:p>
            <a:pPr algn="just"/>
            <a:r>
              <a:rPr lang="tr-TR" sz="2400" dirty="0"/>
              <a:t>Gerek bilim dünyasında, gerekse toplumun farklı kesimlerinde din aslında sanıldığı gibi zamanla gerilemiyordu. </a:t>
            </a:r>
          </a:p>
          <a:p>
            <a:pPr algn="just"/>
            <a:r>
              <a:rPr lang="tr-TR" sz="2400" dirty="0"/>
              <a:t>Belki dinin kurumsal yapısında ve kamusal görünürlüğünde bir gerileme olsa da, bireysel bilinçlerde hala güçlü bir şekilde varlığını devam ettiriyordu. </a:t>
            </a:r>
          </a:p>
          <a:p>
            <a:pPr algn="just"/>
            <a:r>
              <a:rPr lang="tr-TR" sz="2400" dirty="0"/>
              <a:t>Fakat gerek kurumsal gerek bireysel anlam olarak dinin algılanmasında ve uygulamasında yeni yaklaşımlar, farklılıklar da göze çarpıyordu. </a:t>
            </a:r>
          </a:p>
        </p:txBody>
      </p:sp>
    </p:spTree>
    <p:extLst>
      <p:ext uri="{BB962C8B-B14F-4D97-AF65-F5344CB8AC3E}">
        <p14:creationId xmlns:p14="http://schemas.microsoft.com/office/powerpoint/2010/main" val="329843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2FD3633-B9A1-42FB-8DD2-8D249079313E}"/>
              </a:ext>
            </a:extLst>
          </p:cNvPr>
          <p:cNvSpPr>
            <a:spLocks noGrp="1"/>
          </p:cNvSpPr>
          <p:nvPr>
            <p:ph type="title"/>
          </p:nvPr>
        </p:nvSpPr>
        <p:spPr/>
        <p:txBody>
          <a:bodyPr/>
          <a:lstStyle/>
          <a:p>
            <a:r>
              <a:rPr lang="tr-TR" dirty="0"/>
              <a:t>Sonuç:</a:t>
            </a:r>
          </a:p>
        </p:txBody>
      </p:sp>
      <p:sp>
        <p:nvSpPr>
          <p:cNvPr id="3" name="İçerik Yer Tutucusu 2">
            <a:extLst>
              <a:ext uri="{FF2B5EF4-FFF2-40B4-BE49-F238E27FC236}">
                <a16:creationId xmlns:a16="http://schemas.microsoft.com/office/drawing/2014/main" xmlns="" id="{110EEB72-CE93-48E1-BA70-A650B7A0EBBF}"/>
              </a:ext>
            </a:extLst>
          </p:cNvPr>
          <p:cNvSpPr>
            <a:spLocks noGrp="1"/>
          </p:cNvSpPr>
          <p:nvPr>
            <p:ph idx="1"/>
          </p:nvPr>
        </p:nvSpPr>
        <p:spPr/>
        <p:txBody>
          <a:bodyPr>
            <a:normAutofit/>
          </a:bodyPr>
          <a:lstStyle/>
          <a:p>
            <a:pPr algn="just"/>
            <a:r>
              <a:rPr lang="tr-TR" sz="2500" dirty="0"/>
              <a:t>Modern zamanlarda dindarlık oranlarında veya insanoğlunun tabiatüstüne olan inançlarında geçmişe göre bir düşüş gerçekleşmemiştir. </a:t>
            </a:r>
          </a:p>
          <a:p>
            <a:pPr algn="just"/>
            <a:r>
              <a:rPr lang="tr-TR" sz="2500" dirty="0"/>
              <a:t>Dolayısıyla 21.yy’da dünyanın bugünkünden daha az dini olacağını, dinin öleceğini düşünmek için bir sebep yoktur.</a:t>
            </a:r>
          </a:p>
          <a:p>
            <a:pPr algn="just"/>
            <a:r>
              <a:rPr lang="tr-TR" sz="2500" dirty="0" err="1"/>
              <a:t>Sekülerleşme</a:t>
            </a:r>
            <a:r>
              <a:rPr lang="tr-TR" sz="2500" dirty="0"/>
              <a:t> din ile birlikte hayatına devam edebilecek bir şekle doğru </a:t>
            </a:r>
            <a:r>
              <a:rPr lang="tr-TR" sz="2500" dirty="0" err="1"/>
              <a:t>evrilmektedir</a:t>
            </a:r>
            <a:r>
              <a:rPr lang="tr-TR" sz="2500" dirty="0"/>
              <a:t>, bu esnada dini anlayış da dinamik bir yapı sergileyerek modern dönemlere göre değişim ve gelişim yaşamaktadır.</a:t>
            </a:r>
          </a:p>
        </p:txBody>
      </p:sp>
    </p:spTree>
    <p:extLst>
      <p:ext uri="{BB962C8B-B14F-4D97-AF65-F5344CB8AC3E}">
        <p14:creationId xmlns:p14="http://schemas.microsoft.com/office/powerpoint/2010/main" val="1985623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2FD3633-B9A1-42FB-8DD2-8D249079313E}"/>
              </a:ext>
            </a:extLst>
          </p:cNvPr>
          <p:cNvSpPr>
            <a:spLocks noGrp="1"/>
          </p:cNvSpPr>
          <p:nvPr>
            <p:ph type="title"/>
          </p:nvPr>
        </p:nvSpPr>
        <p:spPr/>
        <p:txBody>
          <a:bodyPr/>
          <a:lstStyle/>
          <a:p>
            <a:r>
              <a:rPr lang="tr-TR" dirty="0"/>
              <a:t>Sonuç:</a:t>
            </a:r>
          </a:p>
        </p:txBody>
      </p:sp>
      <p:sp>
        <p:nvSpPr>
          <p:cNvPr id="3" name="İçerik Yer Tutucusu 2">
            <a:extLst>
              <a:ext uri="{FF2B5EF4-FFF2-40B4-BE49-F238E27FC236}">
                <a16:creationId xmlns:a16="http://schemas.microsoft.com/office/drawing/2014/main" xmlns="" id="{110EEB72-CE93-48E1-BA70-A650B7A0EBBF}"/>
              </a:ext>
            </a:extLst>
          </p:cNvPr>
          <p:cNvSpPr>
            <a:spLocks noGrp="1"/>
          </p:cNvSpPr>
          <p:nvPr>
            <p:ph idx="1"/>
          </p:nvPr>
        </p:nvSpPr>
        <p:spPr/>
        <p:txBody>
          <a:bodyPr>
            <a:normAutofit fontScale="92500" lnSpcReduction="10000"/>
          </a:bodyPr>
          <a:lstStyle/>
          <a:p>
            <a:pPr algn="just"/>
            <a:r>
              <a:rPr lang="tr-TR" sz="2500" dirty="0"/>
              <a:t>Bilimin tabiat olaylarını açıklasa bile, bunun yine üst bir bilinç, bir yaratıcı tarafından kontrol edildiği ve dolayısıyla bilim ve dinin çatışmadığı gibi birbirini de desteklediği,</a:t>
            </a:r>
          </a:p>
          <a:p>
            <a:pPr algn="just"/>
            <a:r>
              <a:rPr lang="tr-TR" sz="2500" dirty="0"/>
              <a:t>Dinin oluşturduğu değer ve anlam dünyasının başka hiçbir yapı tarafından doldurulamamış olması,</a:t>
            </a:r>
          </a:p>
          <a:p>
            <a:pPr algn="just"/>
            <a:r>
              <a:rPr lang="tr-TR" sz="2500" dirty="0"/>
              <a:t>Dinin icra ettiği toplumsal fonksiyonların azalması ile toplumun insani ve manevi boyutta ciddi krizlerle karşı karşıya kalıyor olması gibi durumlar, </a:t>
            </a:r>
          </a:p>
          <a:p>
            <a:pPr algn="just"/>
            <a:r>
              <a:rPr lang="tr-TR" sz="2500" dirty="0"/>
              <a:t>Dinin kaybolmaya doğru olan gidişinin temel argümanlarını çürütmüştür ve sürecin tahmin edilen doğrultuda ilerlemesini engellemiştir. </a:t>
            </a:r>
          </a:p>
          <a:p>
            <a:pPr algn="just"/>
            <a:endParaRPr lang="tr-TR" sz="2500" dirty="0"/>
          </a:p>
        </p:txBody>
      </p:sp>
    </p:spTree>
    <p:extLst>
      <p:ext uri="{BB962C8B-B14F-4D97-AF65-F5344CB8AC3E}">
        <p14:creationId xmlns:p14="http://schemas.microsoft.com/office/powerpoint/2010/main" val="3389480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2FD3633-B9A1-42FB-8DD2-8D249079313E}"/>
              </a:ext>
            </a:extLst>
          </p:cNvPr>
          <p:cNvSpPr>
            <a:spLocks noGrp="1"/>
          </p:cNvSpPr>
          <p:nvPr>
            <p:ph type="title"/>
          </p:nvPr>
        </p:nvSpPr>
        <p:spPr/>
        <p:txBody>
          <a:bodyPr/>
          <a:lstStyle/>
          <a:p>
            <a:r>
              <a:rPr lang="tr-TR" dirty="0"/>
              <a:t>Sonuç:</a:t>
            </a:r>
          </a:p>
        </p:txBody>
      </p:sp>
      <p:sp>
        <p:nvSpPr>
          <p:cNvPr id="3" name="İçerik Yer Tutucusu 2">
            <a:extLst>
              <a:ext uri="{FF2B5EF4-FFF2-40B4-BE49-F238E27FC236}">
                <a16:creationId xmlns:a16="http://schemas.microsoft.com/office/drawing/2014/main" xmlns="" id="{110EEB72-CE93-48E1-BA70-A650B7A0EBBF}"/>
              </a:ext>
            </a:extLst>
          </p:cNvPr>
          <p:cNvSpPr>
            <a:spLocks noGrp="1"/>
          </p:cNvSpPr>
          <p:nvPr>
            <p:ph idx="1"/>
          </p:nvPr>
        </p:nvSpPr>
        <p:spPr/>
        <p:txBody>
          <a:bodyPr>
            <a:normAutofit/>
          </a:bodyPr>
          <a:lstStyle/>
          <a:p>
            <a:pPr algn="just"/>
            <a:r>
              <a:rPr lang="tr-TR" sz="2500" dirty="0"/>
              <a:t>«Maddi manevi mahrumiyetlere maruz kalan, fiziksel acılar yaşayan, hatta en basitinden geçimsiz bir evliliğe tahammül etmek zorunda kalan bir insana ilerleme efsanesinin o büyük ideallerinin, doğal bilimlerin o inanılmaz zaferlerinin, ulusal bağımsızlıkların veya devrimci hareketlerin başarısının sunacağı hiçbir şey yoktur.» (Peter Berger)</a:t>
            </a:r>
          </a:p>
        </p:txBody>
      </p:sp>
    </p:spTree>
    <p:extLst>
      <p:ext uri="{BB962C8B-B14F-4D97-AF65-F5344CB8AC3E}">
        <p14:creationId xmlns:p14="http://schemas.microsoft.com/office/powerpoint/2010/main" val="1230529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a:xfrm>
            <a:off x="1103312" y="2052918"/>
            <a:ext cx="9127366" cy="4195481"/>
          </a:xfrm>
        </p:spPr>
        <p:txBody>
          <a:bodyPr>
            <a:noAutofit/>
          </a:bodyPr>
          <a:lstStyle/>
          <a:p>
            <a:pPr algn="just"/>
            <a:endParaRPr lang="tr-TR" sz="2800" dirty="0"/>
          </a:p>
          <a:p>
            <a:pPr algn="just"/>
            <a:r>
              <a:rPr lang="tr-TR" sz="2500" dirty="0"/>
              <a:t>Aydınlanma devrine kadar götürülebilecek olan </a:t>
            </a:r>
            <a:r>
              <a:rPr lang="tr-TR" sz="2500" dirty="0" err="1"/>
              <a:t>Sekülerleşme</a:t>
            </a:r>
            <a:r>
              <a:rPr lang="tr-TR" sz="2500" dirty="0"/>
              <a:t> tezi;  modernleşme ile birlikte gerek toplumsal gerekse bireysel bilinç düzeyinde dinin gerileyeceğini ve zamanla yerküreden tamamen silineceğini öngörmüştü. Ne kadar modernleşme o kadar </a:t>
            </a:r>
            <a:r>
              <a:rPr lang="tr-TR" sz="2500" dirty="0" err="1"/>
              <a:t>sekülerleşme</a:t>
            </a:r>
            <a:r>
              <a:rPr lang="tr-TR" sz="2500" dirty="0"/>
              <a:t> olacağı kabul edilmişti. </a:t>
            </a:r>
          </a:p>
        </p:txBody>
      </p:sp>
    </p:spTree>
    <p:extLst>
      <p:ext uri="{BB962C8B-B14F-4D97-AF65-F5344CB8AC3E}">
        <p14:creationId xmlns:p14="http://schemas.microsoft.com/office/powerpoint/2010/main" val="4147407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a:xfrm>
            <a:off x="1103312" y="2052918"/>
            <a:ext cx="8946541" cy="4195481"/>
          </a:xfrm>
        </p:spPr>
        <p:txBody>
          <a:bodyPr>
            <a:noAutofit/>
          </a:bodyPr>
          <a:lstStyle/>
          <a:p>
            <a:pPr algn="just"/>
            <a:endParaRPr lang="tr-TR" sz="2800" dirty="0"/>
          </a:p>
          <a:p>
            <a:pPr algn="just"/>
            <a:r>
              <a:rPr lang="tr-TR" sz="2500" dirty="0"/>
              <a:t>Din; insanların açıklayamadığı tabiat olaylarını bilimin açıklamasıyla, icra ettiği toplumsal fonksiyonların başka kurumsal yapılar tarafından devralınmasıyla, doldurduğu anlam ve değerler dünyasının başka unsurlar tarafından karşılanır hale gelmesiyle zamanla </a:t>
            </a:r>
            <a:r>
              <a:rPr lang="tr-TR" sz="2500" dirty="0" err="1"/>
              <a:t>evrilip</a:t>
            </a:r>
            <a:r>
              <a:rPr lang="tr-TR" sz="2500" dirty="0"/>
              <a:t> kaybolacaktı.  </a:t>
            </a:r>
          </a:p>
          <a:p>
            <a:pPr algn="just"/>
            <a:endParaRPr lang="tr-TR" sz="2800" dirty="0"/>
          </a:p>
        </p:txBody>
      </p:sp>
    </p:spTree>
    <p:extLst>
      <p:ext uri="{BB962C8B-B14F-4D97-AF65-F5344CB8AC3E}">
        <p14:creationId xmlns:p14="http://schemas.microsoft.com/office/powerpoint/2010/main" val="1339561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p:txBody>
          <a:bodyPr>
            <a:normAutofit/>
          </a:bodyPr>
          <a:lstStyle/>
          <a:p>
            <a:pPr algn="just"/>
            <a:endParaRPr lang="tr-TR" sz="2500" dirty="0"/>
          </a:p>
          <a:p>
            <a:pPr algn="just"/>
            <a:r>
              <a:rPr lang="tr-TR" sz="2500" dirty="0"/>
              <a:t>Dinin sembol, doktrin ve kurumlarının prestij ve etki kaybına uğramasıyla dini dışlamış bir toplum, </a:t>
            </a:r>
          </a:p>
          <a:p>
            <a:pPr algn="just"/>
            <a:r>
              <a:rPr lang="tr-TR" sz="2500" dirty="0"/>
              <a:t>Tabiatüstü, metafizik olana ilginin kaybolması ile sadece bu dünyaya endeksli pragmatik bir toplum,</a:t>
            </a:r>
          </a:p>
          <a:p>
            <a:pPr algn="just"/>
            <a:r>
              <a:rPr lang="tr-TR" sz="2500" dirty="0"/>
              <a:t>Dinin sadece vicdanla sınırlı kalarak, bu dünyaya ait her türlü düzenleyici yetkisini ve etkisini yitirmiş, dinden soyutlanmış bir toplum,</a:t>
            </a:r>
          </a:p>
          <a:p>
            <a:pPr algn="just"/>
            <a:endParaRPr lang="tr-TR" sz="2800" dirty="0"/>
          </a:p>
        </p:txBody>
      </p:sp>
    </p:spTree>
    <p:extLst>
      <p:ext uri="{BB962C8B-B14F-4D97-AF65-F5344CB8AC3E}">
        <p14:creationId xmlns:p14="http://schemas.microsoft.com/office/powerpoint/2010/main" val="2060230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a:xfrm>
            <a:off x="1103312" y="2052918"/>
            <a:ext cx="9100862" cy="4195481"/>
          </a:xfrm>
        </p:spPr>
        <p:txBody>
          <a:bodyPr>
            <a:normAutofit/>
          </a:bodyPr>
          <a:lstStyle/>
          <a:p>
            <a:pPr algn="just"/>
            <a:endParaRPr lang="tr-TR" sz="2500" dirty="0"/>
          </a:p>
          <a:p>
            <a:pPr algn="just"/>
            <a:r>
              <a:rPr lang="tr-TR" sz="2500" dirty="0"/>
              <a:t>Dinin tüm işlevlerinin yerini modern yeni ideolojilerin, kurumların, yapıların aldığı yeni modern bir toplum, </a:t>
            </a:r>
          </a:p>
          <a:p>
            <a:pPr algn="just"/>
            <a:r>
              <a:rPr lang="tr-TR" sz="2500" dirty="0"/>
              <a:t>Kutsal olanın reddedilmesiyle, sadece rasyonel, pozitivist, maddeci, determinist bir bakış açısı edinmiş bilimsel bir topluma ulaşılacağı varsayımı yapılmaktaydı. </a:t>
            </a:r>
          </a:p>
          <a:p>
            <a:pPr algn="just"/>
            <a:endParaRPr lang="tr-TR" dirty="0"/>
          </a:p>
        </p:txBody>
      </p:sp>
    </p:spTree>
    <p:extLst>
      <p:ext uri="{BB962C8B-B14F-4D97-AF65-F5344CB8AC3E}">
        <p14:creationId xmlns:p14="http://schemas.microsoft.com/office/powerpoint/2010/main" val="410406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a:xfrm>
            <a:off x="1103312" y="2052918"/>
            <a:ext cx="9286392" cy="4195481"/>
          </a:xfrm>
        </p:spPr>
        <p:txBody>
          <a:bodyPr>
            <a:normAutofit/>
          </a:bodyPr>
          <a:lstStyle/>
          <a:p>
            <a:pPr algn="just"/>
            <a:endParaRPr lang="tr-TR" sz="2500" dirty="0"/>
          </a:p>
          <a:p>
            <a:pPr algn="just"/>
            <a:r>
              <a:rPr lang="tr-TR" sz="2500" dirty="0"/>
              <a:t>Modernleşme süreci ilerledikçe din özelleşecek, kültür üzerindeki etkisini kaybedecek, tamamen bireysel bir olguya dönüşecek ve hiçbir değişim potansiyeli olmayan, toplumsal gücü bulunmayan bir hale düşecekti.</a:t>
            </a:r>
          </a:p>
          <a:p>
            <a:pPr algn="just"/>
            <a:r>
              <a:rPr lang="tr-TR" sz="2500" dirty="0"/>
              <a:t>Dahası dinin sadece görünürlüğü kaybolmayacak, ferdin zihninde, iç dünyasında da din gerileyecek, modern insan doğaüstü güçlere inancını kaybedecekti. </a:t>
            </a:r>
          </a:p>
          <a:p>
            <a:pPr algn="just"/>
            <a:endParaRPr lang="tr-TR" dirty="0"/>
          </a:p>
        </p:txBody>
      </p:sp>
    </p:spTree>
    <p:extLst>
      <p:ext uri="{BB962C8B-B14F-4D97-AF65-F5344CB8AC3E}">
        <p14:creationId xmlns:p14="http://schemas.microsoft.com/office/powerpoint/2010/main" val="4102981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a:t>Sekülerleşme</a:t>
            </a:r>
            <a:r>
              <a:rPr lang="tr-TR" dirty="0"/>
              <a:t> Tezi:</a:t>
            </a:r>
          </a:p>
        </p:txBody>
      </p:sp>
      <p:sp>
        <p:nvSpPr>
          <p:cNvPr id="3" name="Content Placeholder 2"/>
          <p:cNvSpPr>
            <a:spLocks noGrp="1"/>
          </p:cNvSpPr>
          <p:nvPr>
            <p:ph idx="1"/>
          </p:nvPr>
        </p:nvSpPr>
        <p:spPr/>
        <p:txBody>
          <a:bodyPr>
            <a:normAutofit/>
          </a:bodyPr>
          <a:lstStyle/>
          <a:p>
            <a:pPr algn="just"/>
            <a:endParaRPr lang="tr-TR" sz="2500" dirty="0"/>
          </a:p>
          <a:p>
            <a:pPr algn="just"/>
            <a:r>
              <a:rPr lang="tr-TR" sz="2500" dirty="0"/>
              <a:t>1970’li yıllar itibariyle en üst seviyelere ulaşan </a:t>
            </a:r>
            <a:r>
              <a:rPr lang="tr-TR" sz="2500" dirty="0" err="1"/>
              <a:t>sekülerleşmenin</a:t>
            </a:r>
            <a:r>
              <a:rPr lang="tr-TR" sz="2500" dirty="0"/>
              <a:t>, bu tarihten itibaren yavaş yavaş gerileyeceği, hem </a:t>
            </a:r>
            <a:r>
              <a:rPr lang="tr-TR" sz="2500" dirty="0" err="1"/>
              <a:t>sekülerleşme</a:t>
            </a:r>
            <a:r>
              <a:rPr lang="tr-TR" sz="2500" dirty="0"/>
              <a:t> sürecinin hem de </a:t>
            </a:r>
            <a:r>
              <a:rPr lang="tr-TR" sz="2500" dirty="0" err="1"/>
              <a:t>sekülerleşmenin</a:t>
            </a:r>
            <a:r>
              <a:rPr lang="tr-TR" sz="2500" dirty="0"/>
              <a:t> bizzat kendisinin değişime uğrayacağı ise hiç de tahmin edilebilir bir durum değildi. Fakat 1970’li yıllarda en üst noktasına ulaşan </a:t>
            </a:r>
            <a:r>
              <a:rPr lang="tr-TR" sz="2500" dirty="0" err="1"/>
              <a:t>sekülerleşme</a:t>
            </a:r>
            <a:r>
              <a:rPr lang="tr-TR" sz="2500" dirty="0"/>
              <a:t> (teorisi), yavaş yavaş gerileme dönemine girmeye, başarısız olduğu konuşulmaya başlanmıştı.</a:t>
            </a:r>
          </a:p>
          <a:p>
            <a:pPr algn="just"/>
            <a:endParaRPr lang="tr-TR" dirty="0"/>
          </a:p>
          <a:p>
            <a:pPr algn="just"/>
            <a:endParaRPr lang="tr-TR" dirty="0"/>
          </a:p>
        </p:txBody>
      </p:sp>
    </p:spTree>
    <p:extLst>
      <p:ext uri="{BB962C8B-B14F-4D97-AF65-F5344CB8AC3E}">
        <p14:creationId xmlns:p14="http://schemas.microsoft.com/office/powerpoint/2010/main" val="2353558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Yeni Paradigmalar:</a:t>
            </a:r>
          </a:p>
        </p:txBody>
      </p:sp>
      <p:sp>
        <p:nvSpPr>
          <p:cNvPr id="3" name="Content Placeholder 2"/>
          <p:cNvSpPr>
            <a:spLocks noGrp="1"/>
          </p:cNvSpPr>
          <p:nvPr>
            <p:ph idx="1"/>
          </p:nvPr>
        </p:nvSpPr>
        <p:spPr>
          <a:xfrm>
            <a:off x="1103312" y="2052918"/>
            <a:ext cx="10214045" cy="4241865"/>
          </a:xfrm>
        </p:spPr>
        <p:txBody>
          <a:bodyPr>
            <a:noAutofit/>
          </a:bodyPr>
          <a:lstStyle/>
          <a:p>
            <a:pPr algn="just"/>
            <a:r>
              <a:rPr lang="tr-TR" sz="2500" dirty="0"/>
              <a:t>2000’li yıllara gelindiğinde «</a:t>
            </a:r>
            <a:r>
              <a:rPr lang="tr-TR" sz="2500" dirty="0" err="1"/>
              <a:t>Modernite</a:t>
            </a:r>
            <a:r>
              <a:rPr lang="tr-TR" sz="2500" dirty="0"/>
              <a:t> daha önceleri iddia edildiği gibi dine düşman olmayabilir, </a:t>
            </a:r>
            <a:r>
              <a:rPr lang="tr-TR" sz="2500" dirty="0" err="1"/>
              <a:t>modernite</a:t>
            </a:r>
            <a:r>
              <a:rPr lang="tr-TR" sz="2500" dirty="0"/>
              <a:t> din ile pekala uyuşabilir» fikri savunulmaya başlandı. </a:t>
            </a:r>
          </a:p>
          <a:p>
            <a:pPr algn="just"/>
            <a:r>
              <a:rPr lang="tr-TR" sz="2500" dirty="0" err="1"/>
              <a:t>Sekülerleşme</a:t>
            </a:r>
            <a:r>
              <a:rPr lang="tr-TR" sz="2500" dirty="0"/>
              <a:t> eğilimi olduğunu, ama bunun iddia edildiği kadar etkin olmadığı görüşü kabul görmeye başlamıştı.</a:t>
            </a:r>
          </a:p>
          <a:p>
            <a:pPr algn="just"/>
            <a:r>
              <a:rPr lang="tr-TR" sz="2500" dirty="0"/>
              <a:t>Robert N. </a:t>
            </a:r>
            <a:r>
              <a:rPr lang="tr-TR" sz="2500" dirty="0" err="1"/>
              <a:t>Bellah</a:t>
            </a:r>
            <a:r>
              <a:rPr lang="tr-TR" sz="2500" dirty="0"/>
              <a:t>, David Martin, Peter L. Berger, </a:t>
            </a:r>
            <a:r>
              <a:rPr lang="tr-TR" sz="2500" dirty="0" err="1"/>
              <a:t>Grace</a:t>
            </a:r>
            <a:r>
              <a:rPr lang="tr-TR" sz="2500" dirty="0"/>
              <a:t> </a:t>
            </a:r>
            <a:r>
              <a:rPr lang="tr-TR" sz="2500" dirty="0" err="1"/>
              <a:t>Davie</a:t>
            </a:r>
            <a:r>
              <a:rPr lang="tr-TR" sz="2500" dirty="0"/>
              <a:t>, </a:t>
            </a:r>
            <a:r>
              <a:rPr lang="tr-TR" sz="2500" dirty="0" err="1"/>
              <a:t>Jeffrey</a:t>
            </a:r>
            <a:r>
              <a:rPr lang="tr-TR" sz="2500" dirty="0"/>
              <a:t> Hadden ve </a:t>
            </a:r>
            <a:r>
              <a:rPr lang="tr-TR" sz="2500" dirty="0" err="1"/>
              <a:t>Rodney</a:t>
            </a:r>
            <a:r>
              <a:rPr lang="tr-TR" sz="2500" dirty="0"/>
              <a:t> </a:t>
            </a:r>
            <a:r>
              <a:rPr lang="tr-TR" sz="2500" dirty="0" err="1"/>
              <a:t>Stark</a:t>
            </a:r>
            <a:r>
              <a:rPr lang="tr-TR" sz="2500" dirty="0"/>
              <a:t> gibi isimler </a:t>
            </a:r>
            <a:r>
              <a:rPr lang="tr-TR" sz="2500" dirty="0" err="1"/>
              <a:t>sekülerleşme</a:t>
            </a:r>
            <a:r>
              <a:rPr lang="tr-TR" sz="2500" dirty="0"/>
              <a:t> teorisi hakkında «kurucu babalarımızın hatası» şeklinde söz etmeye başladılar. </a:t>
            </a:r>
          </a:p>
          <a:p>
            <a:pPr algn="just"/>
            <a:r>
              <a:rPr lang="tr-TR" sz="2500" dirty="0"/>
              <a:t>Nihayetinde 20. ve 21. yy.’</a:t>
            </a:r>
            <a:r>
              <a:rPr lang="tr-TR" sz="2500" dirty="0" err="1"/>
              <a:t>lar</a:t>
            </a:r>
            <a:r>
              <a:rPr lang="tr-TR" sz="2500" dirty="0"/>
              <a:t> Tanrı’nın ölüm yüzyılları olmamıştı.</a:t>
            </a:r>
          </a:p>
        </p:txBody>
      </p:sp>
    </p:spTree>
    <p:extLst>
      <p:ext uri="{BB962C8B-B14F-4D97-AF65-F5344CB8AC3E}">
        <p14:creationId xmlns:p14="http://schemas.microsoft.com/office/powerpoint/2010/main" val="2429906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a:t>
            </a:r>
            <a:r>
              <a:rPr lang="tr-TR" dirty="0" err="1"/>
              <a:t>Sekülerleşme</a:t>
            </a:r>
            <a:r>
              <a:rPr lang="tr-TR" dirty="0"/>
              <a:t> – Eleştiriler:</a:t>
            </a:r>
          </a:p>
        </p:txBody>
      </p:sp>
      <p:sp>
        <p:nvSpPr>
          <p:cNvPr id="3" name="Content Placeholder 2"/>
          <p:cNvSpPr>
            <a:spLocks noGrp="1"/>
          </p:cNvSpPr>
          <p:nvPr>
            <p:ph idx="1"/>
          </p:nvPr>
        </p:nvSpPr>
        <p:spPr/>
        <p:txBody>
          <a:bodyPr>
            <a:normAutofit/>
          </a:bodyPr>
          <a:lstStyle/>
          <a:p>
            <a:pPr algn="just"/>
            <a:endParaRPr lang="tr-TR" sz="2500" dirty="0"/>
          </a:p>
          <a:p>
            <a:pPr algn="just"/>
            <a:r>
              <a:rPr lang="tr-TR" sz="2500" dirty="0" err="1"/>
              <a:t>Sekülerleşme</a:t>
            </a:r>
            <a:r>
              <a:rPr lang="tr-TR" sz="2500" dirty="0"/>
              <a:t> teorisi ciddi anlamda eleştirilmeye başlandı. Bu eleştirileri aşağıdaki başlıklar altında özetlemek mümkün:</a:t>
            </a:r>
          </a:p>
          <a:p>
            <a:pPr algn="just"/>
            <a:r>
              <a:rPr lang="tr-TR" sz="2500" dirty="0"/>
              <a:t>1) </a:t>
            </a:r>
            <a:r>
              <a:rPr lang="tr-TR" sz="2500" dirty="0" err="1"/>
              <a:t>Sekürleşme</a:t>
            </a:r>
            <a:r>
              <a:rPr lang="tr-TR" sz="2500" dirty="0"/>
              <a:t> Teorisi’nin bilimsel bir çıkarımla, gözlem yaparak, objektif bir şekilde değil; ideolojik bir yaklaşımla ele alınması, teoriden çok bir temenniden ibaret olması, aydınlanma ideolojisinde bir taraf pozisyonu takınılarak sübjektif yorumlamalarla geliştirilmiş olması,</a:t>
            </a:r>
          </a:p>
        </p:txBody>
      </p:sp>
    </p:spTree>
    <p:extLst>
      <p:ext uri="{BB962C8B-B14F-4D97-AF65-F5344CB8AC3E}">
        <p14:creationId xmlns:p14="http://schemas.microsoft.com/office/powerpoint/2010/main" val="3748117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1634</TotalTime>
  <Words>973</Words>
  <Application>Microsoft Office PowerPoint</Application>
  <PresentationFormat>Özel</PresentationFormat>
  <Paragraphs>62</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Ion</vt:lpstr>
      <vt:lpstr>De-Sekülerleşme</vt:lpstr>
      <vt:lpstr>Sekülerleşme Tezi:</vt:lpstr>
      <vt:lpstr>Sekülerleşme Tezi:</vt:lpstr>
      <vt:lpstr>Sekülerleşme Tezi:</vt:lpstr>
      <vt:lpstr>Sekülerleşme Tezi:</vt:lpstr>
      <vt:lpstr>Sekülerleşme Tezi:</vt:lpstr>
      <vt:lpstr>Sekülerleşme Tezi:</vt:lpstr>
      <vt:lpstr>De-Sekülerleşme – Yeni Paradigmalar:</vt:lpstr>
      <vt:lpstr>De-Sekülerleşme – Eleştiriler:</vt:lpstr>
      <vt:lpstr>De-Sekülerleşme – Eleştiriler:</vt:lpstr>
      <vt:lpstr>De-Sekülerleşme – Eleştiriler:</vt:lpstr>
      <vt:lpstr>De-Sekülerleşme – Eleştiriler:</vt:lpstr>
      <vt:lpstr>De-Sekülerleşme – Eleştiriler:</vt:lpstr>
      <vt:lpstr>De- Sekülerleşme:</vt:lpstr>
      <vt:lpstr>Sonuç:</vt:lpstr>
      <vt:lpstr>Sonuç:</vt:lpstr>
      <vt:lpstr>Sonuç:</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De-Sekülerleşme</dc:title>
  <dc:creator>RAMAZAN SARIALTIN</dc:creator>
  <cp:lastModifiedBy>Pc</cp:lastModifiedBy>
  <cp:revision>25</cp:revision>
  <dcterms:created xsi:type="dcterms:W3CDTF">2019-10-10T13:06:44Z</dcterms:created>
  <dcterms:modified xsi:type="dcterms:W3CDTF">2019-10-13T16:49:43Z</dcterms:modified>
</cp:coreProperties>
</file>