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B9CE11-53A1-43E5-B026-86DB74315DD8}" type="datetimeFigureOut">
              <a:rPr lang="tr-TR" smtClean="0"/>
              <a:t>10.12.2019</a:t>
            </a:fld>
            <a:endParaRPr lang="tr-TR" dirty="0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12EDFA-0E58-4351-9666-A308408E8162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1346248"/>
            <a:ext cx="8029604" cy="244314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GÖZ KULAK VE BURUNA YABANCI CİSİM BATMASINDA İLK YARDIM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28596" y="4365104"/>
            <a:ext cx="6915176" cy="720080"/>
          </a:xfrm>
          <a:noFill/>
        </p:spPr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chemeClr val="tx1"/>
                </a:solidFill>
              </a:rPr>
              <a:t>Dr. </a:t>
            </a:r>
            <a:r>
              <a:rPr lang="tr-TR" dirty="0" err="1" smtClean="0">
                <a:solidFill>
                  <a:schemeClr val="tx1"/>
                </a:solidFill>
              </a:rPr>
              <a:t>Öğr</a:t>
            </a:r>
            <a:r>
              <a:rPr lang="tr-TR" dirty="0" smtClean="0">
                <a:solidFill>
                  <a:schemeClr val="tx1"/>
                </a:solidFill>
              </a:rPr>
              <a:t>. Üye. </a:t>
            </a:r>
            <a:r>
              <a:rPr lang="tr-TR" dirty="0" err="1" smtClean="0">
                <a:solidFill>
                  <a:schemeClr val="tx1"/>
                </a:solidFill>
              </a:rPr>
              <a:t>Behire</a:t>
            </a:r>
            <a:r>
              <a:rPr lang="tr-TR" dirty="0" smtClean="0">
                <a:solidFill>
                  <a:schemeClr val="tx1"/>
                </a:solidFill>
              </a:rPr>
              <a:t> Sançar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9458" name="Picture 2" descr="Mavi GÃ¶zlÃ¼ Anne-BabalarÄ±n NasÄ±l Kahverengi GÃ¶zlÃ¼ ÃocuklarÄ± Olabilir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357422" cy="1214422"/>
          </a:xfrm>
          <a:prstGeom prst="rect">
            <a:avLst/>
          </a:prstGeom>
          <a:solidFill>
            <a:srgbClr val="99FFCC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bliqueBottomRight"/>
            <a:lightRig rig="threePt" dir="t"/>
          </a:scene3d>
          <a:sp3d>
            <a:bevelT w="139700" h="139700" prst="divot"/>
          </a:sp3d>
        </p:spPr>
      </p:pic>
      <p:pic>
        <p:nvPicPr>
          <p:cNvPr id="19460" name="Picture 4" descr="Kulak Ã§Ä±nlamasÄ± deyip geÃ§meyin (Kulak Ã§Ä±nlamasÄ± neden olur?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7" y="4643446"/>
            <a:ext cx="2475327" cy="1500198"/>
          </a:xfrm>
          <a:prstGeom prst="rect">
            <a:avLst/>
          </a:prstGeom>
          <a:noFill/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perspectiveLef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 Maddeler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28868"/>
            <a:ext cx="7543824" cy="38576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000" dirty="0" smtClean="0">
                <a:latin typeface="+mj-lt"/>
                <a:cs typeface="Arial" pitchFamily="34" charset="0"/>
              </a:rPr>
              <a:t>Kulağa su değdirilmez</a:t>
            </a:r>
            <a:r>
              <a:rPr lang="tr-TR" sz="2000" dirty="0" smtClean="0">
                <a:latin typeface="+mj-lt"/>
                <a:cs typeface="Arial" pitchFamily="34" charset="0"/>
              </a:rPr>
              <a:t>. Cisim </a:t>
            </a:r>
            <a:r>
              <a:rPr lang="tr-TR" sz="2000" dirty="0" smtClean="0">
                <a:latin typeface="+mj-lt"/>
                <a:cs typeface="Arial" pitchFamily="34" charset="0"/>
              </a:rPr>
              <a:t>kulak </a:t>
            </a:r>
            <a:r>
              <a:rPr lang="tr-TR" sz="2000" dirty="0" smtClean="0">
                <a:latin typeface="+mj-lt"/>
                <a:cs typeface="Arial" pitchFamily="34" charset="0"/>
              </a:rPr>
              <a:t>içerisinde şişebilir</a:t>
            </a:r>
            <a:r>
              <a:rPr lang="tr-TR" sz="2000" dirty="0">
                <a:latin typeface="+mj-lt"/>
                <a:cs typeface="Arial" pitchFamily="34" charset="0"/>
              </a:rPr>
              <a:t>,</a:t>
            </a:r>
            <a:r>
              <a:rPr lang="tr-TR" sz="2000" dirty="0" smtClean="0">
                <a:latin typeface="+mj-lt"/>
                <a:cs typeface="Arial" pitchFamily="34" charset="0"/>
              </a:rPr>
              <a:t> çıkarmak </a:t>
            </a:r>
            <a:r>
              <a:rPr lang="tr-TR" sz="2000" dirty="0" smtClean="0">
                <a:latin typeface="+mj-lt"/>
                <a:cs typeface="Arial" pitchFamily="34" charset="0"/>
              </a:rPr>
              <a:t>daha da zorlaşabilir.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smtClean="0">
                <a:latin typeface="+mj-lt"/>
                <a:cs typeface="Arial" pitchFamily="34" charset="0"/>
              </a:rPr>
              <a:t>Kulağa</a:t>
            </a:r>
            <a:r>
              <a:rPr lang="tr-TR" sz="2000" dirty="0" smtClean="0">
                <a:latin typeface="+mj-lt"/>
              </a:rPr>
              <a:t> böcek kaçması durumunda kulak deliği önüne ışık tutmak yararlı olabilir.</a:t>
            </a:r>
          </a:p>
          <a:p>
            <a:pPr>
              <a:buFont typeface="Wingdings" pitchFamily="2" charset="2"/>
              <a:buChar char="Ø"/>
            </a:pPr>
            <a:r>
              <a:rPr lang="tr-TR" sz="2000" dirty="0" smtClean="0">
                <a:latin typeface="+mj-lt"/>
              </a:rPr>
              <a:t> </a:t>
            </a:r>
            <a:r>
              <a:rPr lang="tr-TR" sz="2000" dirty="0" smtClean="0">
                <a:latin typeface="+mj-lt"/>
                <a:cs typeface="Arial" pitchFamily="34" charset="0"/>
              </a:rPr>
              <a:t>Gözdeki Yabancı cisim sabitlenir</a:t>
            </a:r>
          </a:p>
          <a:p>
            <a:pPr>
              <a:buNone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1142976" y="471488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ln w="57150">
            <a:noFill/>
          </a:ln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Göze Yabancı Cisim </a:t>
            </a:r>
            <a:r>
              <a:rPr lang="tr-TR" dirty="0">
                <a:solidFill>
                  <a:srgbClr val="FF0000"/>
                </a:solidFill>
              </a:rPr>
              <a:t>B</a:t>
            </a:r>
            <a:r>
              <a:rPr lang="tr-TR" dirty="0" smtClean="0">
                <a:solidFill>
                  <a:srgbClr val="FF0000"/>
                </a:solidFill>
              </a:rPr>
              <a:t>atması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143117"/>
            <a:ext cx="8329642" cy="342902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    </a:t>
            </a:r>
            <a:r>
              <a:rPr lang="tr-TR" sz="2800" dirty="0" smtClean="0"/>
              <a:t>Toz ,sıvı ya da yumuşak kıvamlı maddeler kaçması göze ,tozlu veya rüzgarlı ortamlarda iş yerlerinde veya çok değişik nedenlerle küçük parçalar (partiküller) şeklinde maddeler kaçabilir. </a:t>
            </a:r>
            <a:r>
              <a:rPr lang="tr-TR" sz="2800" dirty="0"/>
              <a:t>G</a:t>
            </a:r>
            <a:r>
              <a:rPr lang="tr-TR" sz="2800" dirty="0" smtClean="0"/>
              <a:t>özün üst tabakasına (kojoktiva) batarak görmede kısıtlanma,kanama gibi durumlara neden olabilir.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Göze Yabancı Cisim Batmasında İlk Yardım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Göz aşağı doğru çevrilerek cisim görülmeye çalışılır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Nemli temiz bir bezin ucuyla bastırmadan çıkarılmaya çalışılır.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Kimyasal madde kaçmışsa bol suyla yıkanır.(burun kökünden dışa doğru)</a:t>
            </a:r>
          </a:p>
          <a:p>
            <a:endParaRPr lang="tr-TR" dirty="0"/>
          </a:p>
        </p:txBody>
      </p:sp>
      <p:pic>
        <p:nvPicPr>
          <p:cNvPr id="16386" name="Picture 2" descr="GÃ¶z YÄ±kama (LavajÄ±) NasÄ±l YapÄ±lÄ±r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929198"/>
            <a:ext cx="6210300" cy="1738298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"/>
          </a:effectLst>
          <a:scene3d>
            <a:camera prst="perspectiveLeft"/>
            <a:lightRig rig="threePt" dir="t"/>
          </a:scene3d>
          <a:sp3d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Göze Yabancı Cisim Batmasında İlk Yardım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Refleks olarak oluşan kırpıştırma yararlı olabilir.(cisim konjoktivayı zedelememesi önemli)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Cismin yerinden oynamasına ve daha derinlere gitmesine neden olacağından gözün </a:t>
            </a:r>
            <a:r>
              <a:rPr lang="tr-TR" dirty="0" smtClean="0">
                <a:solidFill>
                  <a:srgbClr val="FF0000"/>
                </a:solidFill>
              </a:rPr>
              <a:t>ovulmasına</a:t>
            </a:r>
            <a:r>
              <a:rPr lang="tr-TR" dirty="0" smtClean="0"/>
              <a:t> izin verilmez.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Çıkmazsa fazla kurcalamadan sağlık kuruluşuna başvurulmalıdır.</a:t>
            </a:r>
            <a:endParaRPr lang="tr-TR" dirty="0"/>
          </a:p>
        </p:txBody>
      </p:sp>
      <p:pic>
        <p:nvPicPr>
          <p:cNvPr id="6146" name="Picture 2" descr="GÃ¶z kaÅÄ±mak pek Ã§ok hastalÄ±Äa davetiye Ã§Ä±karÄ±y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5286388"/>
            <a:ext cx="2643174" cy="136166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Göze </a:t>
            </a: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tr-TR" dirty="0" smtClean="0">
                <a:solidFill>
                  <a:srgbClr val="FF0000"/>
                </a:solidFill>
              </a:rPr>
              <a:t>ivri </a:t>
            </a:r>
            <a:r>
              <a:rPr lang="tr-TR" dirty="0">
                <a:solidFill>
                  <a:srgbClr val="FF0000"/>
                </a:solidFill>
              </a:rPr>
              <a:t>B</a:t>
            </a:r>
            <a:r>
              <a:rPr lang="tr-TR" dirty="0" smtClean="0">
                <a:solidFill>
                  <a:srgbClr val="FF0000"/>
                </a:solidFill>
              </a:rPr>
              <a:t>ir </a:t>
            </a:r>
            <a:r>
              <a:rPr lang="tr-TR" dirty="0">
                <a:solidFill>
                  <a:srgbClr val="FF0000"/>
                </a:solidFill>
              </a:rPr>
              <a:t>C</a:t>
            </a:r>
            <a:r>
              <a:rPr lang="tr-TR" dirty="0" smtClean="0">
                <a:solidFill>
                  <a:srgbClr val="FF0000"/>
                </a:solidFill>
              </a:rPr>
              <a:t>isim Batmışsa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643050"/>
            <a:ext cx="7115196" cy="4525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Zorunlu olmadıkça hasta göz hareketinden kaçılınır.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Göze hiçbir şekilde dokunulmaz,yapılacak herhangi bir baskı cismin daha </a:t>
            </a:r>
            <a:r>
              <a:rPr lang="tr-TR" dirty="0"/>
              <a:t>ç</a:t>
            </a:r>
            <a:r>
              <a:rPr lang="tr-TR" dirty="0" smtClean="0"/>
              <a:t>ok batmasına neden olur.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Her  iki göz kapatılarak diğerininde hareket etmesi engellenir.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Cisim  büyükse üzeri temiz bir kapak malzemesi konur(kağıt plastik bardak vb)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Cisim kesinlikle olay yerinde çıkarılmaya çalışılmamalıdır.(tıbbi yardım istenir)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358082" y="3857628"/>
            <a:ext cx="1628090" cy="23162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yaba cis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357950" y="3143248"/>
            <a:ext cx="2428891" cy="2052651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Kulağa Yabancı Cisim Kaçması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2643182"/>
            <a:ext cx="5572164" cy="34290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Yabancı cismin ne olduğunu anlamak için yanlış müdahale yapmamak açısından akılcı olur.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B</a:t>
            </a:r>
            <a:r>
              <a:rPr lang="tr-TR" dirty="0" smtClean="0">
                <a:solidFill>
                  <a:srgbClr val="FF0000"/>
                </a:solidFill>
              </a:rPr>
              <a:t>unun için kulak kepçesinden tutularak yukarı geriye doğru çekilerek yapılır.bu işlem çocuklarda aşağı ve geriye doğru çekilerek yapılır.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S</a:t>
            </a:r>
            <a:r>
              <a:rPr lang="tr-TR" dirty="0" smtClean="0"/>
              <a:t>ivri uçlu cisimleri çıkarmaya çalışmak kulak yolu ve kulak zarına zarar verebilir.</a:t>
            </a:r>
          </a:p>
        </p:txBody>
      </p:sp>
      <p:sp>
        <p:nvSpPr>
          <p:cNvPr id="4098" name="AutoShape 2" descr="Kulak zarÄ± yÄ±rtÄ±lmasÄ± (Kulak zarÄ± delinmesi) neden olur?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4100" name="AutoShape 4" descr="Kulak zarÄ± yÄ±rtÄ±lmasÄ± (Kulak zarÄ± delinmesi) neden olur?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4102" name="AutoShape 6" descr="Kulak zarÄ± yÄ±rtÄ±lmasÄ± (Kulak zarÄ± delinmesi) neden olur?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4104" name="AutoShape 8" descr="Kulak zarÄ± yÄ±rtÄ±lmasÄ± (Kulak zarÄ± delinmesi) neden olur?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sp>
        <p:nvSpPr>
          <p:cNvPr id="4106" name="AutoShape 10" descr="Kulak zarÄ± yÄ±rtÄ±lmasÄ± (Kulak zarÄ± delinmesi) neden olur?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pic>
        <p:nvPicPr>
          <p:cNvPr id="4108" name="Picture 12" descr="kulak resmi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0"/>
            <a:ext cx="3748394" cy="1143008"/>
          </a:xfrm>
          <a:prstGeom prst="rect">
            <a:avLst/>
          </a:prstGeom>
          <a:solidFill>
            <a:schemeClr val="accent2"/>
          </a:solidFill>
          <a:effectLst>
            <a:reflection blurRad="6350" stA="50000" endA="295" endPos="92000" dist="101600" dir="5400000" sy="-100000" algn="bl" rotWithShape="0"/>
            <a:softEdge rad="127000"/>
          </a:effectLst>
        </p:spPr>
      </p:pic>
      <p:sp>
        <p:nvSpPr>
          <p:cNvPr id="10" name="9 Dikdörtgen"/>
          <p:cNvSpPr/>
          <p:nvPr/>
        </p:nvSpPr>
        <p:spPr>
          <a:xfrm>
            <a:off x="4429124" y="285728"/>
            <a:ext cx="12858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 smtClean="0">
                <a:solidFill>
                  <a:srgbClr val="FF0000"/>
                </a:solidFill>
              </a:rPr>
              <a:t>?</a:t>
            </a:r>
            <a:endParaRPr lang="tr-TR" sz="6600" dirty="0">
              <a:solidFill>
                <a:srgbClr val="FF0000"/>
              </a:solidFill>
            </a:endParaRPr>
          </a:p>
        </p:txBody>
      </p:sp>
      <p:pic>
        <p:nvPicPr>
          <p:cNvPr id="4110" name="Picture 14" descr="kulak resmi ile ilgili gÃ¶rsel sonuc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59" y="5357826"/>
            <a:ext cx="2667019" cy="114300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1736" y="571480"/>
            <a:ext cx="6115064" cy="207170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Buruna Yabancı Cisim Batması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3286124"/>
            <a:ext cx="8186766" cy="305435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Yetişkinlerde kaza sonucu cisim batması görülür.çocuklarda oyun oynarken veya başka nedenler ile yabancı cisimler kaçmaktadır.</a:t>
            </a:r>
            <a:endParaRPr lang="tr-TR" dirty="0"/>
          </a:p>
        </p:txBody>
      </p:sp>
      <p:sp>
        <p:nvSpPr>
          <p:cNvPr id="3074" name="AutoShape 2" descr="burun resmi karikatÃ¼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dirty="0"/>
          </a:p>
        </p:txBody>
      </p:sp>
      <p:pic>
        <p:nvPicPr>
          <p:cNvPr id="3078" name="Picture 6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686" y="357166"/>
            <a:ext cx="2041050" cy="1214446"/>
          </a:xfrm>
          <a:prstGeom prst="rect">
            <a:avLst/>
          </a:prstGeom>
          <a:noFill/>
          <a:effectLst>
            <a:reflection blurRad="6350" stA="50000" endA="295" endPos="92000" dist="1016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Buruna Yaban </a:t>
            </a:r>
            <a:r>
              <a:rPr lang="tr-TR" dirty="0">
                <a:solidFill>
                  <a:srgbClr val="FF0000"/>
                </a:solidFill>
              </a:rPr>
              <a:t>C</a:t>
            </a:r>
            <a:r>
              <a:rPr lang="tr-TR" dirty="0" smtClean="0">
                <a:solidFill>
                  <a:srgbClr val="FF0000"/>
                </a:solidFill>
              </a:rPr>
              <a:t>isim </a:t>
            </a:r>
            <a:r>
              <a:rPr lang="tr-TR" dirty="0">
                <a:solidFill>
                  <a:srgbClr val="FF0000"/>
                </a:solidFill>
              </a:rPr>
              <a:t>K</a:t>
            </a:r>
            <a:r>
              <a:rPr lang="tr-TR" dirty="0" smtClean="0">
                <a:solidFill>
                  <a:srgbClr val="FF0000"/>
                </a:solidFill>
              </a:rPr>
              <a:t>açma </a:t>
            </a:r>
            <a:r>
              <a:rPr lang="tr-TR" dirty="0">
                <a:solidFill>
                  <a:srgbClr val="FF0000"/>
                </a:solidFill>
              </a:rPr>
              <a:t>B</a:t>
            </a:r>
            <a:r>
              <a:rPr lang="tr-TR" dirty="0" smtClean="0">
                <a:solidFill>
                  <a:srgbClr val="FF0000"/>
                </a:solidFill>
              </a:rPr>
              <a:t>elirtileri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85992"/>
            <a:ext cx="7829576" cy="428628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Burun kanaması ve solunum problemine yol açar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Burun mukozası yabancı cisim etkisiyle şişer ve kızarır.(şişlik cismin görülmesini güçleştirir)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Hasta ağrı ve huzursuzluk hisseder.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Korku ve panikle burun ovuşturulmamalı sıkılmamalı.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Buruna Yabancı </a:t>
            </a:r>
            <a:r>
              <a:rPr lang="tr-TR" dirty="0">
                <a:solidFill>
                  <a:srgbClr val="FF0000"/>
                </a:solidFill>
              </a:rPr>
              <a:t>C</a:t>
            </a:r>
            <a:r>
              <a:rPr lang="tr-TR" dirty="0" smtClean="0">
                <a:solidFill>
                  <a:srgbClr val="FF0000"/>
                </a:solidFill>
              </a:rPr>
              <a:t>isim </a:t>
            </a:r>
            <a:r>
              <a:rPr lang="tr-TR" dirty="0">
                <a:solidFill>
                  <a:srgbClr val="FF0000"/>
                </a:solidFill>
              </a:rPr>
              <a:t>K</a:t>
            </a:r>
            <a:r>
              <a:rPr lang="tr-TR" dirty="0" smtClean="0">
                <a:solidFill>
                  <a:srgbClr val="FF0000"/>
                </a:solidFill>
              </a:rPr>
              <a:t>açmasında İlk Yardım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6686568" cy="45005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Hasta /yaralı sakin tutulur.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Panikle yapılan müdahaleler  cismin burun içerisinde ilerlemesine neden olabilir.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Cismin etkisiyle aksırık refleksi başlamışsa kendiliğinden cisim atılabilir.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Atılamıyorsa sağlam taraf kapatılarak güçlü bir nefes ile atılabilir.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Burun dışarıdan sıkılmaz veya sivri cisimlerle müdahale edilmez.(tıbbi yardım istenir)</a:t>
            </a:r>
            <a:endParaRPr lang="tr-TR" dirty="0"/>
          </a:p>
        </p:txBody>
      </p:sp>
      <p:pic>
        <p:nvPicPr>
          <p:cNvPr id="1026" name="Picture 2" descr="burun resmi yabancÄ± cisim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4162" y="2714620"/>
            <a:ext cx="1838182" cy="271464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394</Words>
  <Application>Microsoft Office PowerPoint</Application>
  <PresentationFormat>Ekran Gösterisi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Wingdings</vt:lpstr>
      <vt:lpstr>Wingdings 2</vt:lpstr>
      <vt:lpstr>Akış</vt:lpstr>
      <vt:lpstr>GÖZ KULAK VE BURUNA YABANCI CİSİM BATMASINDA İLK YARDIM</vt:lpstr>
      <vt:lpstr>Göze Yabancı Cisim Batması</vt:lpstr>
      <vt:lpstr>Göze Yabancı Cisim Batmasında İlk Yardım</vt:lpstr>
      <vt:lpstr>Göze Yabancı Cisim Batmasında İlk Yardım</vt:lpstr>
      <vt:lpstr>Göze Sivri Bir Cisim Batmışsa</vt:lpstr>
      <vt:lpstr>Kulağa Yabancı Cisim Kaçması</vt:lpstr>
      <vt:lpstr>Buruna Yabancı Cisim Batması</vt:lpstr>
      <vt:lpstr>Buruna Yaban Cisim Kaçma Belirtileri</vt:lpstr>
      <vt:lpstr>Buruna Yabancı Cisim Kaçmasında İlk Yardım</vt:lpstr>
      <vt:lpstr>Ek Maddeler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GÖZ KULAK VE BURUNA YABANCI CİSİM BATMASINDA İLK YARDIM</dc:title>
  <dc:creator>user</dc:creator>
  <cp:lastModifiedBy>User</cp:lastModifiedBy>
  <cp:revision>17</cp:revision>
  <dcterms:created xsi:type="dcterms:W3CDTF">2019-04-30T11:30:08Z</dcterms:created>
  <dcterms:modified xsi:type="dcterms:W3CDTF">2019-12-10T16:48:07Z</dcterms:modified>
</cp:coreProperties>
</file>