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81" r:id="rId4"/>
    <p:sldId id="259" r:id="rId5"/>
    <p:sldId id="307" r:id="rId6"/>
    <p:sldId id="279" r:id="rId7"/>
    <p:sldId id="264" r:id="rId8"/>
    <p:sldId id="280" r:id="rId9"/>
    <p:sldId id="265" r:id="rId10"/>
    <p:sldId id="270" r:id="rId11"/>
    <p:sldId id="271" r:id="rId12"/>
    <p:sldId id="283" r:id="rId13"/>
    <p:sldId id="272" r:id="rId14"/>
    <p:sldId id="277" r:id="rId15"/>
    <p:sldId id="308" r:id="rId16"/>
    <p:sldId id="267" r:id="rId17"/>
    <p:sldId id="278" r:id="rId18"/>
    <p:sldId id="274" r:id="rId19"/>
    <p:sldId id="285" r:id="rId20"/>
    <p:sldId id="295" r:id="rId21"/>
    <p:sldId id="298" r:id="rId22"/>
    <p:sldId id="301" r:id="rId23"/>
    <p:sldId id="303" r:id="rId24"/>
    <p:sldId id="311" r:id="rId25"/>
    <p:sldId id="302" r:id="rId26"/>
    <p:sldId id="309" r:id="rId27"/>
    <p:sldId id="310" r:id="rId28"/>
    <p:sldId id="304" r:id="rId2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FE296-FA62-4633-87AC-98089EABBB4E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4FA53-B4A7-4991-9D22-12AA616803A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349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1753-9DED-4DE7-BD3D-FBE8A67D9444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0FB4-5ADA-4A7A-9C97-C718E512284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03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1753-9DED-4DE7-BD3D-FBE8A67D9444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0FB4-5ADA-4A7A-9C97-C718E512284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939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1753-9DED-4DE7-BD3D-FBE8A67D9444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0FB4-5ADA-4A7A-9C97-C718E512284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695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1753-9DED-4DE7-BD3D-FBE8A67D9444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0FB4-5ADA-4A7A-9C97-C718E512284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843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1753-9DED-4DE7-BD3D-FBE8A67D9444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0FB4-5ADA-4A7A-9C97-C718E512284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176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1753-9DED-4DE7-BD3D-FBE8A67D9444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0FB4-5ADA-4A7A-9C97-C718E512284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4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1753-9DED-4DE7-BD3D-FBE8A67D9444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0FB4-5ADA-4A7A-9C97-C718E512284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980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1753-9DED-4DE7-BD3D-FBE8A67D9444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0FB4-5ADA-4A7A-9C97-C718E512284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927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1753-9DED-4DE7-BD3D-FBE8A67D9444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0FB4-5ADA-4A7A-9C97-C718E512284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73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1753-9DED-4DE7-BD3D-FBE8A67D9444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0FB4-5ADA-4A7A-9C97-C718E512284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250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1753-9DED-4DE7-BD3D-FBE8A67D9444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0FB4-5ADA-4A7A-9C97-C718E512284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466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11753-9DED-4DE7-BD3D-FBE8A67D9444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60FB4-5ADA-4A7A-9C97-C718E512284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393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01853"/>
          </a:xfrm>
        </p:spPr>
        <p:txBody>
          <a:bodyPr>
            <a:normAutofit/>
          </a:bodyPr>
          <a:lstStyle/>
          <a:p>
            <a:r>
              <a:rPr lang="tr-TR" sz="4800" dirty="0" smtClean="0"/>
              <a:t>Hücre Zarı ve Su Kanalları</a:t>
            </a:r>
            <a:endParaRPr lang="tr-TR" sz="4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4000" dirty="0" smtClean="0"/>
              <a:t>D1M2S2</a:t>
            </a:r>
          </a:p>
          <a:p>
            <a:r>
              <a:rPr lang="tr-TR" sz="4000" dirty="0" smtClean="0"/>
              <a:t>Prof. Can Akçalı</a:t>
            </a:r>
          </a:p>
          <a:p>
            <a:r>
              <a:rPr lang="tr-TR" sz="4000" dirty="0" smtClean="0"/>
              <a:t>akcali@ankara.edu.tr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504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Aquaporin Kanalı Yapısı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A</a:t>
            </a:r>
            <a:r>
              <a:rPr lang="en-US" dirty="0" err="1" smtClean="0"/>
              <a:t>quaporin</a:t>
            </a:r>
            <a:r>
              <a:rPr lang="en-US" dirty="0" smtClean="0"/>
              <a:t> protein</a:t>
            </a:r>
            <a:r>
              <a:rPr lang="tr-TR" dirty="0" err="1" smtClean="0"/>
              <a:t>lerinde</a:t>
            </a:r>
            <a:r>
              <a:rPr lang="tr-TR" dirty="0" smtClean="0"/>
              <a:t> altı TM </a:t>
            </a:r>
            <a:r>
              <a:rPr lang="en-US" dirty="0" smtClean="0"/>
              <a:t>α-</a:t>
            </a:r>
            <a:r>
              <a:rPr lang="en-US" dirty="0" err="1" smtClean="0"/>
              <a:t>heli</a:t>
            </a:r>
            <a:r>
              <a:rPr lang="tr-TR" dirty="0" smtClean="0"/>
              <a:t>x yapısı bulunmaktadır ve amino ve karboksil uçları hücre içine bakmaktadır. </a:t>
            </a:r>
          </a:p>
          <a:p>
            <a:r>
              <a:rPr lang="tr-TR" dirty="0" err="1" smtClean="0"/>
              <a:t>Hidrofobik</a:t>
            </a:r>
            <a:r>
              <a:rPr lang="tr-TR" dirty="0" smtClean="0"/>
              <a:t> </a:t>
            </a:r>
            <a:r>
              <a:rPr lang="en-US" dirty="0" smtClean="0"/>
              <a:t>B </a:t>
            </a:r>
            <a:r>
              <a:rPr lang="tr-TR" dirty="0" smtClean="0"/>
              <a:t>ve</a:t>
            </a:r>
            <a:r>
              <a:rPr lang="en-US" dirty="0" smtClean="0"/>
              <a:t> </a:t>
            </a:r>
            <a:r>
              <a:rPr lang="en-US" dirty="0"/>
              <a:t>E </a:t>
            </a:r>
            <a:r>
              <a:rPr lang="tr-TR" dirty="0" smtClean="0"/>
              <a:t>kavisleri yüksek oranda korunmuş olan</a:t>
            </a:r>
            <a:r>
              <a:rPr lang="en-US" dirty="0"/>
              <a:t> </a:t>
            </a:r>
            <a:r>
              <a:rPr lang="en-US" u="sng" dirty="0" smtClean="0"/>
              <a:t>asparagine–</a:t>
            </a:r>
            <a:r>
              <a:rPr lang="en-US" u="sng" dirty="0" err="1" smtClean="0"/>
              <a:t>proline</a:t>
            </a:r>
            <a:r>
              <a:rPr lang="en-US" u="sng" dirty="0" smtClean="0"/>
              <a:t>–alanine</a:t>
            </a:r>
            <a:r>
              <a:rPr lang="tr-TR" u="sng" dirty="0"/>
              <a:t> </a:t>
            </a:r>
            <a:r>
              <a:rPr lang="en-US" u="sng" dirty="0" smtClean="0"/>
              <a:t>(NPA</a:t>
            </a:r>
            <a:r>
              <a:rPr lang="en-US" u="sng" dirty="0"/>
              <a:t>) </a:t>
            </a:r>
            <a:r>
              <a:rPr lang="en-US" u="sng" dirty="0" smtClean="0"/>
              <a:t>motif</a:t>
            </a:r>
            <a:r>
              <a:rPr lang="tr-TR" u="sng" dirty="0" smtClean="0"/>
              <a:t>i</a:t>
            </a:r>
            <a:r>
              <a:rPr lang="tr-TR" dirty="0" smtClean="0"/>
              <a:t> içermektedir. </a:t>
            </a:r>
            <a:r>
              <a:rPr lang="tr-TR" dirty="0" err="1" smtClean="0"/>
              <a:t>Lipid</a:t>
            </a:r>
            <a:r>
              <a:rPr lang="tr-TR" dirty="0" smtClean="0"/>
              <a:t> tabakasının ortasında ‘Kum saati’ şeklinde bir yapı oluşturmakta ve suyun geçişini sağlamaktadır</a:t>
            </a:r>
            <a:r>
              <a:rPr lang="en-US" dirty="0" smtClean="0"/>
              <a:t>. </a:t>
            </a:r>
            <a:endParaRPr lang="tr-TR" dirty="0"/>
          </a:p>
        </p:txBody>
      </p:sp>
      <p:pic>
        <p:nvPicPr>
          <p:cNvPr id="13" name="Picture 2" descr="untit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908" y="1883943"/>
            <a:ext cx="5181600" cy="411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8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Aquaporin Kanalı Yapısı (Kum Saati Modeli)</a:t>
            </a:r>
            <a:endParaRPr lang="tr-TR" dirty="0"/>
          </a:p>
        </p:txBody>
      </p:sp>
      <p:pic>
        <p:nvPicPr>
          <p:cNvPr id="2050" name="Picture 2" descr="http://upload.wikimedia.org/wikipedia/commons/b/be/AQP-channel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1259535"/>
            <a:ext cx="5181600" cy="3116836"/>
          </a:xfrm>
        </p:spPr>
      </p:pic>
      <p:pic>
        <p:nvPicPr>
          <p:cNvPr id="8" name="Picture 6" descr="http://upload.wikimedia.org/wikipedia/commons/thumb/c/c8/Aquaporin_Z.png/300px-Aquaporin_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1" y="2528409"/>
            <a:ext cx="3921209" cy="316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M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762" y="1356327"/>
            <a:ext cx="31496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arbl.cvmbs.colostate.edu/hbooks/molecules/aqp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1787" y="4464424"/>
            <a:ext cx="28575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596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Aquaporinler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Difüzyonda su geçişi çift taraflı olmasına rağmen </a:t>
            </a:r>
            <a:r>
              <a:rPr lang="tr-TR" dirty="0" err="1"/>
              <a:t>aquaporinler</a:t>
            </a:r>
            <a:r>
              <a:rPr lang="tr-TR" dirty="0"/>
              <a:t> </a:t>
            </a:r>
            <a:r>
              <a:rPr lang="tr-TR" dirty="0" err="1"/>
              <a:t>ozmotik</a:t>
            </a:r>
            <a:r>
              <a:rPr lang="tr-TR" dirty="0"/>
              <a:t> </a:t>
            </a:r>
            <a:r>
              <a:rPr lang="tr-TR" dirty="0" err="1"/>
              <a:t>gradient</a:t>
            </a:r>
            <a:r>
              <a:rPr lang="tr-TR" dirty="0"/>
              <a:t> veya hidrolojik </a:t>
            </a:r>
            <a:r>
              <a:rPr lang="tr-TR" dirty="0" err="1"/>
              <a:t>gradient</a:t>
            </a:r>
            <a:r>
              <a:rPr lang="tr-TR" dirty="0"/>
              <a:t> tarafından kontrol edilen tek taraflı geçişe izin verirler. </a:t>
            </a:r>
            <a:endParaRPr lang="tr-TR" dirty="0" smtClean="0"/>
          </a:p>
          <a:p>
            <a:r>
              <a:rPr lang="tr-TR" dirty="0" smtClean="0"/>
              <a:t>Asn76</a:t>
            </a:r>
            <a:r>
              <a:rPr lang="tr-TR" dirty="0"/>
              <a:t>, Asn192 su geçirgenliğinde büyük öneme sahiptir. </a:t>
            </a:r>
            <a:endParaRPr lang="tr-TR" dirty="0" smtClean="0"/>
          </a:p>
          <a:p>
            <a:r>
              <a:rPr lang="tr-TR" dirty="0" smtClean="0"/>
              <a:t>Su </a:t>
            </a:r>
            <a:r>
              <a:rPr lang="tr-TR" dirty="0"/>
              <a:t>kanallarının </a:t>
            </a:r>
            <a:r>
              <a:rPr lang="tr-TR" dirty="0" err="1"/>
              <a:t>civaya</a:t>
            </a:r>
            <a:r>
              <a:rPr lang="tr-TR" dirty="0"/>
              <a:t> olan duyarlılığı da önemlidir. </a:t>
            </a:r>
            <a:r>
              <a:rPr lang="tr-TR" dirty="0" err="1"/>
              <a:t>Mutasyonel</a:t>
            </a:r>
            <a:r>
              <a:rPr lang="tr-TR" dirty="0"/>
              <a:t> stratejileri kullanan çalışmalar ile civanın bağlandığı bölge tanımlanmıştır. </a:t>
            </a:r>
            <a:endParaRPr lang="tr-TR" dirty="0" smtClean="0"/>
          </a:p>
          <a:p>
            <a:r>
              <a:rPr lang="tr-TR" dirty="0" smtClean="0"/>
              <a:t>Belirli moleküllerin </a:t>
            </a:r>
            <a:r>
              <a:rPr lang="tr-TR" dirty="0" err="1" smtClean="0"/>
              <a:t>aquaporinlere</a:t>
            </a:r>
            <a:r>
              <a:rPr lang="tr-TR" dirty="0" smtClean="0"/>
              <a:t> bağlanarak geçirgenlik özelliklerini düzenlendiği belirlenmiştir.</a:t>
            </a:r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r>
              <a:rPr lang="tr-TR" dirty="0" smtClean="0"/>
              <a:t>AQP0 aktivitesi </a:t>
            </a:r>
            <a:r>
              <a:rPr lang="tr-TR" dirty="0" err="1" smtClean="0"/>
              <a:t>Ca</a:t>
            </a:r>
            <a:r>
              <a:rPr lang="tr-TR" baseline="30000" dirty="0" smtClean="0"/>
              <a:t>+2</a:t>
            </a:r>
            <a:r>
              <a:rPr lang="tr-TR" dirty="0" smtClean="0"/>
              <a:t> konsantrasyonu ile denetlenmektedir. </a:t>
            </a:r>
            <a:r>
              <a:rPr lang="tr-TR" dirty="0" err="1" smtClean="0"/>
              <a:t>Ca</a:t>
            </a:r>
            <a:r>
              <a:rPr lang="tr-TR" baseline="30000" dirty="0" smtClean="0"/>
              <a:t>+2</a:t>
            </a:r>
            <a:r>
              <a:rPr lang="tr-TR" dirty="0" smtClean="0"/>
              <a:t>, </a:t>
            </a:r>
            <a:r>
              <a:rPr lang="tr-TR" dirty="0" err="1" smtClean="0"/>
              <a:t>kalmodulin</a:t>
            </a:r>
            <a:r>
              <a:rPr lang="tr-TR" dirty="0" smtClean="0"/>
              <a:t> aracılığıyla oositlerde ve veziküllerde dört kata kadar su geçirgenliğinde artışa sebep olmaktadır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578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>
          <a:xfrm>
            <a:off x="864973" y="48890"/>
            <a:ext cx="10441974" cy="1012247"/>
          </a:xfrm>
        </p:spPr>
        <p:txBody>
          <a:bodyPr/>
          <a:lstStyle/>
          <a:p>
            <a:r>
              <a:rPr lang="tr-TR" dirty="0" smtClean="0"/>
              <a:t>İnsanda bilinen Aquaporinler</a:t>
            </a:r>
            <a:endParaRPr lang="tr-TR" dirty="0"/>
          </a:p>
        </p:txBody>
      </p:sp>
      <p:grpSp>
        <p:nvGrpSpPr>
          <p:cNvPr id="22" name="Grup 21"/>
          <p:cNvGrpSpPr/>
          <p:nvPr/>
        </p:nvGrpSpPr>
        <p:grpSpPr>
          <a:xfrm>
            <a:off x="1470754" y="745266"/>
            <a:ext cx="8675687" cy="6264280"/>
            <a:chOff x="144463" y="333375"/>
            <a:chExt cx="8675687" cy="6264280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4787900" y="333375"/>
              <a:ext cx="4032250" cy="6119813"/>
              <a:chOff x="3016" y="210"/>
              <a:chExt cx="2540" cy="3855"/>
            </a:xfrm>
          </p:grpSpPr>
          <p:pic>
            <p:nvPicPr>
              <p:cNvPr id="9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0" y="210"/>
                <a:ext cx="2516" cy="38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3016" y="754"/>
                <a:ext cx="136" cy="31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/>
              </a:p>
            </p:txBody>
          </p:sp>
        </p:grpSp>
        <p:graphicFrame>
          <p:nvGraphicFramePr>
            <p:cNvPr id="12" name="Group 17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70451245"/>
                </p:ext>
              </p:extLst>
            </p:nvPr>
          </p:nvGraphicFramePr>
          <p:xfrm>
            <a:off x="144463" y="803275"/>
            <a:ext cx="4572000" cy="5794380"/>
          </p:xfrm>
          <a:graphic>
            <a:graphicData uri="http://schemas.openxmlformats.org/drawingml/2006/table">
              <a:tbl>
                <a:tblPr rtl="1"/>
                <a:tblGrid>
                  <a:gridCol w="2068513"/>
                  <a:gridCol w="1635125"/>
                  <a:gridCol w="868362"/>
                </a:tblGrid>
                <a:tr h="390525"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Comments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 cap="flat">
                        <a:noFill/>
                      </a:lnL>
                      <a:lnR>
                        <a:noFill/>
                      </a:lnR>
                      <a:lnT cap="flat"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Major Sites of Expression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>
                        <a:noFill/>
                      </a:lnL>
                      <a:lnR>
                        <a:noFill/>
                      </a:lnR>
                      <a:lnT cap="flat"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ar-SA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/>
                        </a:r>
                        <a:br>
                          <a:rPr kumimoji="0" lang="ar-SA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</a:b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>
                        <a:noFill/>
                      </a:lnL>
                      <a:lnR cap="flat">
                        <a:noFill/>
                      </a:lnR>
                      <a:lnT cap="flat"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accent1"/>
                      </a:solidFill>
                    </a:tcPr>
                  </a:tc>
                </a:tr>
                <a:tr h="223838"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Fluid balance within the lens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 cap="flat"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Eye: lens fiber cells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Aquaporin-0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3D3D3"/>
                      </a:solidFill>
                    </a:tcPr>
                  </a:tc>
                </a:tr>
                <a:tr h="223838"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Osmotic protection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 cap="flat"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Red blood cells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 rowSpan="5"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Aquaporin-1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3D3D3"/>
                      </a:solidFill>
                    </a:tcPr>
                  </a:tc>
                </a:tr>
                <a:tr h="223838"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Concentration of urine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 cap="flat"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Kidney: proximal tubule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endParaRPr lang="tr-TR"/>
                      </a:p>
                    </a:txBody>
                    <a:tcPr/>
                  </a:tc>
                </a:tr>
                <a:tr h="223838"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Production of aqueous humor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 cap="flat"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Eye: ciliary epithelium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endParaRPr lang="tr-TR"/>
                      </a:p>
                    </a:txBody>
                    <a:tcPr/>
                  </a:tc>
                </a:tr>
                <a:tr h="223838"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Production of cerebrospinal fluid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 cap="flat"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Brain: choriod plexus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endParaRPr lang="tr-TR"/>
                      </a:p>
                    </a:txBody>
                    <a:tcPr/>
                  </a:tc>
                </a:tr>
                <a:tr h="239713"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Alveolar hydration state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 cap="flat"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Lung: alveolar epithelial cells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endParaRPr lang="tr-TR"/>
                      </a:p>
                    </a:txBody>
                    <a:tcPr/>
                  </a:tc>
                </a:tr>
                <a:tr h="239713"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Mediates antidiuretic hormone activity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 cap="flat"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Kidney: collecting ducts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Aquaporin-2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DDDDD"/>
                      </a:solidFill>
                    </a:tcPr>
                  </a:tc>
                </a:tr>
                <a:tr h="225425"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Reabsorbtion of water into blood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 cap="flat"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Kidney: collecting ducts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 rowSpan="2"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993366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Aquaporin-3</a:t>
                        </a:r>
                        <a:r>
                          <a:rPr kumimoji="0" lang="ar-SA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993366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 *</a:t>
                        </a:r>
                      </a:p>
                    </a:txBody>
                    <a:tcPr anchor="ctr" horzOverflow="overflow">
                      <a:lnL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CCFF"/>
                      </a:solidFill>
                    </a:tcPr>
                  </a:tc>
                </a:tr>
                <a:tr h="222250"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Secretion of water into trachea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 cap="flat"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Trachea: epithelial cells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endParaRPr lang="tr-TR"/>
                      </a:p>
                    </a:txBody>
                    <a:tcPr/>
                  </a:tc>
                </a:tr>
                <a:tr h="225425"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Reabsorbtion of water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 cap="flat"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Kidney: collecting ducts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 rowSpan="4"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Aquaporin-4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3D3D3"/>
                      </a:solidFill>
                    </a:tcPr>
                  </a:tc>
                </a:tr>
                <a:tr h="222250"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CSF fluid balance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 cap="flat"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Brain: ependymal cells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endParaRPr lang="tr-TR"/>
                      </a:p>
                    </a:txBody>
                    <a:tcPr/>
                  </a:tc>
                </a:tr>
                <a:tr h="223838"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Osmosensing function</a:t>
                        </a:r>
                        <a:r>
                          <a:rPr kumimoji="0" lang="ar-SA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?</a:t>
                        </a:r>
                      </a:p>
                    </a:txBody>
                    <a:tcPr anchor="ctr" horzOverflow="overflow">
                      <a:lnL cap="flat"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Brain: hypothalamus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endParaRPr lang="tr-TR"/>
                      </a:p>
                    </a:txBody>
                    <a:tcPr/>
                  </a:tc>
                </a:tr>
                <a:tr h="241300"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Bronchial fluid secretion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 cap="flat"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Lung: bronchial epithelium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endParaRPr lang="tr-TR"/>
                      </a:p>
                    </a:txBody>
                    <a:tcPr/>
                  </a:tc>
                </a:tr>
                <a:tr h="222250"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Production of saliva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 cap="flat"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Salivary glands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 rowSpan="2"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Aquaporin-5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3D3D3"/>
                      </a:solidFill>
                    </a:tcPr>
                  </a:tc>
                </a:tr>
                <a:tr h="225425"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Production of tears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 cap="flat"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Lacrimal glands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endParaRPr lang="tr-TR"/>
                      </a:p>
                    </a:txBody>
                    <a:tcPr/>
                  </a:tc>
                </a:tr>
                <a:tr h="238125"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Very low water permeability; function</a:t>
                        </a:r>
                        <a:r>
                          <a:rPr kumimoji="0" lang="ar-SA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?</a:t>
                        </a:r>
                      </a:p>
                    </a:txBody>
                    <a:tcPr anchor="ctr" horzOverflow="overflow">
                      <a:lnL cap="flat"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Kidney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Aquaporin-6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3D3D3"/>
                      </a:solidFill>
                    </a:tcPr>
                  </a:tc>
                </a:tr>
                <a:tr h="241300"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Transports glycerol out of adipocytes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 cap="flat"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Fat cells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 rowSpan="2"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993366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Aquaporin-7</a:t>
                        </a:r>
                        <a:r>
                          <a:rPr kumimoji="0" lang="ar-SA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993366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 *</a:t>
                        </a:r>
                      </a:p>
                    </a:txBody>
                    <a:tcPr anchor="ctr" horzOverflow="overflow">
                      <a:lnL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CCFF"/>
                      </a:solidFill>
                    </a:tcPr>
                  </a:tc>
                </a:tr>
                <a:tr h="390525"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ar-SA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/>
                        </a:r>
                        <a:br>
                          <a:rPr kumimoji="0" lang="ar-SA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</a:b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 cap="flat"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Testis and sperm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endParaRPr lang="tr-TR"/>
                      </a:p>
                    </a:txBody>
                    <a:tcPr/>
                  </a:tc>
                </a:tr>
                <a:tr h="392113"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ar-SA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/>
                        </a:r>
                        <a:br>
                          <a:rPr kumimoji="0" lang="ar-SA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</a:b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 cap="flat"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Testis, pancreas, liver, others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Aquaporin-8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3D3D3"/>
                      </a:solidFill>
                    </a:tcPr>
                  </a:tc>
                </a:tr>
                <a:tr h="392113"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ar-SA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/>
                        </a:r>
                        <a:br>
                          <a:rPr kumimoji="0" lang="ar-SA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</a:b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 cap="flat"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Leukocytes</a:t>
                        </a:r>
                        <a:endParaRPr kumimoji="0" lang="ar-SA" alt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FF80"/>
                      </a:solidFill>
                    </a:tcPr>
                  </a:tc>
                  <a:tc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en-US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993366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Aquaporin-9</a:t>
                        </a:r>
                        <a:r>
                          <a:rPr kumimoji="0" lang="ar-SA" altLang="tr-TR" sz="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993366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 *</a:t>
                        </a:r>
                      </a:p>
                    </a:txBody>
                    <a:tcPr anchor="ctr" horzOverflow="overflow">
                      <a:lnL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CCFF"/>
                      </a:solidFill>
                    </a:tcPr>
                  </a:tc>
                </a:tr>
                <a:tr h="342900">
                  <a:tc gridSpan="3">
                    <a:txBody>
                      <a:bodyPr/>
                      <a:lstStyle>
                        <a:lvl1pPr marL="342900" indent="-3429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8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SzPct val="65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342900" marR="0" lvl="0" indent="-342900" algn="l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anose="05000000000000000000" pitchFamily="2" charset="2"/>
                          <a:buNone/>
                          <a:tabLst/>
                        </a:pPr>
                        <a:r>
                          <a:rPr kumimoji="0" lang="ar-SA" altLang="tr-TR" sz="8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* </a:t>
                        </a:r>
                        <a:r>
                          <a:rPr kumimoji="0" lang="en-US" altLang="tr-TR" sz="8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Tahoma" panose="020B0604030504040204" pitchFamily="34" charset="0"/>
                            <a:cs typeface="Tahoma" panose="020B0604030504040204" pitchFamily="34" charset="0"/>
                          </a:rPr>
                          <a:t>an aquaglyceroporin</a:t>
                        </a:r>
                        <a:endParaRPr kumimoji="0" lang="ar-SA" alt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endParaRPr>
                      </a:p>
                    </a:txBody>
                    <a:tcPr anchor="ctr" horzOverflow="overflow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 cap="flat"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tr-TR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tr-TR"/>
                      </a:p>
                    </a:txBody>
                    <a:tcPr/>
                  </a:tc>
                </a:tr>
              </a:tbl>
            </a:graphicData>
          </a:graphic>
        </p:graphicFrame>
        <p:sp>
          <p:nvSpPr>
            <p:cNvPr id="13" name="Line 150"/>
            <p:cNvSpPr>
              <a:spLocks noChangeShapeType="1"/>
            </p:cNvSpPr>
            <p:nvPr/>
          </p:nvSpPr>
          <p:spPr bwMode="auto">
            <a:xfrm>
              <a:off x="144463" y="1412875"/>
              <a:ext cx="457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Line 151"/>
            <p:cNvSpPr>
              <a:spLocks noChangeShapeType="1"/>
            </p:cNvSpPr>
            <p:nvPr/>
          </p:nvSpPr>
          <p:spPr bwMode="auto">
            <a:xfrm>
              <a:off x="144463" y="4149725"/>
              <a:ext cx="457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Line 152"/>
            <p:cNvSpPr>
              <a:spLocks noChangeShapeType="1"/>
            </p:cNvSpPr>
            <p:nvPr/>
          </p:nvSpPr>
          <p:spPr bwMode="auto">
            <a:xfrm>
              <a:off x="144463" y="3213100"/>
              <a:ext cx="457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Line 153"/>
            <p:cNvSpPr>
              <a:spLocks noChangeShapeType="1"/>
            </p:cNvSpPr>
            <p:nvPr/>
          </p:nvSpPr>
          <p:spPr bwMode="auto">
            <a:xfrm>
              <a:off x="144463" y="2781300"/>
              <a:ext cx="457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Line 154"/>
            <p:cNvSpPr>
              <a:spLocks noChangeShapeType="1"/>
            </p:cNvSpPr>
            <p:nvPr/>
          </p:nvSpPr>
          <p:spPr bwMode="auto">
            <a:xfrm>
              <a:off x="144463" y="2565400"/>
              <a:ext cx="457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Line 155"/>
            <p:cNvSpPr>
              <a:spLocks noChangeShapeType="1"/>
            </p:cNvSpPr>
            <p:nvPr/>
          </p:nvSpPr>
          <p:spPr bwMode="auto">
            <a:xfrm>
              <a:off x="144463" y="4868863"/>
              <a:ext cx="457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Line 156"/>
            <p:cNvSpPr>
              <a:spLocks noChangeShapeType="1"/>
            </p:cNvSpPr>
            <p:nvPr/>
          </p:nvSpPr>
          <p:spPr bwMode="auto">
            <a:xfrm>
              <a:off x="144463" y="4581525"/>
              <a:ext cx="457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Line 157"/>
            <p:cNvSpPr>
              <a:spLocks noChangeShapeType="1"/>
            </p:cNvSpPr>
            <p:nvPr/>
          </p:nvSpPr>
          <p:spPr bwMode="auto">
            <a:xfrm>
              <a:off x="144463" y="5445125"/>
              <a:ext cx="457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Line 158"/>
            <p:cNvSpPr>
              <a:spLocks noChangeShapeType="1"/>
            </p:cNvSpPr>
            <p:nvPr/>
          </p:nvSpPr>
          <p:spPr bwMode="auto">
            <a:xfrm>
              <a:off x="144463" y="5876925"/>
              <a:ext cx="457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3635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838200" y="76801"/>
            <a:ext cx="10515600" cy="1325563"/>
          </a:xfrm>
        </p:spPr>
        <p:txBody>
          <a:bodyPr/>
          <a:lstStyle/>
          <a:p>
            <a:r>
              <a:rPr lang="tr-TR" dirty="0"/>
              <a:t>Aquaporinler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" y="1682190"/>
            <a:ext cx="9529482" cy="4351338"/>
          </a:xfrm>
        </p:spPr>
        <p:txBody>
          <a:bodyPr>
            <a:normAutofit lnSpcReduction="10000"/>
          </a:bodyPr>
          <a:lstStyle/>
          <a:p>
            <a:r>
              <a:rPr lang="tr-TR" dirty="0"/>
              <a:t>Aquaporin ailesinden 0, 1, 2, 4, 5, 6 ve 8 sadece su kanalı olarak işlev görürler.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Her </a:t>
            </a:r>
            <a:r>
              <a:rPr lang="tr-TR" dirty="0"/>
              <a:t>ne kadar aminoasit dizilimi olarak diğerlerine benzese de AQP6 anyon, AQP8 ise üre kanalı olarak iş görmektedir.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>
                <a:solidFill>
                  <a:srgbClr val="FF0000"/>
                </a:solidFill>
              </a:rPr>
              <a:t>AQP </a:t>
            </a:r>
            <a:r>
              <a:rPr lang="tr-TR" dirty="0">
                <a:solidFill>
                  <a:srgbClr val="FF0000"/>
                </a:solidFill>
              </a:rPr>
              <a:t>3, 7, 9 ise </a:t>
            </a:r>
            <a:r>
              <a:rPr lang="tr-TR" dirty="0" err="1">
                <a:solidFill>
                  <a:srgbClr val="FF0000"/>
                </a:solidFill>
              </a:rPr>
              <a:t>aquagliseroporindir</a:t>
            </a:r>
            <a:r>
              <a:rPr lang="tr-TR" dirty="0">
                <a:solidFill>
                  <a:srgbClr val="FF0000"/>
                </a:solidFill>
              </a:rPr>
              <a:t>. </a:t>
            </a:r>
            <a:endParaRPr lang="tr-TR" dirty="0" smtClean="0">
              <a:solidFill>
                <a:srgbClr val="FF0000"/>
              </a:solidFill>
            </a:endParaRPr>
          </a:p>
          <a:p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Son </a:t>
            </a:r>
            <a:r>
              <a:rPr lang="tr-TR" dirty="0"/>
              <a:t>zamanlarda tanımlanan AQP11 ve AQP12 </a:t>
            </a:r>
            <a:r>
              <a:rPr lang="tr-TR" dirty="0" smtClean="0"/>
              <a:t>ise superaquaporinlerdir</a:t>
            </a:r>
            <a:r>
              <a:rPr lang="tr-TR" dirty="0"/>
              <a:t>. </a:t>
            </a:r>
          </a:p>
        </p:txBody>
      </p:sp>
      <p:pic>
        <p:nvPicPr>
          <p:cNvPr id="5" name="Picture 2" descr="Full-size image (24 K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362" y="551357"/>
            <a:ext cx="2821697" cy="227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14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4921" y="557236"/>
            <a:ext cx="7089456" cy="3855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4319" y="66040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dirty="0" err="1">
                <a:latin typeface="Arial"/>
              </a:rPr>
              <a:t>Biochimica</a:t>
            </a:r>
            <a:r>
              <a:rPr lang="en-US" sz="1000" dirty="0">
                <a:latin typeface="Arial"/>
              </a:rPr>
              <a:t> et </a:t>
            </a:r>
            <a:r>
              <a:rPr lang="en-US" sz="1000" dirty="0" err="1">
                <a:latin typeface="Arial"/>
              </a:rPr>
              <a:t>Biophysica</a:t>
            </a:r>
            <a:r>
              <a:rPr lang="en-US" sz="1000" dirty="0">
                <a:latin typeface="Arial"/>
              </a:rPr>
              <a:t> </a:t>
            </a:r>
            <a:r>
              <a:rPr lang="en-US" sz="1000" dirty="0" err="1">
                <a:latin typeface="Arial"/>
              </a:rPr>
              <a:t>Acta</a:t>
            </a:r>
            <a:r>
              <a:rPr lang="en-US" sz="1000" dirty="0">
                <a:latin typeface="Arial"/>
              </a:rPr>
              <a:t> (BBA) - </a:t>
            </a:r>
            <a:r>
              <a:rPr lang="en-US" sz="1000" dirty="0" err="1">
                <a:latin typeface="Arial"/>
              </a:rPr>
              <a:t>Biomembranes</a:t>
            </a:r>
            <a:r>
              <a:rPr lang="en-US" sz="1000" dirty="0">
                <a:latin typeface="Arial"/>
              </a:rPr>
              <a:t>, 2014</a:t>
            </a:r>
          </a:p>
        </p:txBody>
      </p:sp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1027670" y="1"/>
            <a:ext cx="8456989" cy="806823"/>
          </a:xfrm>
        </p:spPr>
        <p:txBody>
          <a:bodyPr>
            <a:normAutofit/>
          </a:bodyPr>
          <a:lstStyle/>
          <a:p>
            <a:r>
              <a:rPr lang="tr-TR" sz="3200" b="1" dirty="0" err="1" smtClean="0"/>
              <a:t>Aquaporinlerin</a:t>
            </a:r>
            <a:r>
              <a:rPr lang="tr-TR" sz="3200" b="1" dirty="0" smtClean="0"/>
              <a:t> hücresel düzeyde rolü</a:t>
            </a:r>
            <a:endParaRPr lang="tr-TR" sz="3200" b="1" dirty="0"/>
          </a:p>
        </p:txBody>
      </p:sp>
      <p:sp>
        <p:nvSpPr>
          <p:cNvPr id="7" name="6 Dikdörtgen"/>
          <p:cNvSpPr/>
          <p:nvPr/>
        </p:nvSpPr>
        <p:spPr>
          <a:xfrm>
            <a:off x="0" y="4549676"/>
            <a:ext cx="12344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A. </a:t>
            </a:r>
            <a:r>
              <a:rPr lang="tr-TR" dirty="0" smtClean="0">
                <a:solidFill>
                  <a:srgbClr val="FF0000"/>
                </a:solidFill>
              </a:rPr>
              <a:t>Hücre Göçü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tr-TR" dirty="0" smtClean="0"/>
              <a:t>AQP hücrenin ilerleme yapan bölümünde </a:t>
            </a:r>
            <a:r>
              <a:rPr lang="tr-TR" dirty="0" smtClean="0"/>
              <a:t>polarize olur </a:t>
            </a:r>
            <a:r>
              <a:rPr lang="tr-TR" dirty="0" smtClean="0"/>
              <a:t>ve </a:t>
            </a:r>
            <a:r>
              <a:rPr lang="tr-TR" dirty="0" err="1" smtClean="0"/>
              <a:t>lamellipodium</a:t>
            </a:r>
            <a:r>
              <a:rPr lang="tr-TR" dirty="0" smtClean="0"/>
              <a:t> oluşumunu kolaylaştırır.</a:t>
            </a:r>
            <a:endParaRPr lang="en-US" dirty="0" smtClean="0"/>
          </a:p>
          <a:p>
            <a:r>
              <a:rPr lang="en-US" dirty="0" smtClean="0"/>
              <a:t>B. </a:t>
            </a:r>
            <a:r>
              <a:rPr lang="tr-TR" dirty="0" smtClean="0">
                <a:solidFill>
                  <a:srgbClr val="FF0000"/>
                </a:solidFill>
              </a:rPr>
              <a:t>Hücre çoğalması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tr-TR" dirty="0" smtClean="0"/>
              <a:t> AQP </a:t>
            </a:r>
            <a:r>
              <a:rPr lang="tr-TR" dirty="0" err="1" smtClean="0"/>
              <a:t>byosentez</a:t>
            </a:r>
            <a:r>
              <a:rPr lang="tr-TR" dirty="0" smtClean="0"/>
              <a:t> için gerekli olan </a:t>
            </a:r>
            <a:r>
              <a:rPr lang="tr-TR" dirty="0" err="1" smtClean="0"/>
              <a:t>gliserolun</a:t>
            </a:r>
            <a:r>
              <a:rPr lang="tr-TR" dirty="0" smtClean="0"/>
              <a:t> hücre içine girişini </a:t>
            </a:r>
            <a:r>
              <a:rPr lang="tr-TR" dirty="0" smtClean="0"/>
              <a:t>kolaylaştırır</a:t>
            </a:r>
            <a:r>
              <a:rPr lang="tr-TR" dirty="0" smtClean="0"/>
              <a:t>. AQP bazı </a:t>
            </a:r>
            <a:r>
              <a:rPr lang="tr-TR" dirty="0" err="1" smtClean="0"/>
              <a:t>onkojenlerle</a:t>
            </a:r>
            <a:r>
              <a:rPr lang="tr-TR" dirty="0" smtClean="0"/>
              <a:t> de direkt olarak </a:t>
            </a:r>
            <a:r>
              <a:rPr lang="tr-TR" dirty="0" smtClean="0"/>
              <a:t>etkileşimdedir 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</a:p>
          <a:p>
            <a:r>
              <a:rPr lang="tr-TR" dirty="0" smtClean="0"/>
              <a:t>C. </a:t>
            </a:r>
            <a:r>
              <a:rPr lang="tr-TR" dirty="0" smtClean="0">
                <a:solidFill>
                  <a:srgbClr val="FF0000"/>
                </a:solidFill>
              </a:rPr>
              <a:t>Hücre yapışması </a:t>
            </a:r>
            <a:r>
              <a:rPr lang="tr-TR" dirty="0" smtClean="0"/>
              <a:t>AQP0–AQP0 veya AQP4–AQP4 bağlanması hücreler arası bağlanmayı artırır. AQP aynı zamanda hücre ve </a:t>
            </a:r>
            <a:r>
              <a:rPr lang="tr-TR" dirty="0" err="1" smtClean="0"/>
              <a:t>ekstrasellüler</a:t>
            </a:r>
            <a:r>
              <a:rPr lang="tr-TR" dirty="0" smtClean="0"/>
              <a:t> </a:t>
            </a:r>
            <a:r>
              <a:rPr lang="tr-TR" dirty="0" err="1" smtClean="0"/>
              <a:t>matriks</a:t>
            </a:r>
            <a:r>
              <a:rPr lang="tr-TR" dirty="0" smtClean="0"/>
              <a:t> arasındaki  bağlanmayı da artırır. </a:t>
            </a:r>
          </a:p>
          <a:p>
            <a:r>
              <a:rPr lang="tr-TR" dirty="0" smtClean="0"/>
              <a:t>D. </a:t>
            </a:r>
            <a:r>
              <a:rPr lang="tr-TR" dirty="0" smtClean="0">
                <a:solidFill>
                  <a:srgbClr val="FF0000"/>
                </a:solidFill>
              </a:rPr>
              <a:t>Doku-su dengesi</a:t>
            </a:r>
            <a:r>
              <a:rPr lang="tr-TR" dirty="0" smtClean="0"/>
              <a:t>. Örneğin beyinde AQP4 beyin ve </a:t>
            </a:r>
            <a:r>
              <a:rPr lang="tr-TR" dirty="0" err="1" smtClean="0"/>
              <a:t>major</a:t>
            </a:r>
            <a:r>
              <a:rPr lang="tr-TR" dirty="0" smtClean="0"/>
              <a:t> sıvı </a:t>
            </a:r>
            <a:r>
              <a:rPr lang="tr-TR" dirty="0" err="1" smtClean="0"/>
              <a:t>kompartmanları</a:t>
            </a:r>
            <a:r>
              <a:rPr lang="tr-TR" dirty="0" smtClean="0"/>
              <a:t> arasında su akımını kontrol eder: 1) </a:t>
            </a:r>
            <a:r>
              <a:rPr lang="tr-TR" dirty="0" err="1" smtClean="0"/>
              <a:t>glia</a:t>
            </a:r>
            <a:r>
              <a:rPr lang="tr-TR" dirty="0" smtClean="0"/>
              <a:t> </a:t>
            </a:r>
            <a:r>
              <a:rPr lang="tr-TR" dirty="0" err="1" smtClean="0"/>
              <a:t>limitans</a:t>
            </a:r>
            <a:r>
              <a:rPr lang="tr-TR" dirty="0" smtClean="0"/>
              <a:t> (</a:t>
            </a:r>
            <a:r>
              <a:rPr lang="tr-TR" b="1" u="sng" dirty="0" err="1" smtClean="0"/>
              <a:t>brain</a:t>
            </a:r>
            <a:r>
              <a:rPr lang="tr-TR" b="1" u="sng" dirty="0" smtClean="0"/>
              <a:t>–</a:t>
            </a:r>
            <a:r>
              <a:rPr lang="tr-TR" b="1" u="sng" dirty="0" err="1" smtClean="0"/>
              <a:t>subarachnoid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cerebrospinal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fluid</a:t>
            </a:r>
            <a:r>
              <a:rPr lang="tr-TR" dirty="0" smtClean="0"/>
              <a:t>), 2) </a:t>
            </a:r>
            <a:r>
              <a:rPr lang="tr-TR" b="1" dirty="0" err="1" smtClean="0"/>
              <a:t>ependyma</a:t>
            </a:r>
            <a:r>
              <a:rPr lang="tr-TR" b="1" dirty="0" smtClean="0"/>
              <a:t> (</a:t>
            </a:r>
            <a:r>
              <a:rPr lang="tr-TR" b="1" dirty="0" err="1" smtClean="0"/>
              <a:t>brain</a:t>
            </a:r>
            <a:r>
              <a:rPr lang="tr-TR" b="1" dirty="0" smtClean="0"/>
              <a:t>–</a:t>
            </a:r>
            <a:r>
              <a:rPr lang="tr-TR" b="1" dirty="0" err="1" smtClean="0"/>
              <a:t>ventricular</a:t>
            </a:r>
            <a:r>
              <a:rPr lang="tr-TR" b="1" dirty="0" smtClean="0"/>
              <a:t> </a:t>
            </a:r>
            <a:r>
              <a:rPr lang="tr-TR" b="1" dirty="0" err="1" smtClean="0"/>
              <a:t>cerebrospinal</a:t>
            </a:r>
            <a:r>
              <a:rPr lang="tr-TR" b="1" dirty="0" smtClean="0"/>
              <a:t> </a:t>
            </a:r>
            <a:r>
              <a:rPr lang="tr-TR" b="1" dirty="0" err="1" smtClean="0"/>
              <a:t>fluid</a:t>
            </a:r>
            <a:r>
              <a:rPr lang="tr-TR" b="1" dirty="0" smtClean="0"/>
              <a:t>), </a:t>
            </a:r>
            <a:r>
              <a:rPr lang="tr-TR" dirty="0" smtClean="0"/>
              <a:t>3) </a:t>
            </a:r>
            <a:r>
              <a:rPr lang="tr-TR" b="1" dirty="0" err="1" smtClean="0"/>
              <a:t>astrocyte</a:t>
            </a:r>
            <a:r>
              <a:rPr lang="tr-TR" b="1" dirty="0" smtClean="0"/>
              <a:t> </a:t>
            </a:r>
            <a:r>
              <a:rPr lang="tr-TR" b="1" dirty="0" err="1" smtClean="0"/>
              <a:t>foot</a:t>
            </a:r>
            <a:r>
              <a:rPr lang="tr-TR" b="1" dirty="0" smtClean="0"/>
              <a:t> </a:t>
            </a:r>
            <a:r>
              <a:rPr lang="tr-TR" b="1" dirty="0" err="1" smtClean="0"/>
              <a:t>processes</a:t>
            </a:r>
            <a:r>
              <a:rPr lang="tr-TR" b="1" dirty="0" smtClean="0"/>
              <a:t> (</a:t>
            </a:r>
            <a:r>
              <a:rPr lang="tr-TR" b="1" dirty="0" err="1" smtClean="0"/>
              <a:t>brain</a:t>
            </a:r>
            <a:r>
              <a:rPr lang="tr-TR" b="1" dirty="0" smtClean="0"/>
              <a:t>–</a:t>
            </a:r>
            <a:r>
              <a:rPr lang="tr-TR" b="1" dirty="0" err="1" smtClean="0"/>
              <a:t>blood</a:t>
            </a:r>
            <a:r>
              <a:rPr lang="tr-TR" b="1" dirty="0" smtClean="0"/>
              <a:t>)</a:t>
            </a:r>
            <a:r>
              <a:rPr lang="tr-TR" dirty="0" smtClean="0"/>
              <a:t>. A, </a:t>
            </a:r>
            <a:r>
              <a:rPr lang="tr-TR" dirty="0" err="1" smtClean="0"/>
              <a:t>astrocyte</a:t>
            </a:r>
            <a:r>
              <a:rPr lang="tr-TR" dirty="0" smtClean="0"/>
              <a:t>; </a:t>
            </a:r>
            <a:r>
              <a:rPr lang="tr-TR" dirty="0" err="1" smtClean="0"/>
              <a:t>csf</a:t>
            </a:r>
            <a:r>
              <a:rPr lang="tr-TR" dirty="0" smtClean="0"/>
              <a:t>, </a:t>
            </a:r>
            <a:r>
              <a:rPr lang="tr-TR" dirty="0" err="1" smtClean="0"/>
              <a:t>cerebrospinal</a:t>
            </a:r>
            <a:r>
              <a:rPr lang="tr-TR" dirty="0" smtClean="0"/>
              <a:t> </a:t>
            </a:r>
            <a:r>
              <a:rPr lang="tr-TR" dirty="0" err="1" smtClean="0"/>
              <a:t>fluid</a:t>
            </a:r>
            <a:r>
              <a:rPr lang="tr-TR" dirty="0" smtClean="0"/>
              <a:t>; V, </a:t>
            </a:r>
            <a:r>
              <a:rPr lang="tr-TR" dirty="0" err="1" smtClean="0"/>
              <a:t>ventricle</a:t>
            </a:r>
            <a:r>
              <a:rPr lang="en-US" dirty="0" smtClean="0"/>
              <a:t>..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41076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Aquaporinin klinik önemi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Aquaporin proteini kullanılarak kalp hastalıklarında sıvı toplanması ve inmelerden sonraki beyin ödemi tedavi edilebilir. </a:t>
            </a:r>
            <a:endParaRPr lang="tr-TR" dirty="0"/>
          </a:p>
          <a:p>
            <a:r>
              <a:rPr lang="tr-TR" dirty="0" err="1" smtClean="0"/>
              <a:t>Aquaporin</a:t>
            </a:r>
            <a:r>
              <a:rPr lang="tr-TR" dirty="0" smtClean="0"/>
              <a:t> mutasyonları ile karakterize iki hastalık  vardır: </a:t>
            </a:r>
          </a:p>
          <a:p>
            <a:pPr lvl="1"/>
            <a:r>
              <a:rPr lang="tr-TR" dirty="0" smtClean="0"/>
              <a:t>A</a:t>
            </a:r>
            <a:r>
              <a:rPr lang="en-US" dirty="0" smtClean="0"/>
              <a:t>quaporin-2</a:t>
            </a:r>
            <a:r>
              <a:rPr lang="tr-TR" dirty="0" smtClean="0"/>
              <a:t> </a:t>
            </a:r>
            <a:r>
              <a:rPr lang="tr-TR" dirty="0"/>
              <a:t>m</a:t>
            </a:r>
            <a:r>
              <a:rPr lang="en-US" dirty="0" err="1" smtClean="0"/>
              <a:t>uta</a:t>
            </a:r>
            <a:r>
              <a:rPr lang="tr-TR" dirty="0" err="1" smtClean="0"/>
              <a:t>syonu</a:t>
            </a:r>
            <a:r>
              <a:rPr lang="tr-TR" dirty="0" smtClean="0"/>
              <a:t>: kalıtsal </a:t>
            </a:r>
            <a:r>
              <a:rPr lang="tr-TR" dirty="0" err="1" smtClean="0"/>
              <a:t>diabet</a:t>
            </a:r>
            <a:r>
              <a:rPr lang="tr-TR" dirty="0" smtClean="0"/>
              <a:t> </a:t>
            </a:r>
            <a:r>
              <a:rPr lang="tr-TR" dirty="0" err="1" smtClean="0"/>
              <a:t>insipidus</a:t>
            </a:r>
            <a:r>
              <a:rPr lang="tr-TR" dirty="0" smtClean="0"/>
              <a:t> 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Aquaporin</a:t>
            </a:r>
            <a:r>
              <a:rPr lang="tr-TR" dirty="0" smtClean="0"/>
              <a:t> 0 geni yok edilen fareler: Kalıtsal katarakt.  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Aquaporin</a:t>
            </a:r>
            <a:r>
              <a:rPr lang="tr-TR" dirty="0" smtClean="0"/>
              <a:t> 4: Sinir kılıfını tutan </a:t>
            </a:r>
            <a:r>
              <a:rPr lang="tr-TR" dirty="0" err="1"/>
              <a:t>o</a:t>
            </a:r>
            <a:r>
              <a:rPr lang="tr-TR" dirty="0" err="1" smtClean="0"/>
              <a:t>toimmun</a:t>
            </a:r>
            <a:r>
              <a:rPr lang="tr-TR" dirty="0" smtClean="0"/>
              <a:t> hastalık (</a:t>
            </a:r>
            <a:r>
              <a:rPr lang="tr-TR" dirty="0" err="1" smtClean="0"/>
              <a:t>Devic</a:t>
            </a:r>
            <a:r>
              <a:rPr lang="tr-TR" dirty="0" smtClean="0"/>
              <a:t>)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3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Aquaporinin klinik önemi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AQP1 eksikliğinde böbreklerle atılan idrar konsantrasyonunda anormallikler </a:t>
            </a:r>
            <a:r>
              <a:rPr lang="tr-TR" dirty="0" smtClean="0"/>
              <a:t>görülür.</a:t>
            </a:r>
          </a:p>
          <a:p>
            <a:endParaRPr lang="tr-TR" dirty="0" smtClean="0"/>
          </a:p>
          <a:p>
            <a:r>
              <a:rPr lang="tr-TR" dirty="0" smtClean="0"/>
              <a:t>A</a:t>
            </a:r>
            <a:r>
              <a:rPr lang="en-US" dirty="0" smtClean="0"/>
              <a:t>QP3 </a:t>
            </a:r>
            <a:r>
              <a:rPr lang="tr-TR" dirty="0" smtClean="0"/>
              <a:t>geni yok edilmiş farelerde yara iyileşmesi </a:t>
            </a:r>
            <a:r>
              <a:rPr lang="tr-TR" dirty="0" err="1" smtClean="0"/>
              <a:t>keratinositlerdeki</a:t>
            </a:r>
            <a:r>
              <a:rPr lang="tr-TR" dirty="0" smtClean="0"/>
              <a:t> azalmış </a:t>
            </a:r>
            <a:r>
              <a:rPr lang="tr-TR" dirty="0" err="1" smtClean="0"/>
              <a:t>gliserol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r>
              <a:rPr lang="tr-TR" dirty="0" smtClean="0"/>
              <a:t>içeriğinden dolayı bozulmuştur. </a:t>
            </a:r>
          </a:p>
          <a:p>
            <a:endParaRPr lang="tr-TR" dirty="0" smtClean="0"/>
          </a:p>
          <a:p>
            <a:r>
              <a:rPr lang="tr-TR" dirty="0" err="1" smtClean="0"/>
              <a:t>Epidermisde</a:t>
            </a:r>
            <a:r>
              <a:rPr lang="tr-TR" dirty="0" smtClean="0"/>
              <a:t> </a:t>
            </a:r>
            <a:r>
              <a:rPr lang="en-US" dirty="0" smtClean="0"/>
              <a:t>AQP3 </a:t>
            </a:r>
            <a:r>
              <a:rPr lang="tr-TR" dirty="0" smtClean="0"/>
              <a:t>ifadesi ile cilt kanseri arasında bir bağlantı olabileceği düşünülmektedir (Nemlendirici </a:t>
            </a:r>
            <a:r>
              <a:rPr lang="tr-TR" dirty="0"/>
              <a:t>k</a:t>
            </a:r>
            <a:r>
              <a:rPr lang="tr-TR" dirty="0" smtClean="0"/>
              <a:t>remler) </a:t>
            </a:r>
            <a:r>
              <a:rPr lang="en-US" dirty="0"/>
              <a:t>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797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776722"/>
              </p:ext>
            </p:extLst>
          </p:nvPr>
        </p:nvGraphicFramePr>
        <p:xfrm>
          <a:off x="1532237" y="1400432"/>
          <a:ext cx="10017209" cy="4852088"/>
        </p:xfrm>
        <a:graphic>
          <a:graphicData uri="http://schemas.openxmlformats.org/drawingml/2006/table">
            <a:tbl>
              <a:tblPr/>
              <a:tblGrid>
                <a:gridCol w="1669535"/>
                <a:gridCol w="1669535"/>
                <a:gridCol w="1609200"/>
                <a:gridCol w="1729869"/>
                <a:gridCol w="1669535"/>
                <a:gridCol w="1669535"/>
              </a:tblGrid>
              <a:tr h="202799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 err="1">
                          <a:effectLst/>
                        </a:rPr>
                        <a:t>Tumor</a:t>
                      </a:r>
                      <a:r>
                        <a:rPr lang="tr-TR" sz="1400" b="0" dirty="0">
                          <a:effectLst/>
                        </a:rPr>
                        <a:t> </a:t>
                      </a:r>
                      <a:r>
                        <a:rPr lang="tr-TR" sz="1400" b="0" dirty="0" err="1">
                          <a:effectLst/>
                        </a:rPr>
                        <a:t>type</a:t>
                      </a:r>
                      <a:endParaRPr lang="tr-TR" sz="1400" b="0" dirty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F9F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 err="1">
                          <a:effectLst/>
                        </a:rPr>
                        <a:t>Aquaporins</a:t>
                      </a:r>
                      <a:endParaRPr lang="tr-TR" sz="1400" b="0" dirty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F9F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>
                          <a:effectLst/>
                        </a:rPr>
                        <a:t>AQP </a:t>
                      </a:r>
                      <a:r>
                        <a:rPr lang="tr-TR" sz="1400" b="0" dirty="0" err="1">
                          <a:effectLst/>
                        </a:rPr>
                        <a:t>level</a:t>
                      </a:r>
                      <a:endParaRPr lang="tr-TR" sz="1400" b="0" dirty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F9F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 err="1">
                          <a:effectLst/>
                        </a:rPr>
                        <a:t>Tumor</a:t>
                      </a:r>
                      <a:r>
                        <a:rPr lang="tr-TR" sz="1400" b="0" dirty="0">
                          <a:effectLst/>
                        </a:rPr>
                        <a:t> </a:t>
                      </a:r>
                      <a:r>
                        <a:rPr lang="tr-TR" sz="1400" b="0" dirty="0" err="1">
                          <a:effectLst/>
                        </a:rPr>
                        <a:t>type</a:t>
                      </a:r>
                      <a:endParaRPr lang="tr-TR" sz="1400" b="0" dirty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F9F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 err="1">
                          <a:effectLst/>
                        </a:rPr>
                        <a:t>Aquaporins</a:t>
                      </a:r>
                      <a:endParaRPr lang="tr-TR" sz="1400" b="0" dirty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F9F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>
                          <a:effectLst/>
                        </a:rPr>
                        <a:t>AQP </a:t>
                      </a:r>
                      <a:r>
                        <a:rPr lang="tr-TR" sz="1400" b="0" dirty="0" err="1">
                          <a:effectLst/>
                        </a:rPr>
                        <a:t>level</a:t>
                      </a:r>
                      <a:endParaRPr lang="tr-TR" sz="1400" b="0" dirty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F9F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C"/>
                    </a:solidFill>
                  </a:tcPr>
                </a:tc>
              </a:tr>
              <a:tr h="202799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Astrocytoma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>
                          <a:effectLst/>
                        </a:rPr>
                        <a:t>AQP1, 4, ?8, 9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 err="1">
                          <a:effectLst/>
                        </a:rPr>
                        <a:t>high</a:t>
                      </a:r>
                      <a:endParaRPr lang="tr-TR" sz="1400" b="0" dirty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 err="1">
                          <a:effectLst/>
                        </a:rPr>
                        <a:t>Lung</a:t>
                      </a:r>
                      <a:r>
                        <a:rPr lang="tr-TR" sz="1400" b="0" dirty="0">
                          <a:effectLst/>
                        </a:rPr>
                        <a:t> </a:t>
                      </a:r>
                      <a:r>
                        <a:rPr lang="tr-TR" sz="1400" b="0" dirty="0" err="1">
                          <a:effectLst/>
                        </a:rPr>
                        <a:t>cancer</a:t>
                      </a:r>
                      <a:endParaRPr lang="tr-TR" sz="1400" b="0" dirty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AQP1, 3, 5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 err="1">
                          <a:effectLst/>
                        </a:rPr>
                        <a:t>high</a:t>
                      </a:r>
                      <a:endParaRPr lang="tr-TR" sz="1400" b="0" dirty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799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Breast cancer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AQP5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 err="1">
                          <a:effectLst/>
                        </a:rPr>
                        <a:t>high</a:t>
                      </a:r>
                      <a:endParaRPr lang="tr-TR" sz="1400" b="0" dirty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1400" b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>
                          <a:effectLst/>
                        </a:rPr>
                        <a:t>AQP1, 4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 err="1">
                          <a:effectLst/>
                        </a:rPr>
                        <a:t>high</a:t>
                      </a:r>
                      <a:endParaRPr lang="tr-TR" sz="1400" b="0" dirty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799">
                <a:tc>
                  <a:txBody>
                    <a:bodyPr/>
                    <a:lstStyle/>
                    <a:p>
                      <a:pPr algn="l" fontAlgn="t"/>
                      <a:endParaRPr lang="tr-TR" sz="1400" b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>
                          <a:effectLst/>
                        </a:rPr>
                        <a:t>AQP1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 err="1">
                          <a:effectLst/>
                        </a:rPr>
                        <a:t>high</a:t>
                      </a:r>
                      <a:endParaRPr lang="tr-TR" sz="1400" b="0" dirty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Meningioma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>
                          <a:effectLst/>
                        </a:rPr>
                        <a:t>AQP4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 err="1">
                          <a:effectLst/>
                        </a:rPr>
                        <a:t>high</a:t>
                      </a:r>
                      <a:endParaRPr lang="tr-TR" sz="1400" b="0" dirty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799">
                <a:tc>
                  <a:txBody>
                    <a:bodyPr/>
                    <a:lstStyle/>
                    <a:p>
                      <a:pPr algn="l" fontAlgn="t"/>
                      <a:endParaRPr lang="tr-TR" sz="1400" b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AQP4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 err="1">
                          <a:effectLst/>
                        </a:rPr>
                        <a:t>low</a:t>
                      </a:r>
                      <a:endParaRPr lang="tr-TR" sz="1400" b="0" dirty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Nasopharyngeal cancer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AQP1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high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799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Cholangiocarcinoma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AQP1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 err="1">
                          <a:effectLst/>
                        </a:rPr>
                        <a:t>low</a:t>
                      </a:r>
                      <a:endParaRPr lang="tr-TR" sz="1400" b="0" dirty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Oesophageal cancer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AQP3, 5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high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799">
                <a:tc>
                  <a:txBody>
                    <a:bodyPr/>
                    <a:lstStyle/>
                    <a:p>
                      <a:pPr algn="l" fontAlgn="t"/>
                      <a:endParaRPr lang="tr-TR" sz="1400" b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AQP1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 err="1">
                          <a:effectLst/>
                        </a:rPr>
                        <a:t>high</a:t>
                      </a:r>
                      <a:endParaRPr lang="tr-TR" sz="1400" b="0" dirty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Ovarian cancer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AQP1, 5, 9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 err="1">
                          <a:effectLst/>
                        </a:rPr>
                        <a:t>high</a:t>
                      </a:r>
                      <a:endParaRPr lang="tr-TR" sz="1400" b="0" dirty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799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Colorectal cancer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AQP1, 3, 5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 err="1">
                          <a:effectLst/>
                        </a:rPr>
                        <a:t>high</a:t>
                      </a:r>
                      <a:endParaRPr lang="tr-TR" sz="1400" b="0" dirty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Renal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AQP3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high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799">
                <a:tc>
                  <a:txBody>
                    <a:bodyPr/>
                    <a:lstStyle/>
                    <a:p>
                      <a:pPr algn="l" fontAlgn="t"/>
                      <a:endParaRPr lang="tr-TR" sz="1400" b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AQP8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 err="1">
                          <a:effectLst/>
                        </a:rPr>
                        <a:t>low</a:t>
                      </a:r>
                      <a:endParaRPr lang="tr-TR" sz="1400" b="0" dirty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Skin, SCC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AQP3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high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799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Cervical cancer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AQP1, 3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 err="1">
                          <a:effectLst/>
                        </a:rPr>
                        <a:t>high</a:t>
                      </a:r>
                      <a:endParaRPr lang="tr-TR" sz="1400" b="0" dirty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Stomach cancer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AQP5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 err="1">
                          <a:effectLst/>
                        </a:rPr>
                        <a:t>high</a:t>
                      </a:r>
                      <a:endParaRPr lang="tr-TR" sz="1400" b="0" dirty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799">
                <a:tc>
                  <a:txBody>
                    <a:bodyPr/>
                    <a:lstStyle/>
                    <a:p>
                      <a:pPr algn="l" fontAlgn="t"/>
                      <a:endParaRPr lang="tr-TR" sz="1400" b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AQP5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 err="1">
                          <a:effectLst/>
                        </a:rPr>
                        <a:t>high</a:t>
                      </a:r>
                      <a:endParaRPr lang="tr-TR" sz="1400" b="0" dirty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1400" b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AQP4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 err="1">
                          <a:effectLst/>
                        </a:rPr>
                        <a:t>low</a:t>
                      </a:r>
                      <a:endParaRPr lang="tr-TR" sz="1400" b="0" dirty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799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Choroid plexus tumor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>
                          <a:effectLst/>
                        </a:rPr>
                        <a:t>AQP1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 err="1">
                          <a:effectLst/>
                        </a:rPr>
                        <a:t>high</a:t>
                      </a:r>
                      <a:endParaRPr lang="tr-TR" sz="1400" b="0" dirty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1400" b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AQP3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 err="1">
                          <a:effectLst/>
                        </a:rPr>
                        <a:t>high</a:t>
                      </a:r>
                      <a:endParaRPr lang="tr-TR" sz="1400" b="0" dirty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799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Hemangioblastoma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>
                          <a:effectLst/>
                        </a:rPr>
                        <a:t>AQP1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 err="1">
                          <a:effectLst/>
                        </a:rPr>
                        <a:t>high</a:t>
                      </a:r>
                      <a:endParaRPr lang="tr-TR" sz="1400" b="0" dirty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Thyroid cancer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AQP4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 err="1">
                          <a:effectLst/>
                        </a:rPr>
                        <a:t>high</a:t>
                      </a:r>
                      <a:r>
                        <a:rPr lang="tr-TR" sz="1400" b="0" dirty="0">
                          <a:effectLst/>
                        </a:rPr>
                        <a:t> (</a:t>
                      </a:r>
                      <a:r>
                        <a:rPr lang="tr-TR" sz="1400" b="0" dirty="0" err="1">
                          <a:effectLst/>
                        </a:rPr>
                        <a:t>papillary</a:t>
                      </a:r>
                      <a:r>
                        <a:rPr lang="tr-TR" sz="1400" b="0" dirty="0">
                          <a:effectLst/>
                        </a:rPr>
                        <a:t>)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799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Laryngeal cancer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>
                          <a:effectLst/>
                        </a:rPr>
                        <a:t>AQP1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high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1400" b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AQP3, 4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 err="1">
                          <a:effectLst/>
                        </a:rPr>
                        <a:t>low</a:t>
                      </a:r>
                      <a:r>
                        <a:rPr lang="tr-TR" sz="1400" b="0" dirty="0">
                          <a:effectLst/>
                        </a:rPr>
                        <a:t> (</a:t>
                      </a:r>
                      <a:r>
                        <a:rPr lang="tr-TR" sz="1400" b="0" dirty="0" err="1">
                          <a:effectLst/>
                        </a:rPr>
                        <a:t>undifferentiated</a:t>
                      </a:r>
                      <a:r>
                        <a:rPr lang="tr-TR" sz="1400" b="0" dirty="0">
                          <a:effectLst/>
                        </a:rPr>
                        <a:t>)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799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Leukaemia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>
                          <a:effectLst/>
                        </a:rPr>
                        <a:t>AQP5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high (CML)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1400" b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AQP7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 err="1">
                          <a:effectLst/>
                        </a:rPr>
                        <a:t>high</a:t>
                      </a:r>
                      <a:endParaRPr lang="tr-TR" sz="1400" b="0" dirty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799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Liver cancer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>
                          <a:effectLst/>
                        </a:rPr>
                        <a:t>AQP3, 5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high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Tongue cancer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AQP3, 5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 err="1">
                          <a:effectLst/>
                        </a:rPr>
                        <a:t>high</a:t>
                      </a:r>
                      <a:r>
                        <a:rPr lang="tr-TR" sz="1400" b="0" dirty="0">
                          <a:effectLst/>
                        </a:rPr>
                        <a:t> (SCC)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799">
                <a:tc>
                  <a:txBody>
                    <a:bodyPr/>
                    <a:lstStyle/>
                    <a:p>
                      <a:pPr algn="l" fontAlgn="t"/>
                      <a:endParaRPr lang="tr-TR" sz="1400" b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>
                          <a:effectLst/>
                        </a:rPr>
                        <a:t>AQP8, 9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 err="1">
                          <a:effectLst/>
                        </a:rPr>
                        <a:t>low</a:t>
                      </a:r>
                      <a:endParaRPr lang="tr-TR" sz="1400" b="0" dirty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Urinary bladder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>
                          <a:effectLst/>
                        </a:rPr>
                        <a:t>AQP3</a:t>
                      </a: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dirty="0" err="1">
                          <a:effectLst/>
                        </a:rPr>
                        <a:t>low</a:t>
                      </a:r>
                      <a:endParaRPr lang="tr-TR" sz="1400" b="0" dirty="0">
                        <a:effectLst/>
                      </a:endParaRPr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6988">
                <a:tc gridSpan="6">
                  <a:txBody>
                    <a:bodyPr/>
                    <a:lstStyle/>
                    <a:p>
                      <a:endParaRPr lang="tr-TR" dirty="0"/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 marL="30861" marR="30861" marT="15430" marB="15430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Unvan 6"/>
          <p:cNvSpPr>
            <a:spLocks noGrp="1"/>
          </p:cNvSpPr>
          <p:nvPr>
            <p:ph type="title"/>
          </p:nvPr>
        </p:nvSpPr>
        <p:spPr>
          <a:xfrm>
            <a:off x="1035908" y="76801"/>
            <a:ext cx="10515600" cy="1325563"/>
          </a:xfrm>
        </p:spPr>
        <p:txBody>
          <a:bodyPr/>
          <a:lstStyle/>
          <a:p>
            <a:r>
              <a:rPr lang="tr-TR" dirty="0" smtClean="0"/>
              <a:t>İnsan tümörleri ve Aquaporinler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71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Birçok canlı türünde ifade edilen ve işlevlerinin tamamı henüz anlaşılamayan </a:t>
            </a:r>
            <a:r>
              <a:rPr lang="tr-TR" dirty="0" err="1"/>
              <a:t>aquaporinler</a:t>
            </a:r>
            <a:r>
              <a:rPr lang="tr-TR" dirty="0"/>
              <a:t> su dışında farklı moleküllere de seçici geçirgenlik gösterir. </a:t>
            </a:r>
            <a:endParaRPr lang="tr-TR" dirty="0" smtClean="0"/>
          </a:p>
          <a:p>
            <a:r>
              <a:rPr lang="tr-TR" dirty="0" smtClean="0"/>
              <a:t>Her </a:t>
            </a:r>
            <a:r>
              <a:rPr lang="tr-TR" dirty="0"/>
              <a:t>ne kadar </a:t>
            </a:r>
            <a:r>
              <a:rPr lang="tr-TR" dirty="0" err="1"/>
              <a:t>aquaporinlerin</a:t>
            </a:r>
            <a:r>
              <a:rPr lang="tr-TR" dirty="0"/>
              <a:t> </a:t>
            </a:r>
            <a:r>
              <a:rPr lang="tr-TR" dirty="0" err="1"/>
              <a:t>ifadelenme</a:t>
            </a:r>
            <a:r>
              <a:rPr lang="tr-TR" dirty="0"/>
              <a:t> ve işlev bozuklukları çeşitli patolojik süreçlerde rol oynasa da seçici geçirgenlik özellikleri </a:t>
            </a:r>
            <a:r>
              <a:rPr lang="tr-TR" dirty="0" smtClean="0"/>
              <a:t>farklı </a:t>
            </a:r>
            <a:r>
              <a:rPr lang="tr-TR" dirty="0"/>
              <a:t>hastalıklar için tedavi olanakları sunabilir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Ancak günümüzde bu proteinleri </a:t>
            </a:r>
            <a:r>
              <a:rPr lang="tr-TR" dirty="0" err="1" smtClean="0"/>
              <a:t>inhibe</a:t>
            </a:r>
            <a:r>
              <a:rPr lang="tr-TR" dirty="0" smtClean="0"/>
              <a:t> edici moleküller henüz bilinmemektedir.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727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gure 10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79" y="1219201"/>
            <a:ext cx="9544480" cy="548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365157" y="204570"/>
            <a:ext cx="4562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Ökaryotik</a:t>
            </a:r>
            <a:r>
              <a:rPr lang="tr-TR" altLang="tr-TR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Hücre Zarı</a:t>
            </a:r>
            <a:endParaRPr lang="tr-TR" alt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Aquaporin</a:t>
            </a:r>
            <a:r>
              <a:rPr lang="tr-TR" b="1" dirty="0" smtClean="0"/>
              <a:t> İfadesinin kontrolü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Farklı </a:t>
            </a:r>
            <a:r>
              <a:rPr lang="en-US" dirty="0" err="1" smtClean="0"/>
              <a:t>aquaporin</a:t>
            </a:r>
            <a:r>
              <a:rPr lang="tr-TR" dirty="0" err="1" smtClean="0"/>
              <a:t>lerin</a:t>
            </a:r>
            <a:r>
              <a:rPr lang="tr-TR" dirty="0" smtClean="0"/>
              <a:t> dokularda ve gelişim sırasında farklı ifade profilleri bulunmaktadır.</a:t>
            </a:r>
            <a:r>
              <a:rPr lang="en-US" dirty="0" smtClean="0"/>
              <a:t> </a:t>
            </a:r>
            <a:endParaRPr lang="tr-TR" dirty="0" smtClean="0"/>
          </a:p>
          <a:p>
            <a:r>
              <a:rPr lang="tr-TR" dirty="0" smtClean="0"/>
              <a:t>Böbrek toplayıcı kanal </a:t>
            </a:r>
            <a:r>
              <a:rPr lang="tr-TR" dirty="0" err="1" smtClean="0"/>
              <a:t>epitel</a:t>
            </a:r>
            <a:r>
              <a:rPr lang="tr-TR" dirty="0" smtClean="0"/>
              <a:t> hücrelerinde </a:t>
            </a:r>
            <a:r>
              <a:rPr lang="en-US" dirty="0" err="1" smtClean="0"/>
              <a:t>aquaporin</a:t>
            </a:r>
            <a:r>
              <a:rPr lang="en-US" dirty="0" smtClean="0"/>
              <a:t>-</a:t>
            </a:r>
            <a:r>
              <a:rPr lang="tr-TR" dirty="0" smtClean="0"/>
              <a:t>aracılı su taşınması </a:t>
            </a:r>
            <a:r>
              <a:rPr lang="en-US" dirty="0" smtClean="0"/>
              <a:t> </a:t>
            </a:r>
            <a:r>
              <a:rPr lang="tr-TR" dirty="0" smtClean="0"/>
              <a:t>mekanizması iyi bilinmektedir.</a:t>
            </a:r>
          </a:p>
          <a:p>
            <a:r>
              <a:rPr lang="tr-TR" dirty="0" smtClean="0"/>
              <a:t>Toplayıcı kanal </a:t>
            </a:r>
            <a:r>
              <a:rPr lang="tr-TR" dirty="0" err="1" smtClean="0"/>
              <a:t>epitel</a:t>
            </a:r>
            <a:r>
              <a:rPr lang="tr-TR" dirty="0" smtClean="0"/>
              <a:t> hücreleri en az iki farklı </a:t>
            </a:r>
            <a:r>
              <a:rPr lang="tr-TR" dirty="0" err="1" smtClean="0"/>
              <a:t>aquaporin</a:t>
            </a:r>
            <a:r>
              <a:rPr lang="tr-TR" dirty="0" smtClean="0"/>
              <a:t> ifade etmektedir.</a:t>
            </a:r>
          </a:p>
          <a:p>
            <a:pPr lvl="1"/>
            <a:r>
              <a:rPr lang="tr-TR" dirty="0" smtClean="0"/>
              <a:t>AQP2 ve AQP3</a:t>
            </a:r>
          </a:p>
          <a:p>
            <a:pPr lvl="1"/>
            <a:r>
              <a:rPr lang="tr-TR" dirty="0" smtClean="0"/>
              <a:t>Anti </a:t>
            </a:r>
            <a:r>
              <a:rPr lang="tr-TR" dirty="0" err="1" smtClean="0"/>
              <a:t>Diüretik</a:t>
            </a:r>
            <a:r>
              <a:rPr lang="tr-TR" dirty="0" smtClean="0"/>
              <a:t> Hormon (ADH)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Aquaporin</a:t>
            </a:r>
            <a:r>
              <a:rPr lang="tr-TR" b="1" dirty="0" smtClean="0"/>
              <a:t> İfadesinin kontrolü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21659" y="1081555"/>
            <a:ext cx="10515600" cy="37593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Aquaporin-2 </a:t>
            </a:r>
            <a:r>
              <a:rPr lang="tr-TR" dirty="0" smtClean="0"/>
              <a:t>sentezlendikten sonra ADH yokluğunda sitoplazma içersinde veziküllerde depolanır. </a:t>
            </a:r>
          </a:p>
          <a:p>
            <a:r>
              <a:rPr lang="tr-TR" dirty="0" smtClean="0"/>
              <a:t>ADH reseptörüne bağlandığında ise hem AQP2 geni aktive olmakta hem de veziküllerdeki AQP2 </a:t>
            </a:r>
            <a:r>
              <a:rPr lang="tr-TR" dirty="0" err="1" smtClean="0"/>
              <a:t>epitel</a:t>
            </a:r>
            <a:r>
              <a:rPr lang="tr-TR" dirty="0" smtClean="0"/>
              <a:t> hücre </a:t>
            </a:r>
            <a:r>
              <a:rPr lang="tr-TR" dirty="0" err="1" smtClean="0"/>
              <a:t>apikal</a:t>
            </a:r>
            <a:r>
              <a:rPr lang="tr-TR" dirty="0" smtClean="0"/>
              <a:t> </a:t>
            </a:r>
            <a:r>
              <a:rPr lang="tr-TR" dirty="0" err="1" smtClean="0"/>
              <a:t>membranına</a:t>
            </a:r>
            <a:r>
              <a:rPr lang="tr-TR" dirty="0" smtClean="0"/>
              <a:t> yerleşmektedir. Bu sayede lümenden etkili bir biçimde su alımına başlar. </a:t>
            </a:r>
            <a:endParaRPr lang="en-US" dirty="0" smtClean="0"/>
          </a:p>
          <a:p>
            <a:r>
              <a:rPr lang="en-US" dirty="0" smtClean="0"/>
              <a:t>Aquaporin-3 </a:t>
            </a:r>
            <a:r>
              <a:rPr lang="en-US" dirty="0" err="1" smtClean="0"/>
              <a:t>basolateral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tr-TR" dirty="0" smtClean="0"/>
              <a:t>da sabit bir şekilde bulunmaktadır.</a:t>
            </a:r>
            <a:r>
              <a:rPr lang="en-US" dirty="0" smtClean="0"/>
              <a:t> </a:t>
            </a:r>
            <a:r>
              <a:rPr lang="tr-TR" dirty="0" smtClean="0"/>
              <a:t>AQP2 ile giren su AQP3 ile hızlı bir şekilde çıkmakta ve kana geçmektedir. </a:t>
            </a:r>
            <a:endParaRPr lang="en-US" dirty="0" smtClean="0"/>
          </a:p>
          <a:p>
            <a:endParaRPr lang="tr-TR" dirty="0"/>
          </a:p>
        </p:txBody>
      </p:sp>
      <p:pic>
        <p:nvPicPr>
          <p:cNvPr id="5" name="Picture 2" descr="http://arbl.cvmbs.colostate.edu/hbooks/molecules/aqp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7676" y="4495800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 ve Hücrelerde Hedefler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Su yaşayanlarda en çok bulunan kimyasaldır. Hemen hemen tüm kimyasal reaksiyonlar suda gerçekleşmektedir.</a:t>
            </a:r>
          </a:p>
          <a:p>
            <a:r>
              <a:rPr lang="tr-TR" dirty="0" smtClean="0"/>
              <a:t>Su uzaklaştırılması (</a:t>
            </a:r>
            <a:r>
              <a:rPr lang="tr-TR" dirty="0" err="1" smtClean="0"/>
              <a:t>Dehidratasyon</a:t>
            </a:r>
            <a:r>
              <a:rPr lang="tr-TR" dirty="0" smtClean="0"/>
              <a:t>)</a:t>
            </a:r>
          </a:p>
          <a:p>
            <a:r>
              <a:rPr lang="tr-TR" dirty="0" smtClean="0"/>
              <a:t>Su eklenmesi (Hidroliz)</a:t>
            </a:r>
            <a:r>
              <a:rPr lang="en-US" dirty="0" smtClean="0"/>
              <a:t/>
            </a:r>
            <a:br>
              <a:rPr lang="en-US" dirty="0" smtClean="0"/>
            </a:br>
            <a:endParaRPr lang="tr-TR" dirty="0"/>
          </a:p>
        </p:txBody>
      </p:sp>
      <p:pic>
        <p:nvPicPr>
          <p:cNvPr id="2050" name="Picture 2" descr="C:\Users\user\Desktop\1Hidrol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6179" y="3501838"/>
            <a:ext cx="4533900" cy="209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Dehidratasyon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78187"/>
          </a:xfrm>
        </p:spPr>
        <p:txBody>
          <a:bodyPr>
            <a:normAutofit/>
          </a:bodyPr>
          <a:lstStyle/>
          <a:p>
            <a:pPr fontAlgn="base"/>
            <a:r>
              <a:rPr lang="tr-TR" dirty="0" smtClean="0"/>
              <a:t>Suyun uzaklaştırılması ile moleküler düzeyde </a:t>
            </a:r>
            <a:r>
              <a:rPr lang="en-US" dirty="0" smtClean="0"/>
              <a:t>:</a:t>
            </a:r>
          </a:p>
          <a:p>
            <a:pPr lvl="1" fontAlgn="base"/>
            <a:r>
              <a:rPr lang="tr-TR" dirty="0" smtClean="0"/>
              <a:t>Basit şeker olan G</a:t>
            </a:r>
            <a:r>
              <a:rPr lang="en-US" dirty="0" err="1" smtClean="0"/>
              <a:t>lu</a:t>
            </a:r>
            <a:r>
              <a:rPr lang="tr-TR" dirty="0" smtClean="0"/>
              <a:t>k</a:t>
            </a:r>
            <a:r>
              <a:rPr lang="en-US" dirty="0" smtClean="0"/>
              <a:t>o</a:t>
            </a:r>
            <a:r>
              <a:rPr lang="tr-TR" dirty="0" smtClean="0"/>
              <a:t>z,</a:t>
            </a:r>
            <a:r>
              <a:rPr lang="en-US" dirty="0" smtClean="0"/>
              <a:t> </a:t>
            </a:r>
            <a:r>
              <a:rPr lang="tr-TR" dirty="0" smtClean="0"/>
              <a:t>k</a:t>
            </a:r>
            <a:r>
              <a:rPr lang="en-US" dirty="0" err="1" smtClean="0"/>
              <a:t>omplex</a:t>
            </a:r>
            <a:r>
              <a:rPr lang="en-US" dirty="0" smtClean="0"/>
              <a:t> </a:t>
            </a:r>
            <a:r>
              <a:rPr lang="tr-TR" dirty="0" smtClean="0"/>
              <a:t>karbonhidrat olan nişasta</a:t>
            </a:r>
            <a:endParaRPr lang="en-US" dirty="0" smtClean="0"/>
          </a:p>
          <a:p>
            <a:pPr lvl="1" fontAlgn="base"/>
            <a:r>
              <a:rPr lang="tr-TR" dirty="0" smtClean="0"/>
              <a:t>G</a:t>
            </a:r>
            <a:r>
              <a:rPr lang="en-US" dirty="0" err="1" smtClean="0"/>
              <a:t>lycerol</a:t>
            </a:r>
            <a:r>
              <a:rPr lang="en-US" dirty="0" smtClean="0"/>
              <a:t> </a:t>
            </a:r>
            <a:r>
              <a:rPr lang="tr-TR" dirty="0" smtClean="0"/>
              <a:t>ve yağ asitleri, yağ</a:t>
            </a:r>
            <a:endParaRPr lang="en-US" dirty="0" smtClean="0"/>
          </a:p>
          <a:p>
            <a:pPr lvl="1" fontAlgn="base"/>
            <a:r>
              <a:rPr lang="tr-TR" dirty="0" smtClean="0"/>
              <a:t>A</a:t>
            </a:r>
            <a:r>
              <a:rPr lang="en-US" dirty="0" err="1" smtClean="0"/>
              <a:t>mino</a:t>
            </a:r>
            <a:r>
              <a:rPr lang="en-US" dirty="0" smtClean="0"/>
              <a:t> a</a:t>
            </a:r>
            <a:r>
              <a:rPr lang="tr-TR" dirty="0" smtClean="0"/>
              <a:t>s</a:t>
            </a:r>
            <a:r>
              <a:rPr lang="en-US" dirty="0" smtClean="0"/>
              <a:t>id</a:t>
            </a:r>
            <a:r>
              <a:rPr lang="tr-TR" dirty="0" err="1" smtClean="0"/>
              <a:t>ler</a:t>
            </a:r>
            <a:r>
              <a:rPr lang="tr-TR" dirty="0" smtClean="0"/>
              <a:t>, protein oluşturur</a:t>
            </a:r>
            <a:r>
              <a:rPr lang="en-US" dirty="0" smtClean="0"/>
              <a:t>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8606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Hidroliz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tr-TR" dirty="0" smtClean="0"/>
              <a:t>Büyük moleküllerin su kullanılarak küçük moleküllere yani </a:t>
            </a:r>
            <a:r>
              <a:rPr lang="tr-TR" dirty="0" err="1" smtClean="0"/>
              <a:t>monomerlere</a:t>
            </a:r>
            <a:r>
              <a:rPr lang="tr-TR" dirty="0" smtClean="0"/>
              <a:t> ayrıldığı kimyasal reaksiyonlara denir</a:t>
            </a:r>
          </a:p>
          <a:p>
            <a:pPr fontAlgn="base"/>
            <a:r>
              <a:rPr lang="tr-TR" dirty="0" smtClean="0"/>
              <a:t>K</a:t>
            </a:r>
            <a:r>
              <a:rPr lang="en-US" dirty="0" err="1" smtClean="0"/>
              <a:t>arbo</a:t>
            </a:r>
            <a:r>
              <a:rPr lang="tr-TR" dirty="0" err="1" smtClean="0"/>
              <a:t>nhidratlar</a:t>
            </a:r>
            <a:r>
              <a:rPr lang="en-US" dirty="0" smtClean="0"/>
              <a:t>, </a:t>
            </a:r>
            <a:r>
              <a:rPr lang="tr-TR" dirty="0" smtClean="0"/>
              <a:t>yağlar ve proteinler bu yolla küçük moleküllere ayrıştırılır. </a:t>
            </a:r>
            <a:r>
              <a:rPr lang="en-US" dirty="0" smtClean="0"/>
              <a:t> </a:t>
            </a:r>
            <a:endParaRPr lang="tr-TR" dirty="0" smtClean="0"/>
          </a:p>
          <a:p>
            <a:pPr lvl="1" fontAlgn="base"/>
            <a:r>
              <a:rPr lang="tr-TR" dirty="0" smtClean="0"/>
              <a:t>Nişasta----</a:t>
            </a:r>
            <a:r>
              <a:rPr lang="tr-TR" dirty="0" err="1" smtClean="0"/>
              <a:t>Glukoz</a:t>
            </a:r>
            <a:endParaRPr lang="en-US" dirty="0" smtClean="0"/>
          </a:p>
          <a:p>
            <a:pPr lvl="1" fontAlgn="base"/>
            <a:r>
              <a:rPr lang="tr-TR" dirty="0" smtClean="0"/>
              <a:t>Yağ---- G</a:t>
            </a:r>
            <a:r>
              <a:rPr lang="en-US" dirty="0" err="1" smtClean="0"/>
              <a:t>lycerol</a:t>
            </a:r>
            <a:r>
              <a:rPr lang="en-US" dirty="0" smtClean="0"/>
              <a:t> </a:t>
            </a:r>
            <a:r>
              <a:rPr lang="tr-TR" dirty="0" smtClean="0"/>
              <a:t>ve yağ asitleri</a:t>
            </a:r>
            <a:endParaRPr lang="en-US" dirty="0" smtClean="0"/>
          </a:p>
          <a:p>
            <a:pPr lvl="1" fontAlgn="base"/>
            <a:r>
              <a:rPr lang="tr-TR" dirty="0" smtClean="0"/>
              <a:t>Protein----A</a:t>
            </a:r>
            <a:r>
              <a:rPr lang="en-US" dirty="0" err="1" smtClean="0"/>
              <a:t>mino</a:t>
            </a:r>
            <a:r>
              <a:rPr lang="en-US" dirty="0" smtClean="0"/>
              <a:t> a</a:t>
            </a:r>
            <a:r>
              <a:rPr lang="tr-TR" dirty="0" smtClean="0"/>
              <a:t>s</a:t>
            </a:r>
            <a:r>
              <a:rPr lang="en-US" dirty="0" smtClean="0"/>
              <a:t>id</a:t>
            </a:r>
            <a:r>
              <a:rPr lang="tr-TR" dirty="0" err="1" smtClean="0"/>
              <a:t>ler</a:t>
            </a:r>
            <a:r>
              <a:rPr lang="tr-TR" dirty="0" smtClean="0"/>
              <a:t> oluşur</a:t>
            </a:r>
            <a:r>
              <a:rPr lang="en-US" dirty="0" smtClean="0"/>
              <a:t>.</a:t>
            </a:r>
          </a:p>
          <a:p>
            <a:pPr lvl="1" fontAlgn="base"/>
            <a:endParaRPr 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Su Hedefleri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i="1" dirty="0" smtClean="0"/>
              <a:t>Protein katlanması</a:t>
            </a:r>
          </a:p>
          <a:p>
            <a:r>
              <a:rPr lang="tr-TR" b="1" i="1" dirty="0" smtClean="0"/>
              <a:t>Protein yapısı</a:t>
            </a:r>
          </a:p>
          <a:p>
            <a:r>
              <a:rPr lang="tr-TR" b="1" i="1" dirty="0" smtClean="0"/>
              <a:t>Protein aktivitesi </a:t>
            </a:r>
          </a:p>
          <a:p>
            <a:r>
              <a:rPr lang="tr-TR" b="1" i="1" dirty="0" smtClean="0"/>
              <a:t>Protein–</a:t>
            </a:r>
            <a:r>
              <a:rPr lang="tr-TR" b="1" i="1" dirty="0" err="1" smtClean="0"/>
              <a:t>ligand</a:t>
            </a:r>
            <a:r>
              <a:rPr lang="tr-TR" b="1" i="1" dirty="0" smtClean="0"/>
              <a:t> etkileşimleri</a:t>
            </a:r>
          </a:p>
          <a:p>
            <a:r>
              <a:rPr lang="tr-TR" b="1" i="1" dirty="0" smtClean="0"/>
              <a:t>DNA yapısı ve DNA-Protein etkileşimi.</a:t>
            </a:r>
          </a:p>
          <a:p>
            <a:pPr lvl="1"/>
            <a:r>
              <a:rPr lang="tr-TR" dirty="0" smtClean="0"/>
              <a:t>Bazı proteinler güçlü bir şekilde DNA’ya bağlanmaktadır. </a:t>
            </a:r>
            <a:r>
              <a:rPr lang="en-US" dirty="0" smtClean="0"/>
              <a:t>Protein</a:t>
            </a:r>
            <a:r>
              <a:rPr lang="tr-TR" dirty="0" err="1" smtClean="0"/>
              <a:t>ler</a:t>
            </a:r>
            <a:r>
              <a:rPr lang="tr-TR" dirty="0" smtClean="0"/>
              <a:t> bu bağlanmayı gerçekleştirirken su etkisine ihtiyaç duymaktadır. </a:t>
            </a:r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Su ve kanser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Kanser hücreleri normal hücrelerden daha fazla serbest su içermektedir. </a:t>
            </a:r>
          </a:p>
          <a:p>
            <a:r>
              <a:rPr lang="tr-TR" dirty="0" err="1" smtClean="0"/>
              <a:t>Malignansinin</a:t>
            </a:r>
            <a:r>
              <a:rPr lang="tr-TR" dirty="0" smtClean="0"/>
              <a:t> artması da hücre </a:t>
            </a:r>
            <a:r>
              <a:rPr lang="tr-TR" dirty="0" err="1" smtClean="0"/>
              <a:t>hidrasyonu</a:t>
            </a:r>
            <a:r>
              <a:rPr lang="tr-TR" dirty="0" smtClean="0"/>
              <a:t> ile ilgilidir. </a:t>
            </a:r>
          </a:p>
          <a:p>
            <a:r>
              <a:rPr lang="tr-TR" dirty="0" smtClean="0"/>
              <a:t>Neden olarak ise su miktarının artmasının kanserli hücrelerde </a:t>
            </a:r>
            <a:r>
              <a:rPr lang="tr-TR" dirty="0" err="1" smtClean="0"/>
              <a:t>intraselluler</a:t>
            </a:r>
            <a:r>
              <a:rPr lang="tr-TR" dirty="0" smtClean="0"/>
              <a:t> olayları (metabolizma ve çoğalma gibi) hızlandırmakta ve normal hücrelere oranla avantaj sağlamasına neden olduğu düşünülmektedir. </a:t>
            </a:r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err="1" smtClean="0"/>
              <a:t>Li</a:t>
            </a:r>
            <a:r>
              <a:rPr lang="en-US" i="1" dirty="0" err="1" smtClean="0"/>
              <a:t>zoz</a:t>
            </a:r>
            <a:r>
              <a:rPr lang="tr-TR" i="1" dirty="0" smtClean="0"/>
              <a:t>om</a:t>
            </a:r>
            <a:r>
              <a:rPr lang="en-US" i="1" dirty="0" smtClean="0"/>
              <a:t> protein</a:t>
            </a:r>
            <a:r>
              <a:rPr lang="tr-TR" i="1" dirty="0" err="1" smtClean="0"/>
              <a:t>leri</a:t>
            </a:r>
            <a:r>
              <a:rPr lang="en-US" i="1" dirty="0" smtClean="0"/>
              <a:t> (</a:t>
            </a:r>
            <a:r>
              <a:rPr lang="tr-TR" i="1" dirty="0" smtClean="0"/>
              <a:t>mor</a:t>
            </a:r>
            <a:r>
              <a:rPr lang="en-US" i="1" dirty="0" smtClean="0"/>
              <a:t>) </a:t>
            </a:r>
            <a:r>
              <a:rPr lang="tr-TR" i="1" dirty="0" smtClean="0"/>
              <a:t>ve su damlacıkları (mavi)</a:t>
            </a:r>
            <a:endParaRPr lang="tr-TR" dirty="0"/>
          </a:p>
        </p:txBody>
      </p:sp>
      <p:pic>
        <p:nvPicPr>
          <p:cNvPr id="1026" name="Picture 2" descr="http://ns.umich.edu/new/images/water-in-cells-behaves-in-complex-and-intricate-ways-orig-20131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235" y="1549867"/>
            <a:ext cx="6811447" cy="3730345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1057835" y="5228256"/>
            <a:ext cx="10434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smtClean="0"/>
              <a:t>Proteinler bir hücrede belli bir konsantrasyona eriştiğinde (Dolayısıyla aralarındaki mesafe azaldığında) etraflarındaki su hareketi ve miktarı dramatik olarak azalmaktadır. Bu Alzheimer hastalığı gibi hastalıklarda proteinlerin neden bir araya geldiğini açıklayabilir. 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Hücre Zarı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Hücreler kendilerini çevreleyen biyolojik zarlar tarafından dış ortamdan ayrılır. </a:t>
            </a:r>
            <a:endParaRPr lang="tr-TR" dirty="0" smtClean="0"/>
          </a:p>
          <a:p>
            <a:r>
              <a:rPr lang="tr-TR" dirty="0" smtClean="0"/>
              <a:t>Zar </a:t>
            </a:r>
            <a:r>
              <a:rPr lang="tr-TR" dirty="0"/>
              <a:t>genetik materyali, yapısal proteinleri, </a:t>
            </a:r>
            <a:r>
              <a:rPr lang="tr-TR" dirty="0" err="1"/>
              <a:t>metabolitleri</a:t>
            </a:r>
            <a:r>
              <a:rPr lang="tr-TR" dirty="0"/>
              <a:t> ve yaşam için gerekli molekülleri koruyarak hücrenin yapısal bütünlüğünü sağlar. </a:t>
            </a:r>
            <a:endParaRPr lang="tr-TR" dirty="0" smtClean="0"/>
          </a:p>
          <a:p>
            <a:r>
              <a:rPr lang="tr-TR" dirty="0" smtClean="0"/>
              <a:t>Zara </a:t>
            </a:r>
            <a:r>
              <a:rPr lang="tr-TR" dirty="0"/>
              <a:t>yerleşik proteinler ise hücreyle dış ortam arasındaki madde değişimini kontrol eder. </a:t>
            </a:r>
            <a:endParaRPr lang="tr-TR" dirty="0" smtClean="0"/>
          </a:p>
          <a:p>
            <a:r>
              <a:rPr lang="tr-TR" dirty="0" smtClean="0"/>
              <a:t>Hücre </a:t>
            </a:r>
            <a:r>
              <a:rPr lang="tr-TR" dirty="0"/>
              <a:t>hacminin ve gerekli iç </a:t>
            </a:r>
            <a:r>
              <a:rPr lang="tr-TR" dirty="0" err="1"/>
              <a:t>ozmolaritenin</a:t>
            </a:r>
            <a:r>
              <a:rPr lang="tr-TR" dirty="0"/>
              <a:t> düzenlemesi birçok durumda suyun ve tuzların hücre zarından geçişinin kontrol edilmesine bağlıdır. </a:t>
            </a:r>
          </a:p>
        </p:txBody>
      </p:sp>
    </p:spTree>
    <p:extLst>
      <p:ext uri="{BB962C8B-B14F-4D97-AF65-F5344CB8AC3E}">
        <p14:creationId xmlns:p14="http://schemas.microsoft.com/office/powerpoint/2010/main" val="6168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5"/>
          <a:stretch/>
        </p:blipFill>
        <p:spPr bwMode="auto">
          <a:xfrm>
            <a:off x="2286000" y="571500"/>
            <a:ext cx="7620000" cy="544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16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914400" y="838200"/>
            <a:ext cx="10261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2200" dirty="0">
                <a:latin typeface="Arial" charset="0"/>
              </a:rPr>
              <a:t>Hücreyi oluşturan farklı maddeler protoplazma adını alır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endParaRPr lang="tr-TR" sz="2200" dirty="0">
              <a:latin typeface="Arial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2200" dirty="0">
                <a:latin typeface="Arial" charset="0"/>
              </a:rPr>
              <a:t>Protoplazma temel olarak 5 maddeden oluşur: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§"/>
            </a:pPr>
            <a:endParaRPr lang="tr-TR" sz="2200" dirty="0">
              <a:latin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tr-TR" sz="2200" dirty="0">
                <a:latin typeface="Arial" charset="0"/>
              </a:rPr>
              <a:t>Su</a:t>
            </a:r>
          </a:p>
          <a:p>
            <a:pPr marL="342900" indent="-342900">
              <a:buFontTx/>
              <a:buAutoNum type="arabicPeriod"/>
            </a:pPr>
            <a:endParaRPr lang="tr-TR" sz="2200" dirty="0">
              <a:latin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tr-TR" sz="2200" dirty="0">
                <a:latin typeface="Arial" charset="0"/>
              </a:rPr>
              <a:t>Elektrolitler (iyonlar)</a:t>
            </a:r>
          </a:p>
          <a:p>
            <a:pPr marL="342900" indent="-342900">
              <a:buFontTx/>
              <a:buAutoNum type="arabicPeriod"/>
            </a:pPr>
            <a:endParaRPr lang="tr-TR" sz="2200" dirty="0">
              <a:latin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tr-TR" sz="2200" dirty="0">
                <a:latin typeface="Arial" charset="0"/>
              </a:rPr>
              <a:t>Proteinler</a:t>
            </a:r>
          </a:p>
          <a:p>
            <a:pPr marL="342900" indent="-342900">
              <a:buFontTx/>
              <a:buAutoNum type="arabicPeriod"/>
            </a:pPr>
            <a:endParaRPr lang="tr-TR" sz="2200" dirty="0">
              <a:latin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tr-TR" sz="2200" dirty="0" err="1">
                <a:latin typeface="Arial" charset="0"/>
              </a:rPr>
              <a:t>Lipidler</a:t>
            </a:r>
            <a:endParaRPr lang="tr-TR" sz="2200" dirty="0">
              <a:latin typeface="Arial" charset="0"/>
            </a:endParaRPr>
          </a:p>
          <a:p>
            <a:pPr marL="342900" indent="-342900">
              <a:buFontTx/>
              <a:buAutoNum type="arabicPeriod"/>
            </a:pPr>
            <a:endParaRPr lang="tr-TR" sz="2200" dirty="0">
              <a:latin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tr-TR" sz="2200" dirty="0">
                <a:latin typeface="Arial" charset="0"/>
              </a:rPr>
              <a:t>Karbonhidratlar</a:t>
            </a:r>
          </a:p>
          <a:p>
            <a:pPr marL="342900" indent="-342900">
              <a:buFontTx/>
              <a:buAutoNum type="arabicPeriod"/>
            </a:pPr>
            <a:endParaRPr lang="tr-TR" sz="2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Suyun taşınması (Kronoloji)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1920’ler; </a:t>
            </a:r>
            <a:r>
              <a:rPr lang="tr-TR" dirty="0"/>
              <a:t>çift katmanlı </a:t>
            </a:r>
            <a:r>
              <a:rPr lang="tr-TR" dirty="0" err="1"/>
              <a:t>lipid</a:t>
            </a:r>
            <a:r>
              <a:rPr lang="tr-TR" dirty="0"/>
              <a:t> tabakanın tanımlanmasıyla hücrelerin iç ortamlarındaki özgün koşulları dış ortamdaki koşullara rağmen nasıl muhafaza edebildikleri anlaşıldı. </a:t>
            </a:r>
            <a:endParaRPr lang="tr-TR" dirty="0" smtClean="0"/>
          </a:p>
          <a:p>
            <a:r>
              <a:rPr lang="tr-TR" dirty="0" smtClean="0"/>
              <a:t>1950’ler; taşıyıcı </a:t>
            </a:r>
            <a:r>
              <a:rPr lang="tr-TR" dirty="0"/>
              <a:t>kanalların keşfiyle moleküllerin </a:t>
            </a:r>
            <a:r>
              <a:rPr lang="tr-TR" dirty="0" err="1"/>
              <a:t>transmembran</a:t>
            </a:r>
            <a:r>
              <a:rPr lang="tr-TR" dirty="0"/>
              <a:t> hareketlerinin moleküler temelleri gösterildi. Ancak </a:t>
            </a:r>
            <a:r>
              <a:rPr lang="tr-TR" dirty="0" err="1"/>
              <a:t>lipid</a:t>
            </a:r>
            <a:r>
              <a:rPr lang="tr-TR" dirty="0"/>
              <a:t> zardan suyun difüzyonu üzerine tartışılmalar uzun süre devam etti. </a:t>
            </a:r>
            <a:endParaRPr lang="tr-TR" dirty="0" smtClean="0"/>
          </a:p>
          <a:p>
            <a:r>
              <a:rPr lang="tr-TR" dirty="0" smtClean="0"/>
              <a:t>1960’lar; </a:t>
            </a:r>
            <a:r>
              <a:rPr lang="tr-TR" dirty="0"/>
              <a:t>amfibi deri </a:t>
            </a:r>
            <a:r>
              <a:rPr lang="tr-TR" dirty="0" err="1"/>
              <a:t>epiteli</a:t>
            </a:r>
            <a:r>
              <a:rPr lang="tr-TR" dirty="0"/>
              <a:t> ve eritrositler gibi su geçirgenliği yüksek olan hücrelerde suyun </a:t>
            </a:r>
            <a:r>
              <a:rPr lang="tr-TR" dirty="0" err="1"/>
              <a:t>lipid</a:t>
            </a:r>
            <a:r>
              <a:rPr lang="tr-TR" dirty="0"/>
              <a:t> zardan difüzyon dışında başka bir yolla da geçmesi gerektiği öne sürüldü. Taşıyıcı birçok kanal proteini su kanalı özelliği göstermediği için eritrositlerde ve </a:t>
            </a:r>
            <a:r>
              <a:rPr lang="tr-TR" dirty="0" err="1"/>
              <a:t>Xenopus</a:t>
            </a:r>
            <a:r>
              <a:rPr lang="tr-TR" dirty="0"/>
              <a:t> oositlerinde bulunan Glikoz taşıyıcısı 1 (Glucophorin1), su taşıyıcı kanal için öncelikli aday olarak ortaya atıldı. </a:t>
            </a:r>
          </a:p>
        </p:txBody>
      </p:sp>
    </p:spTree>
    <p:extLst>
      <p:ext uri="{BB962C8B-B14F-4D97-AF65-F5344CB8AC3E}">
        <p14:creationId xmlns:p14="http://schemas.microsoft.com/office/powerpoint/2010/main" val="35976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>
          <a:xfrm>
            <a:off x="665205" y="83065"/>
            <a:ext cx="10515600" cy="1325563"/>
          </a:xfrm>
        </p:spPr>
        <p:txBody>
          <a:bodyPr/>
          <a:lstStyle/>
          <a:p>
            <a:r>
              <a:rPr lang="tr-TR" dirty="0" smtClean="0"/>
              <a:t>Su Geçişi</a:t>
            </a:r>
            <a:endParaRPr lang="tr-TR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355975" y="1244601"/>
            <a:ext cx="5394325" cy="5308600"/>
            <a:chOff x="1069" y="0"/>
            <a:chExt cx="3580" cy="432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" y="0"/>
              <a:ext cx="3580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156" y="3475"/>
              <a:ext cx="590" cy="1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tr-TR"/>
            </a:p>
          </p:txBody>
        </p:sp>
      </p:grpSp>
      <p:sp>
        <p:nvSpPr>
          <p:cNvPr id="11" name="Metin kutusu 10"/>
          <p:cNvSpPr txBox="1"/>
          <p:nvPr/>
        </p:nvSpPr>
        <p:spPr>
          <a:xfrm>
            <a:off x="8750300" y="1981200"/>
            <a:ext cx="82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Osmoz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8750300" y="3225800"/>
            <a:ext cx="136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Ko</a:t>
            </a:r>
            <a:r>
              <a:rPr lang="tr-TR" dirty="0" smtClean="0"/>
              <a:t>-transport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8661400" y="4285734"/>
            <a:ext cx="2437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Su kanalları (</a:t>
            </a:r>
            <a:r>
              <a:rPr lang="tr-TR" dirty="0" err="1" smtClean="0"/>
              <a:t>Aquaporin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650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Suyun </a:t>
            </a:r>
            <a:r>
              <a:rPr lang="tr-TR" dirty="0" smtClean="0"/>
              <a:t>taşınması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83459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1992</a:t>
            </a:r>
            <a:r>
              <a:rPr lang="tr-TR" dirty="0" smtClean="0"/>
              <a:t>;</a:t>
            </a:r>
            <a:r>
              <a:rPr lang="en-US" dirty="0" smtClean="0"/>
              <a:t> </a:t>
            </a:r>
            <a:r>
              <a:rPr lang="tr-TR" dirty="0" smtClean="0"/>
              <a:t>ilk </a:t>
            </a:r>
            <a:r>
              <a:rPr lang="en-US" dirty="0" smtClean="0"/>
              <a:t>aquaporin</a:t>
            </a:r>
            <a:r>
              <a:rPr lang="en-US" dirty="0"/>
              <a:t>, ‘aquaporin-1</a:t>
            </a:r>
            <a:r>
              <a:rPr lang="en-US" dirty="0" smtClean="0"/>
              <a:t>’,</a:t>
            </a:r>
            <a:r>
              <a:rPr lang="en-US" dirty="0"/>
              <a:t> Peter </a:t>
            </a:r>
            <a:r>
              <a:rPr lang="en-US" dirty="0" err="1" smtClean="0"/>
              <a:t>Agre</a:t>
            </a:r>
            <a:r>
              <a:rPr lang="tr-TR" dirty="0" smtClean="0"/>
              <a:t> tarafından gösterildi. Bazı </a:t>
            </a:r>
            <a:r>
              <a:rPr lang="tr-TR" dirty="0" err="1" smtClean="0"/>
              <a:t>epitelyal</a:t>
            </a:r>
            <a:r>
              <a:rPr lang="tr-TR" dirty="0" smtClean="0"/>
              <a:t> hücrelerde görülen yüksek miktarda su geçirgenliği bulgusu başka mekanizmalar da olabileceğini düşündürtmekteydi.</a:t>
            </a:r>
          </a:p>
          <a:p>
            <a:r>
              <a:rPr lang="tr-TR" dirty="0" err="1" smtClean="0"/>
              <a:t>Agre</a:t>
            </a:r>
            <a:r>
              <a:rPr lang="tr-TR" dirty="0" smtClean="0"/>
              <a:t> bu buluşu </a:t>
            </a:r>
            <a:r>
              <a:rPr lang="en-US" dirty="0" smtClean="0"/>
              <a:t>Rh </a:t>
            </a:r>
            <a:r>
              <a:rPr lang="tr-TR" dirty="0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en-US" dirty="0" smtClean="0"/>
              <a:t> anti</a:t>
            </a:r>
            <a:r>
              <a:rPr lang="tr-TR" dirty="0" smtClean="0"/>
              <a:t>j</a:t>
            </a:r>
            <a:r>
              <a:rPr lang="en-US" dirty="0" err="1" smtClean="0"/>
              <a:t>en</a:t>
            </a:r>
            <a:r>
              <a:rPr lang="tr-TR" dirty="0" err="1" smtClean="0"/>
              <a:t>leri</a:t>
            </a:r>
            <a:r>
              <a:rPr lang="tr-TR" dirty="0" smtClean="0"/>
              <a:t> üzerinde çalışırken gerçekleştirdi</a:t>
            </a:r>
            <a:r>
              <a:rPr lang="en-US" dirty="0" smtClean="0"/>
              <a:t>. Rh mole</a:t>
            </a:r>
            <a:r>
              <a:rPr lang="tr-TR" dirty="0" smtClean="0"/>
              <a:t>külünün </a:t>
            </a:r>
            <a:r>
              <a:rPr lang="tr-TR" dirty="0" err="1" smtClean="0"/>
              <a:t>yanısıra</a:t>
            </a:r>
            <a:r>
              <a:rPr lang="tr-TR" dirty="0" smtClean="0"/>
              <a:t> 28 </a:t>
            </a:r>
            <a:r>
              <a:rPr lang="tr-TR" dirty="0" err="1" smtClean="0"/>
              <a:t>kD</a:t>
            </a:r>
            <a:r>
              <a:rPr lang="tr-TR" dirty="0" smtClean="0"/>
              <a:t> boyutunda ikinci bir molekül daha gördüler</a:t>
            </a:r>
            <a:r>
              <a:rPr lang="en-US" dirty="0" smtClean="0"/>
              <a:t>. </a:t>
            </a:r>
            <a:r>
              <a:rPr lang="tr-TR" dirty="0" smtClean="0"/>
              <a:t>İlk başta </a:t>
            </a:r>
            <a:r>
              <a:rPr lang="tr-TR" dirty="0" err="1" smtClean="0"/>
              <a:t>Rh</a:t>
            </a:r>
            <a:r>
              <a:rPr lang="tr-TR" dirty="0" smtClean="0"/>
              <a:t> molekülünün bir parçası olarak düşünülen bu molekülün memeli eritrositlerinde, böbrek </a:t>
            </a:r>
            <a:r>
              <a:rPr lang="tr-TR" dirty="0" err="1" smtClean="0"/>
              <a:t>tübül</a:t>
            </a:r>
            <a:r>
              <a:rPr lang="tr-TR" dirty="0" smtClean="0"/>
              <a:t> hücrelerinde, göz lensinde, sinek beyinleri ve birçok bitki hücresinde varlığı saptandı. </a:t>
            </a:r>
          </a:p>
          <a:p>
            <a:r>
              <a:rPr lang="tr-TR" dirty="0" smtClean="0"/>
              <a:t>Bu buluşu ile </a:t>
            </a:r>
            <a:r>
              <a:rPr lang="tr-TR" dirty="0" err="1" smtClean="0"/>
              <a:t>Agre</a:t>
            </a:r>
            <a:r>
              <a:rPr lang="tr-TR" dirty="0" smtClean="0"/>
              <a:t> 2003 yılında kimya dalında Nobel ödülü kazandı.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345" y="0"/>
            <a:ext cx="1889655" cy="211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335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Aquaporinler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48976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Aquaporin</a:t>
            </a:r>
            <a:r>
              <a:rPr lang="tr-TR" dirty="0" err="1" smtClean="0"/>
              <a:t>ler</a:t>
            </a:r>
            <a:r>
              <a:rPr lang="tr-TR" dirty="0" smtClean="0"/>
              <a:t> hücre zarı proteinleridir. </a:t>
            </a:r>
          </a:p>
          <a:p>
            <a:endParaRPr lang="tr-TR" dirty="0" smtClean="0"/>
          </a:p>
          <a:p>
            <a:r>
              <a:rPr lang="tr-TR" dirty="0" smtClean="0"/>
              <a:t>Dört tanesi </a:t>
            </a:r>
            <a:r>
              <a:rPr lang="tr-TR" dirty="0" err="1" smtClean="0"/>
              <a:t>biraraya</a:t>
            </a:r>
            <a:r>
              <a:rPr lang="tr-TR" dirty="0" smtClean="0"/>
              <a:t> gelerek (</a:t>
            </a:r>
            <a:r>
              <a:rPr lang="tr-TR" dirty="0" err="1" smtClean="0"/>
              <a:t>tetramer</a:t>
            </a:r>
            <a:r>
              <a:rPr lang="tr-TR" dirty="0" smtClean="0"/>
              <a:t>) su kanalı oluşturmaktadır.</a:t>
            </a:r>
          </a:p>
          <a:p>
            <a:endParaRPr lang="tr-TR" dirty="0"/>
          </a:p>
          <a:p>
            <a:r>
              <a:rPr lang="tr-TR" dirty="0"/>
              <a:t> Saniyede 3x10</a:t>
            </a:r>
            <a:r>
              <a:rPr lang="tr-TR" sz="3200" baseline="30000" dirty="0"/>
              <a:t>9</a:t>
            </a:r>
            <a:r>
              <a:rPr lang="tr-TR" dirty="0"/>
              <a:t> su molekülü taşıyabilen </a:t>
            </a:r>
            <a:r>
              <a:rPr lang="tr-TR" dirty="0" err="1"/>
              <a:t>aquaporinler</a:t>
            </a:r>
            <a:r>
              <a:rPr lang="tr-TR" dirty="0"/>
              <a:t> proton geçişine izin vermezler. </a:t>
            </a:r>
            <a:endParaRPr lang="tr-TR" dirty="0" smtClean="0"/>
          </a:p>
          <a:p>
            <a:endParaRPr lang="tr-TR" dirty="0"/>
          </a:p>
          <a:p>
            <a:r>
              <a:rPr lang="tr-TR" dirty="0"/>
              <a:t> A</a:t>
            </a:r>
            <a:r>
              <a:rPr lang="tr-TR" dirty="0" smtClean="0"/>
              <a:t>quaporin </a:t>
            </a:r>
            <a:r>
              <a:rPr lang="tr-TR" dirty="0"/>
              <a:t>ailesi aynı zamanda </a:t>
            </a:r>
            <a:r>
              <a:rPr lang="tr-TR" dirty="0" err="1"/>
              <a:t>gliserol</a:t>
            </a:r>
            <a:r>
              <a:rPr lang="tr-TR" dirty="0"/>
              <a:t>, üre, </a:t>
            </a:r>
            <a:r>
              <a:rPr lang="tr-TR" dirty="0" err="1"/>
              <a:t>arsenit</a:t>
            </a:r>
            <a:r>
              <a:rPr lang="tr-TR" dirty="0"/>
              <a:t> ve bazı iyonların taşınmasına da yardımcı </a:t>
            </a:r>
            <a:r>
              <a:rPr lang="tr-TR" dirty="0" smtClean="0"/>
              <a:t>olur.</a:t>
            </a:r>
          </a:p>
          <a:p>
            <a:endParaRPr lang="tr-TR" dirty="0" smtClean="0"/>
          </a:p>
          <a:p>
            <a:r>
              <a:rPr lang="tr-TR" dirty="0"/>
              <a:t>Aquaporinlerin oluşturduğu kanallarda su geçişi doğrudan ATP kullanımını </a:t>
            </a:r>
            <a:r>
              <a:rPr lang="tr-TR" dirty="0" smtClean="0"/>
              <a:t>gerektirmemektedir.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05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1388</Words>
  <Application>Microsoft Office PowerPoint</Application>
  <PresentationFormat>Geniş ekran</PresentationFormat>
  <Paragraphs>272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Tahoma</vt:lpstr>
      <vt:lpstr>Times New Roman</vt:lpstr>
      <vt:lpstr>Wingdings</vt:lpstr>
      <vt:lpstr>Office Teması</vt:lpstr>
      <vt:lpstr>Hücre Zarı ve Su Kanalları</vt:lpstr>
      <vt:lpstr>PowerPoint Sunusu</vt:lpstr>
      <vt:lpstr>Hücre Zarı </vt:lpstr>
      <vt:lpstr>PowerPoint Sunusu</vt:lpstr>
      <vt:lpstr>PowerPoint Sunusu</vt:lpstr>
      <vt:lpstr>Suyun taşınması (Kronoloji)</vt:lpstr>
      <vt:lpstr>Su Geçişi</vt:lpstr>
      <vt:lpstr>Suyun taşınması</vt:lpstr>
      <vt:lpstr>Aquaporinler </vt:lpstr>
      <vt:lpstr>Aquaporin Kanalı Yapısı</vt:lpstr>
      <vt:lpstr>Aquaporin Kanalı Yapısı (Kum Saati Modeli)</vt:lpstr>
      <vt:lpstr>Aquaporinler</vt:lpstr>
      <vt:lpstr>İnsanda bilinen Aquaporinler</vt:lpstr>
      <vt:lpstr>Aquaporinler</vt:lpstr>
      <vt:lpstr>Aquaporinlerin hücresel düzeyde rolü</vt:lpstr>
      <vt:lpstr>Aquaporinin klinik önemi </vt:lpstr>
      <vt:lpstr>Aquaporinin klinik önemi</vt:lpstr>
      <vt:lpstr>İnsan tümörleri ve Aquaporinler</vt:lpstr>
      <vt:lpstr>PowerPoint Sunusu</vt:lpstr>
      <vt:lpstr>Aquaporin İfadesinin kontrolü </vt:lpstr>
      <vt:lpstr>Aquaporin İfadesinin kontrolü </vt:lpstr>
      <vt:lpstr>Su ve Hücrelerde Hedefler</vt:lpstr>
      <vt:lpstr>Dehidratasyon</vt:lpstr>
      <vt:lpstr>PowerPoint Sunusu</vt:lpstr>
      <vt:lpstr>Hidroliz</vt:lpstr>
      <vt:lpstr>Su Hedefleri</vt:lpstr>
      <vt:lpstr>Su ve kanser</vt:lpstr>
      <vt:lpstr>Lizozom proteinleri (mor) ve su damlacıkları (mavi)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Hücre Zarı ve Su Kanalları</dc:title>
  <dc:creator>aa</dc:creator>
  <cp:lastModifiedBy>aa</cp:lastModifiedBy>
  <cp:revision>68</cp:revision>
  <dcterms:created xsi:type="dcterms:W3CDTF">2014-11-09T10:31:44Z</dcterms:created>
  <dcterms:modified xsi:type="dcterms:W3CDTF">2017-11-21T05:04:45Z</dcterms:modified>
</cp:coreProperties>
</file>