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C01442AD-7AC0-4520-ADCC-3F8B88734D62}" type="datetimeFigureOut">
              <a:rPr lang="tr-TR" smtClean="0"/>
              <a:t>16.9.2018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9FE98C2-7B2C-4214-9F9F-B93E3EE584C8}" type="slidenum">
              <a:rPr lang="tr-TR" smtClean="0"/>
              <a:t>‹#›</a:t>
            </a:fld>
            <a:endParaRPr lang="tr-TR"/>
          </a:p>
        </p:txBody>
      </p:sp>
    </p:spTree>
    <p:extLst>
      <p:ext uri="{BB962C8B-B14F-4D97-AF65-F5344CB8AC3E}">
        <p14:creationId xmlns:p14="http://schemas.microsoft.com/office/powerpoint/2010/main" val="29856417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C01442AD-7AC0-4520-ADCC-3F8B88734D62}" type="datetimeFigureOut">
              <a:rPr lang="tr-TR" smtClean="0"/>
              <a:t>16.9.2018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9FE98C2-7B2C-4214-9F9F-B93E3EE584C8}" type="slidenum">
              <a:rPr lang="tr-TR" smtClean="0"/>
              <a:t>‹#›</a:t>
            </a:fld>
            <a:endParaRPr lang="tr-TR"/>
          </a:p>
        </p:txBody>
      </p:sp>
    </p:spTree>
    <p:extLst>
      <p:ext uri="{BB962C8B-B14F-4D97-AF65-F5344CB8AC3E}">
        <p14:creationId xmlns:p14="http://schemas.microsoft.com/office/powerpoint/2010/main" val="5974712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C01442AD-7AC0-4520-ADCC-3F8B88734D62}" type="datetimeFigureOut">
              <a:rPr lang="tr-TR" smtClean="0"/>
              <a:t>16.9.2018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9FE98C2-7B2C-4214-9F9F-B93E3EE584C8}" type="slidenum">
              <a:rPr lang="tr-TR" smtClean="0"/>
              <a:t>‹#›</a:t>
            </a:fld>
            <a:endParaRPr lang="tr-TR"/>
          </a:p>
        </p:txBody>
      </p:sp>
    </p:spTree>
    <p:extLst>
      <p:ext uri="{BB962C8B-B14F-4D97-AF65-F5344CB8AC3E}">
        <p14:creationId xmlns:p14="http://schemas.microsoft.com/office/powerpoint/2010/main" val="21343293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C01442AD-7AC0-4520-ADCC-3F8B88734D62}" type="datetimeFigureOut">
              <a:rPr lang="tr-TR" smtClean="0"/>
              <a:t>16.9.2018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9FE98C2-7B2C-4214-9F9F-B93E3EE584C8}" type="slidenum">
              <a:rPr lang="tr-TR" smtClean="0"/>
              <a:t>‹#›</a:t>
            </a:fld>
            <a:endParaRPr lang="tr-TR"/>
          </a:p>
        </p:txBody>
      </p:sp>
    </p:spTree>
    <p:extLst>
      <p:ext uri="{BB962C8B-B14F-4D97-AF65-F5344CB8AC3E}">
        <p14:creationId xmlns:p14="http://schemas.microsoft.com/office/powerpoint/2010/main" val="9923142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C01442AD-7AC0-4520-ADCC-3F8B88734D62}" type="datetimeFigureOut">
              <a:rPr lang="tr-TR" smtClean="0"/>
              <a:t>16.9.2018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9FE98C2-7B2C-4214-9F9F-B93E3EE584C8}" type="slidenum">
              <a:rPr lang="tr-TR" smtClean="0"/>
              <a:t>‹#›</a:t>
            </a:fld>
            <a:endParaRPr lang="tr-TR"/>
          </a:p>
        </p:txBody>
      </p:sp>
    </p:spTree>
    <p:extLst>
      <p:ext uri="{BB962C8B-B14F-4D97-AF65-F5344CB8AC3E}">
        <p14:creationId xmlns:p14="http://schemas.microsoft.com/office/powerpoint/2010/main" val="36944666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C01442AD-7AC0-4520-ADCC-3F8B88734D62}" type="datetimeFigureOut">
              <a:rPr lang="tr-TR" smtClean="0"/>
              <a:t>16.9.2018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49FE98C2-7B2C-4214-9F9F-B93E3EE584C8}" type="slidenum">
              <a:rPr lang="tr-TR" smtClean="0"/>
              <a:t>‹#›</a:t>
            </a:fld>
            <a:endParaRPr lang="tr-TR"/>
          </a:p>
        </p:txBody>
      </p:sp>
    </p:spTree>
    <p:extLst>
      <p:ext uri="{BB962C8B-B14F-4D97-AF65-F5344CB8AC3E}">
        <p14:creationId xmlns:p14="http://schemas.microsoft.com/office/powerpoint/2010/main" val="22218806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C01442AD-7AC0-4520-ADCC-3F8B88734D62}" type="datetimeFigureOut">
              <a:rPr lang="tr-TR" smtClean="0"/>
              <a:t>16.9.2018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49FE98C2-7B2C-4214-9F9F-B93E3EE584C8}" type="slidenum">
              <a:rPr lang="tr-TR" smtClean="0"/>
              <a:t>‹#›</a:t>
            </a:fld>
            <a:endParaRPr lang="tr-TR"/>
          </a:p>
        </p:txBody>
      </p:sp>
    </p:spTree>
    <p:extLst>
      <p:ext uri="{BB962C8B-B14F-4D97-AF65-F5344CB8AC3E}">
        <p14:creationId xmlns:p14="http://schemas.microsoft.com/office/powerpoint/2010/main" val="1103955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C01442AD-7AC0-4520-ADCC-3F8B88734D62}" type="datetimeFigureOut">
              <a:rPr lang="tr-TR" smtClean="0"/>
              <a:t>16.9.2018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49FE98C2-7B2C-4214-9F9F-B93E3EE584C8}" type="slidenum">
              <a:rPr lang="tr-TR" smtClean="0"/>
              <a:t>‹#›</a:t>
            </a:fld>
            <a:endParaRPr lang="tr-TR"/>
          </a:p>
        </p:txBody>
      </p:sp>
    </p:spTree>
    <p:extLst>
      <p:ext uri="{BB962C8B-B14F-4D97-AF65-F5344CB8AC3E}">
        <p14:creationId xmlns:p14="http://schemas.microsoft.com/office/powerpoint/2010/main" val="21456194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C01442AD-7AC0-4520-ADCC-3F8B88734D62}" type="datetimeFigureOut">
              <a:rPr lang="tr-TR" smtClean="0"/>
              <a:t>16.9.2018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49FE98C2-7B2C-4214-9F9F-B93E3EE584C8}" type="slidenum">
              <a:rPr lang="tr-TR" smtClean="0"/>
              <a:t>‹#›</a:t>
            </a:fld>
            <a:endParaRPr lang="tr-TR"/>
          </a:p>
        </p:txBody>
      </p:sp>
    </p:spTree>
    <p:extLst>
      <p:ext uri="{BB962C8B-B14F-4D97-AF65-F5344CB8AC3E}">
        <p14:creationId xmlns:p14="http://schemas.microsoft.com/office/powerpoint/2010/main" val="27754682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C01442AD-7AC0-4520-ADCC-3F8B88734D62}" type="datetimeFigureOut">
              <a:rPr lang="tr-TR" smtClean="0"/>
              <a:t>16.9.2018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49FE98C2-7B2C-4214-9F9F-B93E3EE584C8}" type="slidenum">
              <a:rPr lang="tr-TR" smtClean="0"/>
              <a:t>‹#›</a:t>
            </a:fld>
            <a:endParaRPr lang="tr-TR"/>
          </a:p>
        </p:txBody>
      </p:sp>
    </p:spTree>
    <p:extLst>
      <p:ext uri="{BB962C8B-B14F-4D97-AF65-F5344CB8AC3E}">
        <p14:creationId xmlns:p14="http://schemas.microsoft.com/office/powerpoint/2010/main" val="12851727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C01442AD-7AC0-4520-ADCC-3F8B88734D62}" type="datetimeFigureOut">
              <a:rPr lang="tr-TR" smtClean="0"/>
              <a:t>16.9.2018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49FE98C2-7B2C-4214-9F9F-B93E3EE584C8}" type="slidenum">
              <a:rPr lang="tr-TR" smtClean="0"/>
              <a:t>‹#›</a:t>
            </a:fld>
            <a:endParaRPr lang="tr-TR"/>
          </a:p>
        </p:txBody>
      </p:sp>
    </p:spTree>
    <p:extLst>
      <p:ext uri="{BB962C8B-B14F-4D97-AF65-F5344CB8AC3E}">
        <p14:creationId xmlns:p14="http://schemas.microsoft.com/office/powerpoint/2010/main" val="16493492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01442AD-7AC0-4520-ADCC-3F8B88734D62}" type="datetimeFigureOut">
              <a:rPr lang="tr-TR" smtClean="0"/>
              <a:t>16.9.2018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9FE98C2-7B2C-4214-9F9F-B93E3EE584C8}" type="slidenum">
              <a:rPr lang="tr-TR" smtClean="0"/>
              <a:t>‹#›</a:t>
            </a:fld>
            <a:endParaRPr lang="tr-TR"/>
          </a:p>
        </p:txBody>
      </p:sp>
    </p:spTree>
    <p:extLst>
      <p:ext uri="{BB962C8B-B14F-4D97-AF65-F5344CB8AC3E}">
        <p14:creationId xmlns:p14="http://schemas.microsoft.com/office/powerpoint/2010/main" val="81993839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latin typeface="Arial" panose="020B0604020202020204" pitchFamily="34" charset="0"/>
                <a:cs typeface="Arial" panose="020B0604020202020204" pitchFamily="34" charset="0"/>
              </a:rPr>
              <a:t>Sosyal Değişme </a:t>
            </a:r>
            <a:endParaRPr lang="tr-TR" dirty="0">
              <a:latin typeface="Arial" panose="020B0604020202020204" pitchFamily="34" charset="0"/>
              <a:cs typeface="Arial" panose="020B0604020202020204" pitchFamily="34" charset="0"/>
            </a:endParaRPr>
          </a:p>
        </p:txBody>
      </p:sp>
      <p:sp>
        <p:nvSpPr>
          <p:cNvPr id="3" name="Alt Başlık 2"/>
          <p:cNvSpPr>
            <a:spLocks noGrp="1"/>
          </p:cNvSpPr>
          <p:nvPr>
            <p:ph type="subTitle" idx="1"/>
          </p:nvPr>
        </p:nvSpPr>
        <p:spPr/>
        <p:txBody>
          <a:bodyPr>
            <a:normAutofit/>
          </a:bodyPr>
          <a:lstStyle/>
          <a:p>
            <a:endParaRPr lang="tr-TR" sz="3600" dirty="0" smtClean="0">
              <a:latin typeface="Arial" panose="020B0604020202020204" pitchFamily="34" charset="0"/>
              <a:cs typeface="Arial" panose="020B0604020202020204" pitchFamily="34" charset="0"/>
            </a:endParaRPr>
          </a:p>
          <a:p>
            <a:r>
              <a:rPr lang="tr-TR" sz="3600" dirty="0" smtClean="0">
                <a:latin typeface="Arial" panose="020B0604020202020204" pitchFamily="34" charset="0"/>
                <a:cs typeface="Arial" panose="020B0604020202020204" pitchFamily="34" charset="0"/>
              </a:rPr>
              <a:t>Teoriler: Evrimci Teoriler</a:t>
            </a:r>
            <a:endParaRPr lang="tr-TR" sz="3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007748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4000" dirty="0" smtClean="0">
                <a:latin typeface="Arial" panose="020B0604020202020204" pitchFamily="34" charset="0"/>
                <a:cs typeface="Arial" panose="020B0604020202020204" pitchFamily="34" charset="0"/>
              </a:rPr>
              <a:t>Derste işlenecek konular:</a:t>
            </a:r>
            <a:endParaRPr lang="tr-TR" sz="4000" dirty="0">
              <a:latin typeface="Arial" panose="020B0604020202020204" pitchFamily="34" charset="0"/>
              <a:cs typeface="Arial" panose="020B0604020202020204" pitchFamily="34" charset="0"/>
            </a:endParaRPr>
          </a:p>
        </p:txBody>
      </p:sp>
      <p:sp>
        <p:nvSpPr>
          <p:cNvPr id="3" name="İçerik Yer Tutucusu 2"/>
          <p:cNvSpPr>
            <a:spLocks noGrp="1"/>
          </p:cNvSpPr>
          <p:nvPr>
            <p:ph idx="1"/>
          </p:nvPr>
        </p:nvSpPr>
        <p:spPr/>
        <p:txBody>
          <a:bodyPr>
            <a:normAutofit/>
          </a:bodyPr>
          <a:lstStyle/>
          <a:p>
            <a:r>
              <a:rPr lang="tr-TR" sz="3600" dirty="0">
                <a:latin typeface="Arial" panose="020B0604020202020204" pitchFamily="34" charset="0"/>
                <a:cs typeface="Arial" panose="020B0604020202020204" pitchFamily="34" charset="0"/>
              </a:rPr>
              <a:t>Bu Teorinin Başlıca Temsilcileri</a:t>
            </a:r>
          </a:p>
          <a:p>
            <a:r>
              <a:rPr lang="tr-TR" sz="3600" dirty="0" err="1" smtClean="0">
                <a:latin typeface="Arial" panose="020B0604020202020204" pitchFamily="34" charset="0"/>
                <a:cs typeface="Arial" panose="020B0604020202020204" pitchFamily="34" charset="0"/>
              </a:rPr>
              <a:t>Comte</a:t>
            </a:r>
            <a:r>
              <a:rPr lang="tr-TR" sz="3600" dirty="0">
                <a:latin typeface="Arial" panose="020B0604020202020204" pitchFamily="34" charset="0"/>
                <a:cs typeface="Arial" panose="020B0604020202020204" pitchFamily="34" charset="0"/>
              </a:rPr>
              <a:t>, </a:t>
            </a:r>
            <a:r>
              <a:rPr lang="tr-TR" sz="3600" dirty="0" err="1">
                <a:latin typeface="Arial" panose="020B0604020202020204" pitchFamily="34" charset="0"/>
                <a:cs typeface="Arial" panose="020B0604020202020204" pitchFamily="34" charset="0"/>
              </a:rPr>
              <a:t>Durkheim</a:t>
            </a:r>
            <a:r>
              <a:rPr lang="tr-TR" sz="3600" dirty="0">
                <a:latin typeface="Arial" panose="020B0604020202020204" pitchFamily="34" charset="0"/>
                <a:cs typeface="Arial" panose="020B0604020202020204" pitchFamily="34" charset="0"/>
              </a:rPr>
              <a:t> ve </a:t>
            </a:r>
            <a:r>
              <a:rPr lang="tr-TR" sz="3600" dirty="0" err="1">
                <a:latin typeface="Arial" panose="020B0604020202020204" pitchFamily="34" charset="0"/>
                <a:cs typeface="Arial" panose="020B0604020202020204" pitchFamily="34" charset="0"/>
              </a:rPr>
              <a:t>Tönnies’ın</a:t>
            </a:r>
            <a:r>
              <a:rPr lang="tr-TR" sz="3600" dirty="0">
                <a:latin typeface="Arial" panose="020B0604020202020204" pitchFamily="34" charset="0"/>
                <a:cs typeface="Arial" panose="020B0604020202020204" pitchFamily="34" charset="0"/>
              </a:rPr>
              <a:t> Toplumsal Değişme Anlayışı</a:t>
            </a:r>
          </a:p>
          <a:p>
            <a:r>
              <a:rPr lang="tr-TR" sz="3600" dirty="0" smtClean="0">
                <a:latin typeface="Arial" panose="020B0604020202020204" pitchFamily="34" charset="0"/>
                <a:cs typeface="Arial" panose="020B0604020202020204" pitchFamily="34" charset="0"/>
              </a:rPr>
              <a:t>Bu </a:t>
            </a:r>
            <a:r>
              <a:rPr lang="tr-TR" sz="3600" dirty="0">
                <a:latin typeface="Arial" panose="020B0604020202020204" pitchFamily="34" charset="0"/>
                <a:cs typeface="Arial" panose="020B0604020202020204" pitchFamily="34" charset="0"/>
              </a:rPr>
              <a:t>Teorilerin Değişme ile İlgili Temel Varsayımları</a:t>
            </a:r>
          </a:p>
          <a:p>
            <a:r>
              <a:rPr lang="tr-TR" sz="3600" dirty="0" smtClean="0">
                <a:latin typeface="Arial" panose="020B0604020202020204" pitchFamily="34" charset="0"/>
                <a:cs typeface="Arial" panose="020B0604020202020204" pitchFamily="34" charset="0"/>
              </a:rPr>
              <a:t>Bu </a:t>
            </a:r>
            <a:r>
              <a:rPr lang="tr-TR" sz="3600" dirty="0">
                <a:latin typeface="Arial" panose="020B0604020202020204" pitchFamily="34" charset="0"/>
                <a:cs typeface="Arial" panose="020B0604020202020204" pitchFamily="34" charset="0"/>
              </a:rPr>
              <a:t>Kurama Yöneltilen Eleştiriler </a:t>
            </a:r>
          </a:p>
          <a:p>
            <a:r>
              <a:rPr lang="tr-TR" sz="3600" dirty="0" smtClean="0">
                <a:latin typeface="Arial" panose="020B0604020202020204" pitchFamily="34" charset="0"/>
                <a:cs typeface="Arial" panose="020B0604020202020204" pitchFamily="34" charset="0"/>
              </a:rPr>
              <a:t>Bu </a:t>
            </a:r>
            <a:r>
              <a:rPr lang="tr-TR" sz="3600" dirty="0">
                <a:latin typeface="Arial" panose="020B0604020202020204" pitchFamily="34" charset="0"/>
                <a:cs typeface="Arial" panose="020B0604020202020204" pitchFamily="34" charset="0"/>
              </a:rPr>
              <a:t>Teorilerin Zayıf ve Güçlü Yönleri</a:t>
            </a:r>
          </a:p>
        </p:txBody>
      </p:sp>
    </p:spTree>
    <p:extLst>
      <p:ext uri="{BB962C8B-B14F-4D97-AF65-F5344CB8AC3E}">
        <p14:creationId xmlns:p14="http://schemas.microsoft.com/office/powerpoint/2010/main" val="6620964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3600" dirty="0" smtClean="0">
                <a:latin typeface="Arial" panose="020B0604020202020204" pitchFamily="34" charset="0"/>
                <a:cs typeface="Arial" panose="020B0604020202020204" pitchFamily="34" charset="0"/>
              </a:rPr>
              <a:t>Evrimci Teoriler </a:t>
            </a:r>
            <a:endParaRPr lang="tr-TR" sz="3600" dirty="0">
              <a:latin typeface="Arial" panose="020B0604020202020204" pitchFamily="34" charset="0"/>
              <a:cs typeface="Arial" panose="020B0604020202020204" pitchFamily="34" charset="0"/>
            </a:endParaRPr>
          </a:p>
        </p:txBody>
      </p:sp>
      <p:sp>
        <p:nvSpPr>
          <p:cNvPr id="3" name="İçerik Yer Tutucusu 2"/>
          <p:cNvSpPr>
            <a:spLocks noGrp="1"/>
          </p:cNvSpPr>
          <p:nvPr>
            <p:ph idx="1"/>
          </p:nvPr>
        </p:nvSpPr>
        <p:spPr/>
        <p:txBody>
          <a:bodyPr>
            <a:normAutofit/>
          </a:bodyPr>
          <a:lstStyle/>
          <a:p>
            <a:r>
              <a:rPr lang="tr-TR" sz="3200" dirty="0">
                <a:latin typeface="Arial" panose="020B0604020202020204" pitchFamily="34" charset="0"/>
                <a:cs typeface="Arial" panose="020B0604020202020204" pitchFamily="34" charset="0"/>
              </a:rPr>
              <a:t>Toplumların doğrusal bir çizgi üzerinde geliştiği </a:t>
            </a:r>
            <a:r>
              <a:rPr lang="tr-TR" sz="3200" dirty="0" err="1">
                <a:latin typeface="Arial" panose="020B0604020202020204" pitchFamily="34" charset="0"/>
                <a:cs typeface="Arial" panose="020B0604020202020204" pitchFamily="34" charset="0"/>
              </a:rPr>
              <a:t>anafikri</a:t>
            </a:r>
            <a:r>
              <a:rPr lang="tr-TR" sz="3200" dirty="0">
                <a:latin typeface="Arial" panose="020B0604020202020204" pitchFamily="34" charset="0"/>
                <a:cs typeface="Arial" panose="020B0604020202020204" pitchFamily="34" charset="0"/>
              </a:rPr>
              <a:t> etrafında şekillenmiştir. </a:t>
            </a:r>
            <a:endParaRPr lang="tr-TR" sz="3200" dirty="0" smtClean="0">
              <a:latin typeface="Arial" panose="020B0604020202020204" pitchFamily="34" charset="0"/>
              <a:cs typeface="Arial" panose="020B0604020202020204" pitchFamily="34" charset="0"/>
            </a:endParaRPr>
          </a:p>
          <a:p>
            <a:r>
              <a:rPr lang="tr-TR" sz="3200" dirty="0" smtClean="0">
                <a:latin typeface="Arial" panose="020B0604020202020204" pitchFamily="34" charset="0"/>
                <a:cs typeface="Arial" panose="020B0604020202020204" pitchFamily="34" charset="0"/>
              </a:rPr>
              <a:t>Bu </a:t>
            </a:r>
            <a:r>
              <a:rPr lang="tr-TR" sz="3200" dirty="0">
                <a:latin typeface="Arial" panose="020B0604020202020204" pitchFamily="34" charset="0"/>
                <a:cs typeface="Arial" panose="020B0604020202020204" pitchFamily="34" charset="0"/>
              </a:rPr>
              <a:t>teoriler, insanlığın gelişme çizgisini izlemekle onun gelecekte alacağı şekli de ortaya koymaya çalışmıştır. Evrimci teoriler sosyolojide oldukça etkili olmuştur. </a:t>
            </a:r>
            <a:endParaRPr lang="tr-TR" sz="3200" dirty="0" smtClean="0">
              <a:latin typeface="Arial" panose="020B0604020202020204" pitchFamily="34" charset="0"/>
              <a:cs typeface="Arial" panose="020B0604020202020204" pitchFamily="34" charset="0"/>
            </a:endParaRPr>
          </a:p>
          <a:p>
            <a:r>
              <a:rPr lang="de-DE" sz="3200" b="1" dirty="0" err="1">
                <a:latin typeface="Arial" panose="020B0604020202020204" pitchFamily="34" charset="0"/>
                <a:cs typeface="Arial" panose="020B0604020202020204" pitchFamily="34" charset="0"/>
              </a:rPr>
              <a:t>Önemli</a:t>
            </a:r>
            <a:r>
              <a:rPr lang="de-DE" sz="3200" b="1" dirty="0">
                <a:latin typeface="Arial" panose="020B0604020202020204" pitchFamily="34" charset="0"/>
                <a:cs typeface="Arial" panose="020B0604020202020204" pitchFamily="34" charset="0"/>
              </a:rPr>
              <a:t> </a:t>
            </a:r>
            <a:r>
              <a:rPr lang="de-DE" sz="3200" b="1" dirty="0" err="1">
                <a:latin typeface="Arial" panose="020B0604020202020204" pitchFamily="34" charset="0"/>
                <a:cs typeface="Arial" panose="020B0604020202020204" pitchFamily="34" charset="0"/>
              </a:rPr>
              <a:t>temsilcileri</a:t>
            </a:r>
            <a:r>
              <a:rPr lang="de-DE" sz="3200" b="1" dirty="0">
                <a:latin typeface="Arial" panose="020B0604020202020204" pitchFamily="34" charset="0"/>
                <a:cs typeface="Arial" panose="020B0604020202020204" pitchFamily="34" charset="0"/>
              </a:rPr>
              <a:t>: </a:t>
            </a:r>
            <a:r>
              <a:rPr lang="de-DE" sz="3200" dirty="0">
                <a:latin typeface="Arial" panose="020B0604020202020204" pitchFamily="34" charset="0"/>
                <a:cs typeface="Arial" panose="020B0604020202020204" pitchFamily="34" charset="0"/>
              </a:rPr>
              <a:t>A. Comte, E. Durkheim, H. Spencer, F. Tönnies</a:t>
            </a:r>
            <a:endParaRPr lang="tr-TR" sz="3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76706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latin typeface="Arial" panose="020B0604020202020204" pitchFamily="34" charset="0"/>
                <a:cs typeface="Arial" panose="020B0604020202020204" pitchFamily="34" charset="0"/>
              </a:rPr>
              <a:t>A. </a:t>
            </a:r>
            <a:r>
              <a:rPr lang="tr-TR" dirty="0" err="1" smtClean="0">
                <a:latin typeface="Arial" panose="020B0604020202020204" pitchFamily="34" charset="0"/>
                <a:cs typeface="Arial" panose="020B0604020202020204" pitchFamily="34" charset="0"/>
              </a:rPr>
              <a:t>Comte</a:t>
            </a:r>
            <a:r>
              <a:rPr lang="tr-TR" dirty="0" smtClean="0">
                <a:latin typeface="Arial" panose="020B0604020202020204" pitchFamily="34" charset="0"/>
                <a:cs typeface="Arial" panose="020B0604020202020204" pitchFamily="34" charset="0"/>
              </a:rPr>
              <a:t> </a:t>
            </a:r>
            <a:endParaRPr lang="tr-TR" dirty="0">
              <a:latin typeface="Arial" panose="020B0604020202020204" pitchFamily="34" charset="0"/>
              <a:cs typeface="Arial" panose="020B0604020202020204" pitchFamily="34" charset="0"/>
            </a:endParaRPr>
          </a:p>
        </p:txBody>
      </p:sp>
      <p:sp>
        <p:nvSpPr>
          <p:cNvPr id="3" name="İçerik Yer Tutucusu 2"/>
          <p:cNvSpPr>
            <a:spLocks noGrp="1"/>
          </p:cNvSpPr>
          <p:nvPr>
            <p:ph idx="1"/>
          </p:nvPr>
        </p:nvSpPr>
        <p:spPr/>
        <p:txBody>
          <a:bodyPr/>
          <a:lstStyle/>
          <a:p>
            <a:r>
              <a:rPr lang="tr-TR" dirty="0" err="1">
                <a:latin typeface="Arial" panose="020B0604020202020204" pitchFamily="34" charset="0"/>
                <a:cs typeface="Arial" panose="020B0604020202020204" pitchFamily="34" charset="0"/>
              </a:rPr>
              <a:t>Comte</a:t>
            </a:r>
            <a:r>
              <a:rPr lang="tr-TR" dirty="0">
                <a:latin typeface="Arial" panose="020B0604020202020204" pitchFamily="34" charset="0"/>
                <a:cs typeface="Arial" panose="020B0604020202020204" pitchFamily="34" charset="0"/>
              </a:rPr>
              <a:t>, toplumu “sosyal statik” ve “sosyal dinamik” kavramlarıyla açıklamıştır. Sosyal statik, toplumsal düzen ve sosyal yapıyı ifade etmektedir yani toplumu bir arada tutan güçlerin incelenmesidir. Sosyal dinamik ise toplumsal ilerleme ve sosyal değişmeyi anlatmaktadır (</a:t>
            </a:r>
            <a:r>
              <a:rPr lang="tr-TR" dirty="0" err="1">
                <a:latin typeface="Arial" panose="020B0604020202020204" pitchFamily="34" charset="0"/>
                <a:cs typeface="Arial" panose="020B0604020202020204" pitchFamily="34" charset="0"/>
              </a:rPr>
              <a:t>Ritzer</a:t>
            </a:r>
            <a:r>
              <a:rPr lang="tr-TR" dirty="0">
                <a:latin typeface="Arial" panose="020B0604020202020204" pitchFamily="34" charset="0"/>
                <a:cs typeface="Arial" panose="020B0604020202020204" pitchFamily="34" charset="0"/>
              </a:rPr>
              <a:t>, 2003). </a:t>
            </a:r>
            <a:endParaRPr lang="tr-TR" dirty="0" smtClean="0">
              <a:latin typeface="Arial" panose="020B0604020202020204" pitchFamily="34" charset="0"/>
              <a:cs typeface="Arial" panose="020B0604020202020204" pitchFamily="34" charset="0"/>
            </a:endParaRPr>
          </a:p>
          <a:p>
            <a:r>
              <a:rPr lang="tr-TR" dirty="0" err="1">
                <a:latin typeface="Arial" panose="020B0604020202020204" pitchFamily="34" charset="0"/>
                <a:cs typeface="Arial" panose="020B0604020202020204" pitchFamily="34" charset="0"/>
              </a:rPr>
              <a:t>Comte’a</a:t>
            </a:r>
            <a:r>
              <a:rPr lang="tr-TR" dirty="0">
                <a:latin typeface="Arial" panose="020B0604020202020204" pitchFamily="34" charset="0"/>
                <a:cs typeface="Arial" panose="020B0604020202020204" pitchFamily="34" charset="0"/>
              </a:rPr>
              <a:t> göre, toplumsal değişme birbiri ardından gelen üç aşamada ortaya çıkar ve bu aşamalar bir evrim sonucudur. Bu evrim sonucunda insanlık en iyiyi ve en doğruyu bulacaktır. </a:t>
            </a:r>
            <a:endParaRPr lang="tr-TR" dirty="0" smtClean="0">
              <a:latin typeface="Arial" panose="020B0604020202020204" pitchFamily="34" charset="0"/>
              <a:cs typeface="Arial" panose="020B0604020202020204" pitchFamily="34" charset="0"/>
            </a:endParaRPr>
          </a:p>
          <a:p>
            <a:r>
              <a:rPr lang="tr-TR" dirty="0">
                <a:latin typeface="Arial" panose="020B0604020202020204" pitchFamily="34" charset="0"/>
                <a:cs typeface="Arial" panose="020B0604020202020204" pitchFamily="34" charset="0"/>
              </a:rPr>
              <a:t>Toplumlar, teolojik-metafizik-pozitif aşamalardan geçmektedir. </a:t>
            </a:r>
          </a:p>
        </p:txBody>
      </p:sp>
    </p:spTree>
    <p:extLst>
      <p:ext uri="{BB962C8B-B14F-4D97-AF65-F5344CB8AC3E}">
        <p14:creationId xmlns:p14="http://schemas.microsoft.com/office/powerpoint/2010/main" val="18070570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4000" dirty="0" smtClean="0">
                <a:latin typeface="Arial" panose="020B0604020202020204" pitchFamily="34" charset="0"/>
                <a:cs typeface="Arial" panose="020B0604020202020204" pitchFamily="34" charset="0"/>
              </a:rPr>
              <a:t>A. </a:t>
            </a:r>
            <a:r>
              <a:rPr lang="tr-TR" sz="4000" dirty="0" err="1" smtClean="0">
                <a:latin typeface="Arial" panose="020B0604020202020204" pitchFamily="34" charset="0"/>
                <a:cs typeface="Arial" panose="020B0604020202020204" pitchFamily="34" charset="0"/>
              </a:rPr>
              <a:t>Comte</a:t>
            </a:r>
            <a:endParaRPr lang="tr-TR" sz="4000" dirty="0">
              <a:latin typeface="Arial" panose="020B0604020202020204" pitchFamily="34" charset="0"/>
              <a:cs typeface="Arial" panose="020B0604020202020204" pitchFamily="34" charset="0"/>
            </a:endParaRPr>
          </a:p>
        </p:txBody>
      </p:sp>
      <p:sp>
        <p:nvSpPr>
          <p:cNvPr id="3" name="İçerik Yer Tutucusu 2"/>
          <p:cNvSpPr>
            <a:spLocks noGrp="1"/>
          </p:cNvSpPr>
          <p:nvPr>
            <p:ph idx="1"/>
          </p:nvPr>
        </p:nvSpPr>
        <p:spPr/>
        <p:txBody>
          <a:bodyPr>
            <a:normAutofit/>
          </a:bodyPr>
          <a:lstStyle/>
          <a:p>
            <a:endParaRPr lang="tr-TR" sz="3600" dirty="0" smtClean="0">
              <a:latin typeface="Arial" panose="020B0604020202020204" pitchFamily="34" charset="0"/>
              <a:cs typeface="Arial" panose="020B0604020202020204" pitchFamily="34" charset="0"/>
            </a:endParaRPr>
          </a:p>
          <a:p>
            <a:r>
              <a:rPr lang="tr-TR" sz="3600" dirty="0" smtClean="0">
                <a:latin typeface="Arial" panose="020B0604020202020204" pitchFamily="34" charset="0"/>
                <a:cs typeface="Arial" panose="020B0604020202020204" pitchFamily="34" charset="0"/>
              </a:rPr>
              <a:t>Teolojik </a:t>
            </a:r>
            <a:r>
              <a:rPr lang="tr-TR" sz="3600" dirty="0">
                <a:latin typeface="Arial" panose="020B0604020202020204" pitchFamily="34" charset="0"/>
                <a:cs typeface="Arial" panose="020B0604020202020204" pitchFamily="34" charset="0"/>
              </a:rPr>
              <a:t>dönemde toplum doğaüstü güçlere önem verirken, metafizik aşamada olaylar soyut olgularla açıklanır. Pozitif aşamanın belirli özelliği bilim ve endüstrileşmedir (</a:t>
            </a:r>
            <a:r>
              <a:rPr lang="tr-TR" sz="3600" dirty="0" err="1">
                <a:latin typeface="Arial" panose="020B0604020202020204" pitchFamily="34" charset="0"/>
                <a:cs typeface="Arial" panose="020B0604020202020204" pitchFamily="34" charset="0"/>
              </a:rPr>
              <a:t>Kinloch</a:t>
            </a:r>
            <a:r>
              <a:rPr lang="tr-TR" sz="3600" dirty="0">
                <a:latin typeface="Arial" panose="020B0604020202020204" pitchFamily="34" charset="0"/>
                <a:cs typeface="Arial" panose="020B0604020202020204" pitchFamily="34" charset="0"/>
              </a:rPr>
              <a:t>, 1977). Bu aşama toplumların evrimlerinin sonudur. </a:t>
            </a:r>
          </a:p>
        </p:txBody>
      </p:sp>
    </p:spTree>
    <p:extLst>
      <p:ext uri="{BB962C8B-B14F-4D97-AF65-F5344CB8AC3E}">
        <p14:creationId xmlns:p14="http://schemas.microsoft.com/office/powerpoint/2010/main" val="16649618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smtClean="0"/>
              <a:t>Tönnies</a:t>
            </a:r>
            <a:r>
              <a:rPr lang="tr-TR" dirty="0" smtClean="0"/>
              <a:t> </a:t>
            </a:r>
            <a:endParaRPr lang="tr-TR" dirty="0"/>
          </a:p>
        </p:txBody>
      </p:sp>
      <p:sp>
        <p:nvSpPr>
          <p:cNvPr id="3" name="İçerik Yer Tutucusu 2"/>
          <p:cNvSpPr>
            <a:spLocks noGrp="1"/>
          </p:cNvSpPr>
          <p:nvPr>
            <p:ph idx="1"/>
          </p:nvPr>
        </p:nvSpPr>
        <p:spPr/>
        <p:txBody>
          <a:bodyPr/>
          <a:lstStyle/>
          <a:p>
            <a:r>
              <a:rPr lang="tr-TR" dirty="0" err="1">
                <a:latin typeface="Arial" panose="020B0604020202020204" pitchFamily="34" charset="0"/>
                <a:cs typeface="Arial" panose="020B0604020202020204" pitchFamily="34" charset="0"/>
              </a:rPr>
              <a:t>Tönnies’e</a:t>
            </a:r>
            <a:r>
              <a:rPr lang="tr-TR" dirty="0">
                <a:latin typeface="Arial" panose="020B0604020202020204" pitchFamily="34" charset="0"/>
                <a:cs typeface="Arial" panose="020B0604020202020204" pitchFamily="34" charset="0"/>
              </a:rPr>
              <a:t> göre toplum ve topluluklar ayrı istemlerden kaynaklanır ve istemler bir amaca götürecek en doğru yolu arar. </a:t>
            </a:r>
          </a:p>
          <a:p>
            <a:r>
              <a:rPr lang="tr-TR" dirty="0">
                <a:latin typeface="Arial" panose="020B0604020202020204" pitchFamily="34" charset="0"/>
                <a:cs typeface="Arial" panose="020B0604020202020204" pitchFamily="34" charset="0"/>
              </a:rPr>
              <a:t>Herkes kendisini bilgisi ve istemi içinde ifade eder. </a:t>
            </a:r>
            <a:r>
              <a:rPr lang="tr-TR" dirty="0" err="1">
                <a:latin typeface="Arial" panose="020B0604020202020204" pitchFamily="34" charset="0"/>
                <a:cs typeface="Arial" panose="020B0604020202020204" pitchFamily="34" charset="0"/>
              </a:rPr>
              <a:t>Tönnies</a:t>
            </a:r>
            <a:r>
              <a:rPr lang="tr-TR" dirty="0">
                <a:latin typeface="Arial" panose="020B0604020202020204" pitchFamily="34" charset="0"/>
                <a:cs typeface="Arial" panose="020B0604020202020204" pitchFamily="34" charset="0"/>
              </a:rPr>
              <a:t>, doğal istemin egemen olduğu her türlü birliği topluluk; ussal istem tarafından biçimlendirilen ve temellendirileni ise toplum olarak adlandırılır. Topluluk ve toplumun özü her türlü birliğin karşılıklı dokusunda bulunabilir (</a:t>
            </a:r>
            <a:r>
              <a:rPr lang="tr-TR" dirty="0" err="1">
                <a:latin typeface="Arial" panose="020B0604020202020204" pitchFamily="34" charset="0"/>
                <a:cs typeface="Arial" panose="020B0604020202020204" pitchFamily="34" charset="0"/>
              </a:rPr>
              <a:t>Kinloch</a:t>
            </a:r>
            <a:r>
              <a:rPr lang="tr-TR" dirty="0">
                <a:latin typeface="Arial" panose="020B0604020202020204" pitchFamily="34" charset="0"/>
                <a:cs typeface="Arial" panose="020B0604020202020204" pitchFamily="34" charset="0"/>
              </a:rPr>
              <a:t>, 1977). Aksi halde topluluk bir bölge veya bir yönetim birimi değildir. </a:t>
            </a:r>
          </a:p>
          <a:p>
            <a:endParaRPr lang="tr-TR" dirty="0"/>
          </a:p>
        </p:txBody>
      </p:sp>
    </p:spTree>
    <p:extLst>
      <p:ext uri="{BB962C8B-B14F-4D97-AF65-F5344CB8AC3E}">
        <p14:creationId xmlns:p14="http://schemas.microsoft.com/office/powerpoint/2010/main" val="7065118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smtClean="0"/>
              <a:t>Tönnies</a:t>
            </a:r>
            <a:r>
              <a:rPr lang="tr-TR" dirty="0" smtClean="0"/>
              <a:t>: Topluluk ve Toplum </a:t>
            </a:r>
            <a:endParaRPr lang="tr-TR" dirty="0"/>
          </a:p>
        </p:txBody>
      </p:sp>
      <p:sp>
        <p:nvSpPr>
          <p:cNvPr id="3" name="İçerik Yer Tutucusu 2"/>
          <p:cNvSpPr>
            <a:spLocks noGrp="1"/>
          </p:cNvSpPr>
          <p:nvPr>
            <p:ph idx="1"/>
          </p:nvPr>
        </p:nvSpPr>
        <p:spPr/>
        <p:txBody>
          <a:bodyPr/>
          <a:lstStyle/>
          <a:p>
            <a:r>
              <a:rPr lang="tr-TR" sz="3200" dirty="0">
                <a:latin typeface="Arial" panose="020B0604020202020204" pitchFamily="34" charset="0"/>
                <a:cs typeface="Arial" panose="020B0604020202020204" pitchFamily="34" charset="0"/>
              </a:rPr>
              <a:t>Topluluklar ırk, etnik köken, sosyoekonomik ve statü, kültür sistemleri bakımından farklılaşmamış bireylerden meydana gelen ve bireyler arasındaki kişisel, sıcak, samimi bağlantılar üzerine kurulmuş olan küçük, homojen, mahrem gruplardır. Toplum ise etnik köken, sosyoekonomik ve statü, kültür sistemleri bakımından farklılaşmış geniş ve heterojen topluluklardır (</a:t>
            </a:r>
            <a:r>
              <a:rPr lang="tr-TR" sz="3200" dirty="0" err="1">
                <a:latin typeface="Arial" panose="020B0604020202020204" pitchFamily="34" charset="0"/>
                <a:cs typeface="Arial" panose="020B0604020202020204" pitchFamily="34" charset="0"/>
              </a:rPr>
              <a:t>Appealbaum</a:t>
            </a:r>
            <a:r>
              <a:rPr lang="tr-TR" sz="3200" dirty="0">
                <a:latin typeface="Arial" panose="020B0604020202020204" pitchFamily="34" charset="0"/>
                <a:cs typeface="Arial" panose="020B0604020202020204" pitchFamily="34" charset="0"/>
              </a:rPr>
              <a:t>, 1970; </a:t>
            </a:r>
            <a:r>
              <a:rPr lang="tr-TR" sz="3200" dirty="0" err="1">
                <a:latin typeface="Arial" panose="020B0604020202020204" pitchFamily="34" charset="0"/>
                <a:cs typeface="Arial" panose="020B0604020202020204" pitchFamily="34" charset="0"/>
              </a:rPr>
              <a:t>Kinloch</a:t>
            </a:r>
            <a:r>
              <a:rPr lang="tr-TR" sz="3200" dirty="0">
                <a:latin typeface="Arial" panose="020B0604020202020204" pitchFamily="34" charset="0"/>
                <a:cs typeface="Arial" panose="020B0604020202020204" pitchFamily="34" charset="0"/>
              </a:rPr>
              <a:t>, 1977). </a:t>
            </a:r>
          </a:p>
          <a:p>
            <a:endParaRPr lang="tr-TR" dirty="0"/>
          </a:p>
        </p:txBody>
      </p:sp>
    </p:spTree>
    <p:extLst>
      <p:ext uri="{BB962C8B-B14F-4D97-AF65-F5344CB8AC3E}">
        <p14:creationId xmlns:p14="http://schemas.microsoft.com/office/powerpoint/2010/main" val="41682635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smtClean="0"/>
              <a:t>Tönnies</a:t>
            </a:r>
            <a:r>
              <a:rPr lang="tr-TR" dirty="0" smtClean="0"/>
              <a:t> </a:t>
            </a:r>
            <a:endParaRPr lang="tr-TR" dirty="0"/>
          </a:p>
        </p:txBody>
      </p:sp>
      <p:sp>
        <p:nvSpPr>
          <p:cNvPr id="3" name="İçerik Yer Tutucusu 2"/>
          <p:cNvSpPr>
            <a:spLocks noGrp="1"/>
          </p:cNvSpPr>
          <p:nvPr>
            <p:ph idx="1"/>
          </p:nvPr>
        </p:nvSpPr>
        <p:spPr/>
        <p:txBody>
          <a:bodyPr>
            <a:normAutofit/>
          </a:bodyPr>
          <a:lstStyle/>
          <a:p>
            <a:r>
              <a:rPr lang="tr-TR" sz="3200" dirty="0" err="1" smtClean="0">
                <a:latin typeface="Arial" panose="020B0604020202020204" pitchFamily="34" charset="0"/>
                <a:cs typeface="Arial" panose="020B0604020202020204" pitchFamily="34" charset="0"/>
              </a:rPr>
              <a:t>Tönnies’e</a:t>
            </a:r>
            <a:r>
              <a:rPr lang="tr-TR" sz="3200" dirty="0" smtClean="0">
                <a:latin typeface="Arial" panose="020B0604020202020204" pitchFamily="34" charset="0"/>
                <a:cs typeface="Arial" panose="020B0604020202020204" pitchFamily="34" charset="0"/>
              </a:rPr>
              <a:t> göre, bu iki genel toplum tipi aynı zamanda insan topluluklarının zaman içindeki evrimini göstermektedir. Bu anlamda topluluk önceki, toplum ise daha sonraki bir aşamayı ifade eder. Topluluklar daima toplum olma eğilimi taşıdıkları gibi er ya da geç bu eğilim gerçekleşecektir. </a:t>
            </a:r>
            <a:r>
              <a:rPr lang="tr-TR" sz="3200" dirty="0" err="1" smtClean="0">
                <a:latin typeface="Arial" panose="020B0604020202020204" pitchFamily="34" charset="0"/>
                <a:cs typeface="Arial" panose="020B0604020202020204" pitchFamily="34" charset="0"/>
              </a:rPr>
              <a:t>Tönnies’e</a:t>
            </a:r>
            <a:r>
              <a:rPr lang="tr-TR" sz="3200" dirty="0" smtClean="0">
                <a:latin typeface="Arial" panose="020B0604020202020204" pitchFamily="34" charset="0"/>
                <a:cs typeface="Arial" panose="020B0604020202020204" pitchFamily="34" charset="0"/>
              </a:rPr>
              <a:t> göre bu oluşumun yeniden ters yöne dönmesi mümkün değildir.</a:t>
            </a:r>
            <a:endParaRPr lang="tr-TR" sz="3200" dirty="0"/>
          </a:p>
        </p:txBody>
      </p:sp>
    </p:spTree>
    <p:extLst>
      <p:ext uri="{BB962C8B-B14F-4D97-AF65-F5344CB8AC3E}">
        <p14:creationId xmlns:p14="http://schemas.microsoft.com/office/powerpoint/2010/main" val="1569256246"/>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TotalTime>
  <Words>415</Words>
  <Application>Microsoft Office PowerPoint</Application>
  <PresentationFormat>Geniş ekran</PresentationFormat>
  <Paragraphs>27</Paragraphs>
  <Slides>8</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8</vt:i4>
      </vt:variant>
    </vt:vector>
  </HeadingPairs>
  <TitlesOfParts>
    <vt:vector size="12" baseType="lpstr">
      <vt:lpstr>Arial</vt:lpstr>
      <vt:lpstr>Calibri</vt:lpstr>
      <vt:lpstr>Calibri Light</vt:lpstr>
      <vt:lpstr>Office Teması</vt:lpstr>
      <vt:lpstr>Sosyal Değişme </vt:lpstr>
      <vt:lpstr>Derste işlenecek konular:</vt:lpstr>
      <vt:lpstr>Evrimci Teoriler </vt:lpstr>
      <vt:lpstr>A. Comte </vt:lpstr>
      <vt:lpstr>A. Comte</vt:lpstr>
      <vt:lpstr>Tönnies </vt:lpstr>
      <vt:lpstr>Tönnies: Topluluk ve Toplum </vt:lpstr>
      <vt:lpstr>Tönnies </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Sosyal Değişme</dc:title>
  <dc:creator>Feryal</dc:creator>
  <cp:lastModifiedBy>Feryal</cp:lastModifiedBy>
  <cp:revision>5</cp:revision>
  <dcterms:created xsi:type="dcterms:W3CDTF">2018-09-15T21:33:36Z</dcterms:created>
  <dcterms:modified xsi:type="dcterms:W3CDTF">2018-09-16T06:37:29Z</dcterms:modified>
</cp:coreProperties>
</file>