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0D385C-E20C-44AC-861F-F5BCD4539066}" type="datetimeFigureOut">
              <a:rPr lang="tr-TR" smtClean="0"/>
              <a:t>03.05.2020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90E35D-C708-4107-8EDB-1E9F23B699EF}"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dirty="0"/>
          </a:p>
        </p:txBody>
      </p:sp>
      <p:sp>
        <p:nvSpPr>
          <p:cNvPr id="4" name="Slide Number Placeholder 3"/>
          <p:cNvSpPr>
            <a:spLocks noGrp="1"/>
          </p:cNvSpPr>
          <p:nvPr>
            <p:ph type="sldNum" sz="quarter" idx="10"/>
          </p:nvPr>
        </p:nvSpPr>
        <p:spPr/>
        <p:txBody>
          <a:bodyPr/>
          <a:lstStyle/>
          <a:p>
            <a:fld id="{8B90E35D-C708-4107-8EDB-1E9F23B699EF}" type="slidenum">
              <a:rPr lang="tr-TR" smtClean="0"/>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1111DD5-FF94-4EAD-A85C-0B8755370CB6}"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1111DD5-FF94-4EAD-A85C-0B8755370CB6}"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1111DD5-FF94-4EAD-A85C-0B8755370CB6}"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1111DD5-FF94-4EAD-A85C-0B8755370CB6}"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111DD5-FF94-4EAD-A85C-0B8755370CB6}"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1111DD5-FF94-4EAD-A85C-0B8755370CB6}"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1111DD5-FF94-4EAD-A85C-0B8755370CB6}"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1111DD5-FF94-4EAD-A85C-0B8755370CB6}"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111DD5-FF94-4EAD-A85C-0B8755370CB6}"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111DD5-FF94-4EAD-A85C-0B8755370CB6}"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111DD5-FF94-4EAD-A85C-0B8755370CB6}"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A9427C1-A994-4E4F-8F3F-1501B341F0A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11DD5-FF94-4EAD-A85C-0B8755370CB6}"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427C1-A994-4E4F-8F3F-1501B341F0A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1</a:t>
            </a:r>
            <a:endParaRPr lang="tr-TR" dirty="0"/>
          </a:p>
        </p:txBody>
      </p:sp>
      <p:sp>
        <p:nvSpPr>
          <p:cNvPr id="3" name="Subtitle 2"/>
          <p:cNvSpPr>
            <a:spLocks noGrp="1"/>
          </p:cNvSpPr>
          <p:nvPr>
            <p:ph type="subTitle" idx="1"/>
          </p:nvPr>
        </p:nvSpPr>
        <p:spPr/>
        <p:txBody>
          <a:bodyPr/>
          <a:lstStyle/>
          <a:p>
            <a:r>
              <a:rPr lang="tr-TR" dirty="0" smtClean="0"/>
              <a:t>5. HAFTA</a:t>
            </a:r>
          </a:p>
          <a:p>
            <a:r>
              <a:rPr lang="tr-TR" dirty="0" smtClean="0"/>
              <a:t>SİGORTALI SAYILMAYANLAR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 sayılmayanlar MADDE 6-</a:t>
            </a:r>
            <a:endParaRPr lang="tr-TR" dirty="0"/>
          </a:p>
        </p:txBody>
      </p:sp>
      <p:sp>
        <p:nvSpPr>
          <p:cNvPr id="3" name="Content Placeholder 2"/>
          <p:cNvSpPr>
            <a:spLocks noGrp="1"/>
          </p:cNvSpPr>
          <p:nvPr>
            <p:ph idx="1"/>
          </p:nvPr>
        </p:nvSpPr>
        <p:spPr/>
        <p:txBody>
          <a:bodyPr/>
          <a:lstStyle/>
          <a:p>
            <a:r>
              <a:rPr lang="tr-TR" dirty="0" smtClean="0"/>
              <a:t>Bu Kanunun kısa ve uzun vadeli sigorta kolları hükümlerinin uygulanmasında; a) İşverenin işyerinde ücretsiz çalışan eşi, </a:t>
            </a:r>
          </a:p>
          <a:p>
            <a:r>
              <a:rPr lang="tr-TR" dirty="0" smtClean="0"/>
              <a:t>b) Aynı konutta birlikte yaşayan ve üçüncü derece dahil bu dereceye kadar hısımlar arasında ve aralarına dışardan başka kimse katılmaksızın, yaşadıkları konut içinde yapılan işlerde çalışanlar,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 sayılmayanlar MADDE 6-</a:t>
            </a:r>
            <a:endParaRPr lang="tr-TR" dirty="0"/>
          </a:p>
        </p:txBody>
      </p:sp>
      <p:sp>
        <p:nvSpPr>
          <p:cNvPr id="3" name="Content Placeholder 2"/>
          <p:cNvSpPr>
            <a:spLocks noGrp="1"/>
          </p:cNvSpPr>
          <p:nvPr>
            <p:ph idx="1"/>
          </p:nvPr>
        </p:nvSpPr>
        <p:spPr/>
        <p:txBody>
          <a:bodyPr>
            <a:normAutofit lnSpcReduction="10000"/>
          </a:bodyPr>
          <a:lstStyle/>
          <a:p>
            <a:r>
              <a:rPr lang="tr-TR" dirty="0" smtClean="0"/>
              <a:t>c) (Değişik: 17/4/2008-5754/4 md.) Ev hizmetlerinde çalışanlar (Kanunun ek 9 uncu maddesinin ikinci fıkrası kapsamında sigortalı olanlar ile ücretle aynı kişi yanında ay içinde 10 gün ve daha fazla süreyle çalışanlar hariç), </a:t>
            </a:r>
          </a:p>
          <a:p>
            <a:r>
              <a:rPr lang="tr-TR" dirty="0" smtClean="0"/>
              <a:t> d) Askerlik hizmetlerini er ve erbaş olarak yapmakta olanlar ile yedek subay ve yedek astsubay okulu öğrencileri,(4) </a:t>
            </a:r>
          </a:p>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 sayılmayanlar MADDE 6-</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e) (Değişik: 10/9/2014-6552/40 md.) Uluslararası sosyal güvenlik sözleşmeleri hükümleri saklı kalmak kaydıyla; yabancı bir ülkede kurulu herhangi bir kuruluş tarafından ve o kuruluş adına ve hesabına Türkiye’ye üç ayı geçmemek üzere bir iş için gönderilen ve yabancı ülkede sosyal sigortaya tabi olduğunu belgeleyen kişiler ile Türkiye’de kendi adına ve hesabına bağımsız çalışanlardan, yurt dışında ikamet eden ve o ülke sosyal güvenlik mevzuatına tabi olanlar,</a:t>
            </a:r>
          </a:p>
          <a:p>
            <a:r>
              <a:rPr lang="tr-TR" dirty="0" smtClean="0"/>
              <a:t> f)  yüksek okullarda fiilen normal eğitim süreleri içinde yapılan, tatbikî mahiyetteki yapım ve üretim işlerinde çalışan öğrenciler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 sayılmayanlar MADDE 6-</a:t>
            </a:r>
            <a:endParaRPr lang="tr-TR" dirty="0"/>
          </a:p>
        </p:txBody>
      </p:sp>
      <p:sp>
        <p:nvSpPr>
          <p:cNvPr id="3" name="Content Placeholder 2"/>
          <p:cNvSpPr>
            <a:spLocks noGrp="1"/>
          </p:cNvSpPr>
          <p:nvPr>
            <p:ph idx="1"/>
          </p:nvPr>
        </p:nvSpPr>
        <p:spPr/>
        <p:txBody>
          <a:bodyPr>
            <a:normAutofit/>
          </a:bodyPr>
          <a:lstStyle/>
          <a:p>
            <a:r>
              <a:rPr lang="tr-TR" dirty="0" smtClean="0"/>
              <a:t>g) Sağlık hizmet sunucuları tarafından işe alıştırılmakta olan veya rehabilite edilen, hasta veya malûller</a:t>
            </a:r>
          </a:p>
          <a:p>
            <a:r>
              <a:rPr lang="tr-TR" dirty="0" smtClean="0"/>
              <a:t>, h) (Değişik: 17/4/2008-5754/4 md.) 4 üncü maddenin birinci fıkrasının (b) ve (c) bentleri gereği sigortalı sayılması gerekenlerden 18 yaşını doldurmamış olanlar,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 sayılmayanlar MADDE 6-</a:t>
            </a:r>
            <a:endParaRPr lang="tr-TR" dirty="0"/>
          </a:p>
        </p:txBody>
      </p:sp>
      <p:sp>
        <p:nvSpPr>
          <p:cNvPr id="3" name="Content Placeholder 2"/>
          <p:cNvSpPr>
            <a:spLocks noGrp="1"/>
          </p:cNvSpPr>
          <p:nvPr>
            <p:ph idx="1"/>
          </p:nvPr>
        </p:nvSpPr>
        <p:spPr/>
        <p:txBody>
          <a:bodyPr>
            <a:normAutofit fontScale="85000" lnSpcReduction="10000"/>
          </a:bodyPr>
          <a:lstStyle/>
          <a:p>
            <a:pPr algn="just"/>
            <a:r>
              <a:rPr lang="tr-TR" dirty="0" smtClean="0"/>
              <a:t>ı) Kamu idarelerinde ve Kanunun ek 5 inci maddesi kapsamında sayılanlar hariç olmak üzere, tarım işlerinde veya orman işlerinde hizmet akdiyle süreksiz işlerde çalışanlar ile tarımda kendi adına ve hesabına bağımsız çalışanlardan; </a:t>
            </a:r>
          </a:p>
          <a:p>
            <a:pPr algn="just"/>
            <a:r>
              <a:rPr lang="tr-TR" dirty="0" smtClean="0"/>
              <a:t>tarımsal faaliyette bulunan ve yıllık tarımsal faaliyet gelirlerinden, bu faaliyete ilişkin masraflar düşüldükten sonra kalan tutarın aylık ortalamasının, bu Kanunda tanımlanan prime esas günlük kazanç alt sınırının otuz katından az olduğunu belgeleyenler ile 65 yaşını dolduranlardan talepte bulunanlar,</a:t>
            </a:r>
          </a:p>
          <a:p>
            <a:pPr algn="just"/>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 sayılmayanlar MADDE 6-</a:t>
            </a:r>
            <a:endParaRPr lang="tr-TR" dirty="0"/>
          </a:p>
        </p:txBody>
      </p:sp>
      <p:sp>
        <p:nvSpPr>
          <p:cNvPr id="3" name="Content Placeholder 2"/>
          <p:cNvSpPr>
            <a:spLocks noGrp="1"/>
          </p:cNvSpPr>
          <p:nvPr>
            <p:ph idx="1"/>
          </p:nvPr>
        </p:nvSpPr>
        <p:spPr/>
        <p:txBody>
          <a:bodyPr/>
          <a:lstStyle/>
          <a:p>
            <a:r>
              <a:rPr lang="tr-TR" dirty="0" smtClean="0"/>
              <a:t>k) (Değişik: 17/4/2008-5754/4 md.) Kendi adına ve hesabına bağımsız çalışanlardan gelir vergisinden muaf olup, esnaf ve sanatkâr siciline kayıtlı olanlardan, aylık faaliyet gelirlerinden bu faaliyetine ilişkin masraflar düşüldükten sonra kalan tutarı, prime esas günlük kazanç alt sınırının otuz katından az olduğunu belgeleyenler,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 sayılmayanlar MADDE 6-</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l) Kamu idarelerinin dış temsilciliklerinde istihdam edilen ve temsilciliğin bulunduğu ülkede sürekli ikamet izni veya bu devletin vatandaşlığını da haiz bulunan Türk uyruklu sözleşmeli personelden, bulunduğu ülkenin sosyal güvenlik kurumunda sigortalı olduğunu belgeleyenler ile kamu idarelerinin dış temsilciliklerinde istihdam edilen sözleşmeli personelin uluslararası sosyal güvenlik sözleşmeleri çerçevesinde ve temsilciliğin bulunduğu ülkenin ilgili mevzuatının zorunlu kıldığı hallerde, işverenleri tarafından bulunulan ülkede sosyal sigorta kapsamında sigortalı yapılanlar,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Sigortalı sayılmayanlar MADDE 6-</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m (Ek: 4/7/2012-6353/36 md.) Gençlik ve Spor Bakanlığı, Spor Genel Müdürlüğü, Türkiye Futbol Federasyonu, bağımsız spor federasyonları tarafından yapılan her türlü gençlik ve spor faaliyetleri ile bu faaliyetlerle ilgili kamp, eğitim ve hazırlık çalışmalarında süreklilik arz etmeyecek şekilde görevlendirilenler,</a:t>
            </a:r>
          </a:p>
          <a:p>
            <a:r>
              <a:rPr lang="tr-TR" dirty="0" smtClean="0"/>
              <a:t> n) (Ek fıkra: 29/1/2016-6663/23 md.) 30 uncu maddenin üçüncü fıkrasının (b) bendi kapsamında olanlar hariç olmak üzere, yaşlılık aylığı almaktayken bu aylıkları kesilmeksizin 4 üncü maddenin birinci fıkrasının (b) bendi kapsamında çalışanlar,</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574</Words>
  <Application>Microsoft Office PowerPoint</Application>
  <PresentationFormat>On-screen Show (4:3)</PresentationFormat>
  <Paragraphs>27</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SOSYAL GÜVENLİK HUKUKU 1</vt:lpstr>
      <vt:lpstr>Sigortalı sayılmayanlar MADDE 6-</vt:lpstr>
      <vt:lpstr>Sigortalı sayılmayanlar MADDE 6-</vt:lpstr>
      <vt:lpstr>Sigortalı sayılmayanlar MADDE 6-</vt:lpstr>
      <vt:lpstr>Sigortalı sayılmayanlar MADDE 6-</vt:lpstr>
      <vt:lpstr>Sigortalı sayılmayanlar MADDE 6-</vt:lpstr>
      <vt:lpstr>Sigortalı sayılmayanlar MADDE 6-</vt:lpstr>
      <vt:lpstr>Sigortalı sayılmayanlar MADDE 6-</vt:lpstr>
      <vt:lpstr>Sigortalı sayılmayanlar MADDE 6-</vt:lpstr>
      <vt:lpstr>Slide 10</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1</dc:title>
  <dc:creator>Tuğba&amp;Cihan</dc:creator>
  <cp:lastModifiedBy>Tuğba&amp;Cihan</cp:lastModifiedBy>
  <cp:revision>1</cp:revision>
  <dcterms:created xsi:type="dcterms:W3CDTF">2020-05-03T14:19:40Z</dcterms:created>
  <dcterms:modified xsi:type="dcterms:W3CDTF">2020-05-03T14:27:05Z</dcterms:modified>
</cp:coreProperties>
</file>