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7"/>
  </p:notesMasterIdLst>
  <p:sldIdLst>
    <p:sldId id="387" r:id="rId3"/>
    <p:sldId id="388" r:id="rId4"/>
    <p:sldId id="390" r:id="rId5"/>
    <p:sldId id="389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FFFE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C250B4-0778-4AC1-AE6F-9B90E19C02E1}" type="datetimeFigureOut">
              <a:rPr lang="tr-TR" smtClean="0"/>
              <a:pPr/>
              <a:t>26.1.2017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B4B4F1-806B-4DF8-B4AE-A61CD16387BA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BB031BB-4B44-42C1-83FF-72921AEAE74D}" type="slidenum">
              <a:rPr lang="en-US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B0AE3F-8481-4C1C-83A1-63D39A798E4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244A29-5AF9-48CC-9D85-328A7AE26BE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CA7D39-F163-4AB8-AA4A-2E70F58A7CC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719666" y="274638"/>
            <a:ext cx="7704667" cy="690562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/>
          </p:nvPr>
        </p:nvSpPr>
        <p:spPr>
          <a:xfrm>
            <a:off x="727605" y="1083204"/>
            <a:ext cx="7696728" cy="5402262"/>
          </a:xfrm>
        </p:spPr>
        <p:txBody>
          <a:bodyPr>
            <a:normAutofit/>
          </a:bodyPr>
          <a:lstStyle>
            <a:lvl1pPr>
              <a:lnSpc>
                <a:spcPct val="120000"/>
              </a:lnSpc>
              <a:spcBef>
                <a:spcPts val="0"/>
              </a:spcBef>
              <a:defRPr sz="2400">
                <a:solidFill>
                  <a:srgbClr val="FFFFFF"/>
                </a:solidFill>
              </a:defRPr>
            </a:lvl1pPr>
            <a:lvl2pPr>
              <a:defRPr sz="2400">
                <a:solidFill>
                  <a:srgbClr val="FFFFFF"/>
                </a:solidFill>
              </a:defRPr>
            </a:lvl2pPr>
            <a:lvl3pPr>
              <a:defRPr sz="2400">
                <a:solidFill>
                  <a:srgbClr val="FFFFFF"/>
                </a:solidFill>
              </a:defRPr>
            </a:lvl3pPr>
            <a:lvl4pPr>
              <a:defRPr sz="2400">
                <a:solidFill>
                  <a:srgbClr val="FFFFFF"/>
                </a:solidFill>
              </a:defRPr>
            </a:lvl4pPr>
            <a:lvl5pPr>
              <a:defRPr sz="2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DB9428-D0CD-4F35-A859-627AF521695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BAEBF7-3506-4AA3-8592-4A079B2FF69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619006-9FF2-4AD1-A6A6-BDF96CE6031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7173D5-57BE-43AE-ACEE-16843934D3F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122FB7-6DAA-45A1-81FD-90AD31AC27D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66AD92-7F3A-4CD1-8984-DDF3850D204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3714E7-AD07-40AF-BA30-472AD64FB47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CD5362-5CDD-45C4-99AA-E09EC28A0D7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latin typeface="Times" charset="0"/>
                <a:ea typeface="+mn-ea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latin typeface="Times" charset="0"/>
                <a:ea typeface="+mn-ea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Times" charset="0"/>
              </a:defRPr>
            </a:lvl1pPr>
          </a:lstStyle>
          <a:p>
            <a:fld id="{A1EE5468-A83A-4DC4-8935-3D3216460C0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766C5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690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074738"/>
            <a:ext cx="8229600" cy="5051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Line 8"/>
          <p:cNvSpPr>
            <a:spLocks noChangeShapeType="1"/>
          </p:cNvSpPr>
          <p:nvPr userDrawn="1"/>
        </p:nvSpPr>
        <p:spPr bwMode="auto">
          <a:xfrm>
            <a:off x="723900" y="990600"/>
            <a:ext cx="7696200" cy="0"/>
          </a:xfrm>
          <a:prstGeom prst="line">
            <a:avLst/>
          </a:prstGeom>
          <a:noFill/>
          <a:ln w="28575">
            <a:solidFill>
              <a:srgbClr val="E6DDAF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en-US" sz="2400" b="1">
              <a:solidFill>
                <a:prstClr val="black"/>
              </a:solidFill>
              <a:latin typeface="Verdana"/>
              <a:ea typeface="ＭＳ Ｐゴシック" charset="-128"/>
              <a:cs typeface="Verdan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2800" b="1" kern="1200">
          <a:solidFill>
            <a:srgbClr val="E3D39C"/>
          </a:solidFill>
          <a:latin typeface="Verdana"/>
          <a:ea typeface="ＭＳ Ｐゴシック" charset="-128"/>
          <a:cs typeface="Verdana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bg1"/>
          </a:solidFill>
          <a:latin typeface="Verdana"/>
          <a:ea typeface="ＭＳ Ｐゴシック" charset="-128"/>
          <a:cs typeface="Verdana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Verdana"/>
          <a:ea typeface="ＭＳ Ｐゴシック" charset="-128"/>
          <a:cs typeface="Verdana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Verdana"/>
          <a:ea typeface="ＭＳ Ｐゴシック" charset="-128"/>
          <a:cs typeface="Verdana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Verdana"/>
          <a:ea typeface="ＭＳ Ｐゴシック" charset="-128"/>
          <a:cs typeface="Verdana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400" kern="1200">
          <a:solidFill>
            <a:schemeClr val="tx1"/>
          </a:solidFill>
          <a:latin typeface="Verdana"/>
          <a:ea typeface="ＭＳ Ｐゴシック" charset="-128"/>
          <a:cs typeface="Verdan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66C5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/>
        </p:nvSpPr>
        <p:spPr bwMode="auto">
          <a:xfrm>
            <a:off x="236490" y="4495800"/>
            <a:ext cx="8434316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tr-TR" sz="2800" dirty="0" err="1">
                <a:solidFill>
                  <a:srgbClr val="FFFFFF"/>
                </a:solidFill>
                <a:latin typeface="Arial" charset="0"/>
              </a:rPr>
              <a:t>Lecture</a:t>
            </a:r>
            <a:r>
              <a:rPr lang="tr-TR" sz="2800" dirty="0">
                <a:solidFill>
                  <a:srgbClr val="FFFFFF"/>
                </a:solidFill>
                <a:latin typeface="Arial" charset="0"/>
              </a:rPr>
              <a:t> </a:t>
            </a:r>
            <a:r>
              <a:rPr lang="tr-TR" sz="2800" dirty="0" smtClean="0">
                <a:solidFill>
                  <a:srgbClr val="FFFFFF"/>
                </a:solidFill>
                <a:latin typeface="Arial" charset="0"/>
              </a:rPr>
              <a:t>11</a:t>
            </a:r>
            <a:endParaRPr lang="en-US" sz="2800" dirty="0">
              <a:solidFill>
                <a:srgbClr val="FFFFFF"/>
              </a:solidFill>
              <a:latin typeface="Arial" charset="0"/>
            </a:endParaRPr>
          </a:p>
          <a:p>
            <a:pPr algn="ctr">
              <a:lnSpc>
                <a:spcPct val="120000"/>
              </a:lnSpc>
            </a:pPr>
            <a:r>
              <a:rPr lang="en-US" sz="2800" dirty="0" smtClean="0">
                <a:solidFill>
                  <a:srgbClr val="FFFFFF"/>
                </a:solidFill>
                <a:latin typeface="Arial" charset="0"/>
              </a:rPr>
              <a:t>Cellular Metabolism and Energy Storage</a:t>
            </a:r>
            <a:endParaRPr lang="en-US" sz="1600" b="0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4339" name="Rectangle 10"/>
          <p:cNvSpPr>
            <a:spLocks noGrp="1" noChangeArrowheads="1"/>
          </p:cNvSpPr>
          <p:nvPr/>
        </p:nvSpPr>
        <p:spPr bwMode="auto">
          <a:xfrm>
            <a:off x="2051720" y="1124744"/>
            <a:ext cx="51054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05000"/>
              </a:lnSpc>
            </a:pPr>
            <a:r>
              <a:rPr lang="en-US" sz="6000" i="1" dirty="0">
                <a:solidFill>
                  <a:srgbClr val="FFFFFF"/>
                </a:solidFill>
                <a:latin typeface="Arial" charset="0"/>
              </a:rPr>
              <a:t>Cell Biology</a:t>
            </a:r>
            <a:endParaRPr lang="tr-TR" sz="6000" i="1" dirty="0">
              <a:solidFill>
                <a:srgbClr val="FFFFFF"/>
              </a:solidFill>
              <a:latin typeface="Arial" charset="0"/>
            </a:endParaRPr>
          </a:p>
          <a:p>
            <a:pPr algn="ctr">
              <a:lnSpc>
                <a:spcPct val="105000"/>
              </a:lnSpc>
            </a:pPr>
            <a:r>
              <a:rPr lang="tr-TR" sz="4000" dirty="0">
                <a:solidFill>
                  <a:srgbClr val="FFFFFF"/>
                </a:solidFill>
                <a:latin typeface="Arial" charset="0"/>
              </a:rPr>
              <a:t>BME140</a:t>
            </a:r>
            <a:endParaRPr lang="en-US" sz="2000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4341" name="Line 13"/>
          <p:cNvSpPr>
            <a:spLocks noChangeShapeType="1"/>
          </p:cNvSpPr>
          <p:nvPr/>
        </p:nvSpPr>
        <p:spPr bwMode="auto">
          <a:xfrm>
            <a:off x="723900" y="1066800"/>
            <a:ext cx="7696200" cy="0"/>
          </a:xfrm>
          <a:prstGeom prst="line">
            <a:avLst/>
          </a:prstGeom>
          <a:noFill/>
          <a:ln w="28575">
            <a:solidFill>
              <a:srgbClr val="DDBB73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>
              <a:solidFill>
                <a:srgbClr val="000000"/>
              </a:solidFill>
              <a:latin typeface="Verdana" charset="0"/>
            </a:endParaRPr>
          </a:p>
        </p:txBody>
      </p:sp>
      <p:sp>
        <p:nvSpPr>
          <p:cNvPr id="14342" name="Line 14"/>
          <p:cNvSpPr>
            <a:spLocks noChangeShapeType="1"/>
          </p:cNvSpPr>
          <p:nvPr/>
        </p:nvSpPr>
        <p:spPr bwMode="auto">
          <a:xfrm>
            <a:off x="723900" y="4267200"/>
            <a:ext cx="7696200" cy="0"/>
          </a:xfrm>
          <a:prstGeom prst="line">
            <a:avLst/>
          </a:prstGeom>
          <a:noFill/>
          <a:ln w="28575">
            <a:solidFill>
              <a:srgbClr val="DDBB73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>
              <a:solidFill>
                <a:srgbClr val="000000"/>
              </a:solidFill>
              <a:latin typeface="Verdana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719138" y="274638"/>
            <a:ext cx="7705725" cy="69056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Verdana" charset="0"/>
              </a:rPr>
              <a:t>Cellular Metabolism and Energy Storage</a:t>
            </a:r>
          </a:p>
        </p:txBody>
      </p:sp>
      <p:sp>
        <p:nvSpPr>
          <p:cNvPr id="12291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727075" y="1082675"/>
            <a:ext cx="7697788" cy="5402263"/>
          </a:xfrm>
        </p:spPr>
        <p:txBody>
          <a:bodyPr>
            <a:normAutofit/>
          </a:bodyPr>
          <a:lstStyle/>
          <a:p>
            <a:pPr lvl="1"/>
            <a:endParaRPr lang="en-US" dirty="0" smtClean="0"/>
          </a:p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endParaRPr lang="en-US" dirty="0" smtClean="0">
              <a:latin typeface="Verdana" charset="0"/>
            </a:endParaRPr>
          </a:p>
        </p:txBody>
      </p:sp>
      <p:sp>
        <p:nvSpPr>
          <p:cNvPr id="4" name="3 Metin kutusu"/>
          <p:cNvSpPr txBox="1"/>
          <p:nvPr/>
        </p:nvSpPr>
        <p:spPr>
          <a:xfrm>
            <a:off x="395536" y="1556792"/>
            <a:ext cx="820891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eaLnBrk="1" hangingPunct="1"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Cells couple energetically favorable and unfavorable reactions</a:t>
            </a:r>
            <a:endParaRPr lang="tr-TR" sz="2400" dirty="0" smtClean="0">
              <a:solidFill>
                <a:srgbClr val="FFFFFE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1" eaLnBrk="1" hangingPunct="1">
              <a:buFont typeface="Wingdings" pitchFamily="2" charset="2"/>
              <a:buChar char="Ø"/>
            </a:pPr>
            <a:endParaRPr lang="en-US" sz="2400" dirty="0" smtClean="0">
              <a:solidFill>
                <a:srgbClr val="FFFFFE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1" eaLnBrk="1" hangingPunct="1"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Nucleotide </a:t>
            </a:r>
            <a:r>
              <a:rPr lang="en-US" sz="2400" dirty="0" err="1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triphosphates</a:t>
            </a:r>
            <a:r>
              <a:rPr lang="en-US" sz="2400" dirty="0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store energy for immediate use</a:t>
            </a:r>
            <a:endParaRPr lang="tr-TR" sz="2400" dirty="0" smtClean="0">
              <a:solidFill>
                <a:srgbClr val="FFFFFE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1" eaLnBrk="1" hangingPunct="1">
              <a:buFont typeface="Wingdings" pitchFamily="2" charset="2"/>
              <a:buChar char="Ø"/>
            </a:pPr>
            <a:endParaRPr lang="en-US" sz="2400" dirty="0" smtClean="0">
              <a:solidFill>
                <a:srgbClr val="FFFFFE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1" eaLnBrk="1" hangingPunct="1"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FFFFF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amount of potential energy stored in an ion gradient can be expressed as an electrical potential</a:t>
            </a:r>
          </a:p>
          <a:p>
            <a:pPr lvl="1" eaLnBrk="1" hangingPunct="1">
              <a:buFont typeface="Wingdings" pitchFamily="2" charset="2"/>
              <a:buChar char="Ø"/>
            </a:pPr>
            <a:endParaRPr lang="tr-TR" sz="2400" dirty="0">
              <a:solidFill>
                <a:srgbClr val="FFFFFE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719138" y="274638"/>
            <a:ext cx="7705725" cy="69056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Verdana" charset="0"/>
              </a:rPr>
              <a:t>Cellular Metabolism and Energy Storage</a:t>
            </a:r>
          </a:p>
        </p:txBody>
      </p:sp>
      <p:sp>
        <p:nvSpPr>
          <p:cNvPr id="12291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727075" y="1082675"/>
            <a:ext cx="7697788" cy="5402263"/>
          </a:xfrm>
        </p:spPr>
        <p:txBody>
          <a:bodyPr>
            <a:normAutofit/>
          </a:bodyPr>
          <a:lstStyle/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endParaRPr lang="en-US" dirty="0" smtClean="0">
              <a:latin typeface="Verdana" charset="0"/>
            </a:endParaRPr>
          </a:p>
          <a:p>
            <a:pPr>
              <a:spcBef>
                <a:spcPct val="0"/>
              </a:spcBef>
              <a:buFont typeface="Wingdings" pitchFamily="2" charset="2"/>
              <a:buChar char="Ø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Membrane transport proteins are responsible for moving ions through the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phospholipid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bilayer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of cellular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membranes</a:t>
            </a:r>
            <a:endParaRPr lang="tr-TR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ct val="0"/>
              </a:spcBef>
              <a:buFont typeface="Wingdings" pitchFamily="2" charset="2"/>
              <a:buChar char="Ø"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ct val="0"/>
              </a:spcBef>
              <a:buFont typeface="Wingdings" pitchFamily="2" charset="2"/>
              <a:buChar char="Ø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Membrane transport proteins are organized into three groups: channels, carriers, and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pumps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719138" y="274638"/>
            <a:ext cx="7705725" cy="690562"/>
          </a:xfrm>
        </p:spPr>
        <p:txBody>
          <a:bodyPr>
            <a:normAutofit fontScale="90000"/>
          </a:bodyPr>
          <a:lstStyle/>
          <a:p>
            <a:r>
              <a:rPr lang="en-US" smtClean="0">
                <a:latin typeface="Verdana" charset="0"/>
              </a:rPr>
              <a:t>Cellular Metabolism and Energy Storage</a:t>
            </a:r>
          </a:p>
        </p:txBody>
      </p:sp>
      <p:sp>
        <p:nvSpPr>
          <p:cNvPr id="12291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727075" y="1082675"/>
            <a:ext cx="7697788" cy="5402263"/>
          </a:xfrm>
        </p:spPr>
        <p:txBody>
          <a:bodyPr>
            <a:normAutofit/>
          </a:bodyPr>
          <a:lstStyle/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endParaRPr lang="en-US" dirty="0" smtClean="0">
              <a:latin typeface="Verdana" charset="0"/>
            </a:endParaRPr>
          </a:p>
          <a:p>
            <a:pPr>
              <a:spcBef>
                <a:spcPct val="0"/>
              </a:spcBef>
              <a:buFont typeface="Wingdings" pitchFamily="2" charset="2"/>
              <a:buChar char="Ø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All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channels dissipate gradients, all pumps build gradients, and most carriers only dissipate gradients; some carriers can build gradients as well, using indirect active transport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_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EDEBE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EECDB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6446</TotalTime>
  <Words>116</Words>
  <Application>Microsoft Office PowerPoint</Application>
  <PresentationFormat>Ekran Gösterisi (4:3)</PresentationFormat>
  <Paragraphs>19</Paragraphs>
  <Slides>4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Slayt Başlıkları</vt:lpstr>
      </vt:variant>
      <vt:variant>
        <vt:i4>4</vt:i4>
      </vt:variant>
    </vt:vector>
  </HeadingPairs>
  <TitlesOfParts>
    <vt:vector size="6" baseType="lpstr">
      <vt:lpstr>2_Blank Presentation</vt:lpstr>
      <vt:lpstr>1_Office Theme</vt:lpstr>
      <vt:lpstr>Slayt 1</vt:lpstr>
      <vt:lpstr>Cellular Metabolism and Energy Storage</vt:lpstr>
      <vt:lpstr>Cellular Metabolism and Energy Storage</vt:lpstr>
      <vt:lpstr>Cellular Metabolism and Energy Storage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Fundamentals of Cell Biology</dc:title>
  <dc:creator>Melissa</dc:creator>
  <cp:lastModifiedBy>ASUSPC</cp:lastModifiedBy>
  <cp:revision>449</cp:revision>
  <dcterms:created xsi:type="dcterms:W3CDTF">2011-08-23T14:43:42Z</dcterms:created>
  <dcterms:modified xsi:type="dcterms:W3CDTF">2017-01-26T20:02:53Z</dcterms:modified>
</cp:coreProperties>
</file>