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Bireylerle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smtClean="0">
                <a:solidFill>
                  <a:schemeClr val="tx1"/>
                </a:solidFill>
                <a:latin typeface="Calibri" panose="020F0502020204030204" pitchFamily="34" charset="0"/>
                <a:cs typeface="Calibri" panose="020F0502020204030204" pitchFamily="34" charset="0"/>
              </a:rPr>
              <a:t>Konu: </a:t>
            </a:r>
            <a:r>
              <a:rPr lang="tr-TR" sz="3200" smtClean="0"/>
              <a:t>Sorunun çözümüne ilişkin plan yapma</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Planlama Aşamaları</a:t>
            </a:r>
            <a:endParaRPr lang="tr-TR" dirty="0"/>
          </a:p>
        </p:txBody>
      </p:sp>
      <p:sp>
        <p:nvSpPr>
          <p:cNvPr id="3" name="2 İçerik Yer Tutucusu"/>
          <p:cNvSpPr>
            <a:spLocks noGrp="1"/>
          </p:cNvSpPr>
          <p:nvPr>
            <p:ph sz="quarter" idx="1"/>
          </p:nvPr>
        </p:nvSpPr>
        <p:spPr/>
        <p:txBody>
          <a:bodyPr>
            <a:normAutofit/>
          </a:bodyPr>
          <a:lstStyle/>
          <a:p>
            <a:pPr marL="457200" indent="-457200">
              <a:buFontTx/>
              <a:buAutoNum type="arabicPeriod"/>
              <a:defRPr/>
            </a:pPr>
            <a:r>
              <a:rPr lang="tr-TR" sz="2800" dirty="0" smtClean="0"/>
              <a:t>müracaatçıyla </a:t>
            </a:r>
            <a:r>
              <a:rPr lang="tr-TR" sz="2800" dirty="0"/>
              <a:t>çalışma, </a:t>
            </a:r>
            <a:endParaRPr lang="tr-TR" sz="2800" dirty="0"/>
          </a:p>
          <a:p>
            <a:pPr marL="457200" indent="-457200">
              <a:buFontTx/>
              <a:buAutoNum type="arabicPeriod"/>
              <a:defRPr/>
            </a:pPr>
            <a:r>
              <a:rPr lang="tr-TR" sz="2800" dirty="0"/>
              <a:t>sorunları önceliklerine göre sıralama, </a:t>
            </a:r>
            <a:endParaRPr lang="tr-TR" sz="2800" dirty="0"/>
          </a:p>
          <a:p>
            <a:pPr marL="457200" indent="-457200">
              <a:buFontTx/>
              <a:buAutoNum type="arabicPeriod"/>
              <a:defRPr/>
            </a:pPr>
            <a:r>
              <a:rPr lang="tr-TR" sz="2800" dirty="0"/>
              <a:t>sorunları gereksinimler biçiminde tanımlama, </a:t>
            </a:r>
            <a:endParaRPr lang="tr-TR" sz="2800" dirty="0"/>
          </a:p>
          <a:p>
            <a:pPr marL="457200" indent="-457200">
              <a:buFontTx/>
              <a:buAutoNum type="arabicPeriod"/>
              <a:defRPr/>
            </a:pPr>
            <a:r>
              <a:rPr lang="tr-TR" sz="2800" dirty="0"/>
              <a:t>her bir gereksinim için müdahale düzeyini değerlendirme, </a:t>
            </a:r>
            <a:endParaRPr lang="tr-TR" sz="2800" dirty="0"/>
          </a:p>
          <a:p>
            <a:pPr marL="457200" indent="-457200">
              <a:buFontTx/>
              <a:buAutoNum type="arabicPeriod"/>
              <a:defRPr/>
            </a:pPr>
            <a:r>
              <a:rPr lang="tr-TR" sz="2800" dirty="0"/>
              <a:t>temel amaçları oluşturma, </a:t>
            </a:r>
            <a:endParaRPr lang="tr-TR" sz="2800" dirty="0"/>
          </a:p>
          <a:p>
            <a:pPr marL="457200" indent="-457200">
              <a:buFontTx/>
              <a:buAutoNum type="arabicPeriod"/>
              <a:defRPr/>
            </a:pPr>
            <a:r>
              <a:rPr lang="tr-TR" sz="2800" dirty="0"/>
              <a:t>hedefleri belirleme ve </a:t>
            </a:r>
            <a:endParaRPr lang="tr-TR" sz="2800" dirty="0"/>
          </a:p>
          <a:p>
            <a:pPr marL="457200" indent="-457200">
              <a:buFontTx/>
              <a:buAutoNum type="arabicPeriod"/>
              <a:defRPr/>
            </a:pPr>
            <a:r>
              <a:rPr lang="tr-TR" sz="2800" dirty="0"/>
              <a:t>sözleşme hazırlama </a:t>
            </a:r>
            <a:endParaRPr lang="tr-TR" sz="2800" dirty="0"/>
          </a:p>
          <a:p>
            <a:pPr marL="457200" indent="-457200">
              <a:buFontTx/>
              <a:buNone/>
              <a:defRPr/>
            </a:pPr>
            <a:r>
              <a:rPr lang="tr-TR" sz="2800" dirty="0"/>
              <a:t>olmak üzere yedi alt basamağı bulunmaktadır.</a:t>
            </a:r>
            <a:endParaRPr lang="tr-TR" sz="2800"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20888"/>
            <a:ext cx="8229600" cy="3736072"/>
          </a:xfrm>
        </p:spPr>
        <p:txBody>
          <a:bodyPr/>
          <a:lstStyle/>
          <a:p>
            <a:pPr marL="0" indent="0" algn="ctr">
              <a:buNone/>
            </a:pPr>
            <a:r>
              <a:rPr lang="tr-TR" dirty="0" smtClean="0"/>
              <a:t>Plan</a:t>
            </a:r>
            <a:r>
              <a:rPr lang="tr-TR" dirty="0"/>
              <a:t>, son amaçları olduğu kadar ortadaki amaçları da belirleyerek hem süreci hem de sonuçları göz önüne alır. Problem çözme süreci aracılığıyla, birkaç planın sentezi olan bir plan geliştirilir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buFontTx/>
              <a:buNone/>
              <a:defRPr/>
            </a:pPr>
            <a:r>
              <a:rPr lang="tr-TR" sz="2800" dirty="0"/>
              <a:t>Farklı durumlar </a:t>
            </a:r>
            <a:r>
              <a:rPr lang="tr-TR" sz="2800" b="1" dirty="0"/>
              <a:t>değişimin farklılıklarından </a:t>
            </a:r>
            <a:r>
              <a:rPr lang="tr-TR" sz="2800" dirty="0"/>
              <a:t>ve </a:t>
            </a:r>
            <a:r>
              <a:rPr lang="tr-TR" sz="2800" b="1" dirty="0"/>
              <a:t>amaçların farklılıklarından</a:t>
            </a:r>
            <a:r>
              <a:rPr lang="tr-TR" sz="2800" dirty="0"/>
              <a:t> bahsederler:</a:t>
            </a:r>
            <a:endParaRPr lang="tr-TR" sz="2800" dirty="0"/>
          </a:p>
          <a:p>
            <a:pPr>
              <a:buFontTx/>
              <a:buNone/>
              <a:defRPr/>
            </a:pPr>
            <a:endParaRPr lang="tr-TR" sz="2800" dirty="0"/>
          </a:p>
          <a:p>
            <a:pPr>
              <a:buFontTx/>
              <a:buAutoNum type="arabicPeriod"/>
              <a:defRPr/>
            </a:pPr>
            <a:r>
              <a:rPr lang="tr-TR" sz="2800" b="1" i="1" dirty="0"/>
              <a:t>Bir ilişkiyi sürdürmek</a:t>
            </a:r>
            <a:endParaRPr lang="tr-TR" sz="2800" dirty="0"/>
          </a:p>
          <a:p>
            <a:pPr>
              <a:buFontTx/>
              <a:buAutoNum type="arabicPeriod"/>
              <a:defRPr/>
            </a:pPr>
            <a:r>
              <a:rPr lang="tr-TR" sz="2800" b="1" i="1" dirty="0"/>
              <a:t>Belirli davranışsal değişim</a:t>
            </a:r>
            <a:endParaRPr lang="tr-TR" sz="2800" b="1" dirty="0"/>
          </a:p>
          <a:p>
            <a:pPr>
              <a:buFontTx/>
              <a:buAutoNum type="arabicPeriod"/>
              <a:defRPr/>
            </a:pPr>
            <a:r>
              <a:rPr lang="tr-TR" sz="2800" b="1" i="1" dirty="0"/>
              <a:t>İlişki değişimi</a:t>
            </a:r>
            <a:endParaRPr lang="tr-TR" sz="2800" b="1" dirty="0"/>
          </a:p>
          <a:p>
            <a:pPr>
              <a:buFontTx/>
              <a:buAutoNum type="arabicPeriod"/>
              <a:defRPr/>
            </a:pPr>
            <a:r>
              <a:rPr lang="tr-TR" sz="2800" b="1" i="1" dirty="0"/>
              <a:t>Çevresel değişim</a:t>
            </a:r>
            <a:endParaRPr lang="tr-TR" sz="2800" b="1" dirty="0"/>
          </a:p>
          <a:p>
            <a:pPr>
              <a:buFontTx/>
              <a:buAutoNum type="arabicPeriod"/>
              <a:defRPr/>
            </a:pPr>
            <a:r>
              <a:rPr lang="tr-TR" sz="2800" b="1" i="1" dirty="0"/>
              <a:t>Yönsel </a:t>
            </a:r>
            <a:r>
              <a:rPr lang="tr-TR" sz="2800" b="1" i="1" dirty="0" smtClean="0"/>
              <a:t>değişim</a:t>
            </a:r>
            <a:endParaRPr lang="tr-TR"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88840"/>
            <a:ext cx="8229600" cy="4168120"/>
          </a:xfrm>
        </p:spPr>
        <p:txBody>
          <a:bodyPr/>
          <a:lstStyle/>
          <a:p>
            <a:pPr algn="just"/>
            <a:r>
              <a:rPr lang="tr-TR" sz="2400" dirty="0"/>
              <a:t>Müracaatçılarla temas kurulduktan, sorun ve gereksinimler belirlendikten, sorun çok yönlü analiz edildikten ve sorun çözme ile ilgili seçeneklerin belirlendikten ve belirlenen seçenekler gözden geçirilip uygun olan seçildikten sonra uygulama basamağına geçilebilir. </a:t>
            </a:r>
            <a:endParaRPr lang="tr-T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a:p>
            <a:pPr marL="0" indent="0">
              <a:buNone/>
            </a:pP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1365</Words>
  <Application>WPS Presentation</Application>
  <PresentationFormat>Ekran Gösterisi (4:3)</PresentationFormat>
  <Paragraphs>37</Paragraphs>
  <Slides>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6</vt:i4>
      </vt:variant>
    </vt:vector>
  </HeadingPairs>
  <TitlesOfParts>
    <vt:vector size="18"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Planlama Aşamaları</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cp:lastModifiedBy>
  <cp:revision>7</cp:revision>
  <dcterms:created xsi:type="dcterms:W3CDTF">2017-04-26T08:36:00Z</dcterms:created>
  <dcterms:modified xsi:type="dcterms:W3CDTF">2020-04-28T20:24:20Z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