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presProps" Target="presProps.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1" Type="http://schemas.openxmlformats.org/officeDocument/2006/relationships/tableStyles" Target="tableStyles.xml"/><Relationship Id="rId10" Type="http://schemas.openxmlformats.org/officeDocument/2006/relationships/viewProps" Target="viewProps.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Başlık Slaydı">
    <p:spTree>
      <p:nvGrpSpPr>
        <p:cNvPr id="1" name=""/>
        <p:cNvGrpSpPr/>
        <p:nvPr/>
      </p:nvGrpSpPr>
      <p:grpSpPr>
        <a:xfrm>
          <a:off x="0" y="0"/>
          <a:ext cx="0" cy="0"/>
          <a:chOff x="0" y="0"/>
          <a:chExt cx="0" cy="0"/>
        </a:xfrm>
      </p:grpSpPr>
      <p:sp>
        <p:nvSpPr>
          <p:cNvPr id="8" name="7 Başlık"/>
          <p:cNvSpPr>
            <a:spLocks noGrp="1"/>
          </p:cNvSpPr>
          <p:nvPr>
            <p:ph type="ctrTitle" hasCustomPrompt="1"/>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hasCustomPrompt="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hasCustomPrompt="1"/>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a:xfrm>
            <a:off x="457200" y="274638"/>
            <a:ext cx="6019800" cy="5851525"/>
          </a:xfrm>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8" name="7 İçerik Yer Tutucusu"/>
          <p:cNvSpPr>
            <a:spLocks noGrp="1"/>
          </p:cNvSpPr>
          <p:nvPr>
            <p:ph sz="quarter" idx="1" hasCustomPrompt="1"/>
          </p:nvPr>
        </p:nvSpPr>
        <p:spPr>
          <a:xfrm>
            <a:off x="457200" y="1219200"/>
            <a:ext cx="8229600" cy="4937760"/>
          </a:xfrm>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endParaRPr kumimoji="0" lang="tr-TR" smtClean="0"/>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9" name="8 İçerik Yer Tutucusu"/>
          <p:cNvSpPr>
            <a:spLocks noGrp="1"/>
          </p:cNvSpPr>
          <p:nvPr>
            <p:ph sz="quarter" idx="1" hasCustomPrompt="1"/>
          </p:nvPr>
        </p:nvSpPr>
        <p:spPr>
          <a:xfrm>
            <a:off x="457200" y="1219200"/>
            <a:ext cx="4041648" cy="4937760"/>
          </a:xfrm>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11" name="10 İçerik Yer Tutucusu"/>
          <p:cNvSpPr>
            <a:spLocks noGrp="1"/>
          </p:cNvSpPr>
          <p:nvPr>
            <p:ph sz="quarter" idx="2" hasCustomPrompt="1"/>
          </p:nvPr>
        </p:nvSpPr>
        <p:spPr>
          <a:xfrm>
            <a:off x="4632198" y="1216152"/>
            <a:ext cx="4041648" cy="4937760"/>
          </a:xfrm>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4" name="3 Metin Yer Tutucusu"/>
          <p:cNvSpPr>
            <a:spLocks noGrp="1"/>
          </p:cNvSpPr>
          <p:nvPr>
            <p:ph type="body" sz="half" idx="3" hasCustomPrompt="1"/>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7" name="6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11" name="10 İçerik Yer Tutucusu"/>
          <p:cNvSpPr>
            <a:spLocks noGrp="1"/>
          </p:cNvSpPr>
          <p:nvPr>
            <p:ph sz="quarter" idx="2" hasCustomPrompt="1"/>
          </p:nvPr>
        </p:nvSpPr>
        <p:spPr>
          <a:xfrm>
            <a:off x="457200" y="2133600"/>
            <a:ext cx="4038600" cy="4038600"/>
          </a:xfrm>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13" name="12 İçerik Yer Tutucusu"/>
          <p:cNvSpPr>
            <a:spLocks noGrp="1"/>
          </p:cNvSpPr>
          <p:nvPr>
            <p:ph sz="quarter" idx="4" hasCustomPrompt="1"/>
          </p:nvPr>
        </p:nvSpPr>
        <p:spPr>
          <a:xfrm>
            <a:off x="4648200" y="2133600"/>
            <a:ext cx="4038600" cy="4038600"/>
          </a:xfrm>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Başlıklı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hasCustomPrompt="1"/>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endParaRPr kumimoji="0" lang="tr-TR" smtClean="0"/>
          </a:p>
        </p:txBody>
      </p:sp>
      <p:sp>
        <p:nvSpPr>
          <p:cNvPr id="5" name="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hasCustomPrompt="1"/>
          </p:nvPr>
        </p:nvSpPr>
        <p:spPr>
          <a:xfrm>
            <a:off x="304800" y="304800"/>
            <a:ext cx="5715000" cy="5715000"/>
          </a:xfrm>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hasCustomPrompt="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hasCustomPrompt="1"/>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endParaRPr kumimoji="0" lang="tr-TR" smtClean="0"/>
          </a:p>
        </p:txBody>
      </p:sp>
      <p:sp>
        <p:nvSpPr>
          <p:cNvPr id="5" name="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endParaRPr kumimoji="0" lang="tr-TR" smtClean="0"/>
          </a:p>
          <a:p>
            <a:pPr lvl="1" eaLnBrk="1" latinLnBrk="0" hangingPunct="1"/>
            <a:r>
              <a:rPr kumimoji="0" lang="tr-TR" smtClean="0"/>
              <a:t>İkinci düzey</a:t>
            </a:r>
            <a:endParaRPr kumimoji="0" lang="tr-TR" smtClean="0"/>
          </a:p>
          <a:p>
            <a:pPr lvl="2" eaLnBrk="1" latinLnBrk="0" hangingPunct="1"/>
            <a:r>
              <a:rPr kumimoji="0" lang="tr-TR" smtClean="0"/>
              <a:t>Üçüncü düzey</a:t>
            </a:r>
            <a:endParaRPr kumimoji="0" lang="tr-TR" smtClean="0"/>
          </a:p>
          <a:p>
            <a:pPr lvl="3" eaLnBrk="1" latinLnBrk="0" hangingPunct="1"/>
            <a:r>
              <a:rPr kumimoji="0" lang="tr-TR" smtClean="0"/>
              <a:t>Dördüncü düzey</a:t>
            </a:r>
            <a:endParaRPr kumimoji="0" lang="tr-TR" smtClean="0"/>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panose="05040102010807070707"/>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panose="05040102010807070707"/>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panose="05040102010807070707"/>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panose="05000000000000000000"/>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panose="05000000000000000000"/>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panose="05040102010807070707"/>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panose="05040102010807070707"/>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panose="05040102010807070707"/>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panose="05040102010807070707"/>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115616" y="3573016"/>
            <a:ext cx="7128792" cy="2160240"/>
          </a:xfrm>
        </p:spPr>
        <p:txBody>
          <a:bodyPr>
            <a:noAutofit/>
          </a:bodyPr>
          <a:lstStyle/>
          <a:p>
            <a:pPr algn="just"/>
            <a:r>
              <a:rPr lang="tr-TR" sz="3000" dirty="0" smtClean="0">
                <a:solidFill>
                  <a:schemeClr val="tx1"/>
                </a:solidFill>
                <a:latin typeface="Calibri" panose="020F0502020204030204" pitchFamily="34" charset="0"/>
                <a:cs typeface="Calibri" panose="020F0502020204030204" pitchFamily="34" charset="0"/>
              </a:rPr>
              <a:t>Dersin Adı: Bireylerle Sosyal Hizmet</a:t>
            </a:r>
            <a:endParaRPr lang="tr-TR" sz="3000" dirty="0" smtClean="0">
              <a:solidFill>
                <a:schemeClr val="tx1"/>
              </a:solidFill>
              <a:latin typeface="Calibri" panose="020F0502020204030204" pitchFamily="34" charset="0"/>
              <a:cs typeface="Calibri" panose="020F0502020204030204" pitchFamily="34" charset="0"/>
            </a:endParaRPr>
          </a:p>
          <a:p>
            <a:pPr algn="just"/>
            <a:r>
              <a:rPr lang="tr-TR" sz="3000" dirty="0" smtClean="0">
                <a:solidFill>
                  <a:schemeClr val="tx1"/>
                </a:solidFill>
                <a:latin typeface="Calibri" panose="020F0502020204030204" pitchFamily="34" charset="0"/>
                <a:cs typeface="Calibri" panose="020F0502020204030204" pitchFamily="34" charset="0"/>
              </a:rPr>
              <a:t>Sorumlu Öğretim Üyesi: Prof. Dr. Veli DUYAN</a:t>
            </a:r>
            <a:endParaRPr lang="tr-TR" sz="3000" dirty="0" smtClean="0">
              <a:solidFill>
                <a:schemeClr val="tx1"/>
              </a:solidFill>
              <a:latin typeface="Calibri" panose="020F0502020204030204" pitchFamily="34" charset="0"/>
              <a:cs typeface="Calibri" panose="020F0502020204030204" pitchFamily="34" charset="0"/>
            </a:endParaRPr>
          </a:p>
          <a:p>
            <a:pPr algn="just"/>
            <a:endParaRPr lang="tr-TR" sz="3000" dirty="0" smtClean="0">
              <a:solidFill>
                <a:schemeClr val="tx1"/>
              </a:solidFill>
              <a:latin typeface="Calibri" panose="020F0502020204030204" pitchFamily="34" charset="0"/>
              <a:cs typeface="Calibri" panose="020F0502020204030204" pitchFamily="34" charset="0"/>
            </a:endParaRPr>
          </a:p>
          <a:p>
            <a:pPr algn="just"/>
            <a:r>
              <a:rPr lang="tr-TR" sz="3000" smtClean="0">
                <a:solidFill>
                  <a:schemeClr val="tx1"/>
                </a:solidFill>
                <a:latin typeface="Calibri" panose="020F0502020204030204" pitchFamily="34" charset="0"/>
                <a:cs typeface="Calibri" panose="020F0502020204030204" pitchFamily="34" charset="0"/>
              </a:rPr>
              <a:t>Konu: </a:t>
            </a:r>
            <a:r>
              <a:rPr lang="tr-TR" sz="3200" smtClean="0"/>
              <a:t>Sorunun çözümüne ilişkin plan yapma</a:t>
            </a:r>
            <a:endParaRPr lang="tr-TR" sz="3000" dirty="0" smtClean="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Planlama Aşamaları</a:t>
            </a:r>
            <a:endParaRPr lang="tr-TR" dirty="0"/>
          </a:p>
        </p:txBody>
      </p:sp>
      <p:sp>
        <p:nvSpPr>
          <p:cNvPr id="3" name="2 İçerik Yer Tutucusu"/>
          <p:cNvSpPr>
            <a:spLocks noGrp="1"/>
          </p:cNvSpPr>
          <p:nvPr>
            <p:ph sz="quarter" idx="1"/>
          </p:nvPr>
        </p:nvSpPr>
        <p:spPr/>
        <p:txBody>
          <a:bodyPr>
            <a:normAutofit/>
          </a:bodyPr>
          <a:lstStyle/>
          <a:p>
            <a:pPr marL="457200" indent="-457200">
              <a:buFontTx/>
              <a:buAutoNum type="arabicPeriod"/>
              <a:defRPr/>
            </a:pPr>
            <a:r>
              <a:rPr lang="tr-TR" sz="2800" dirty="0" smtClean="0"/>
              <a:t>müracaatçıyla </a:t>
            </a:r>
            <a:r>
              <a:rPr lang="tr-TR" sz="2800" dirty="0"/>
              <a:t>çalışma, </a:t>
            </a:r>
            <a:endParaRPr lang="tr-TR" sz="2800" dirty="0"/>
          </a:p>
          <a:p>
            <a:pPr marL="457200" indent="-457200">
              <a:buFontTx/>
              <a:buAutoNum type="arabicPeriod"/>
              <a:defRPr/>
            </a:pPr>
            <a:r>
              <a:rPr lang="tr-TR" sz="2800" dirty="0"/>
              <a:t>sorunları önceliklerine göre sıralama, </a:t>
            </a:r>
            <a:endParaRPr lang="tr-TR" sz="2800" dirty="0"/>
          </a:p>
          <a:p>
            <a:pPr marL="457200" indent="-457200">
              <a:buFontTx/>
              <a:buAutoNum type="arabicPeriod"/>
              <a:defRPr/>
            </a:pPr>
            <a:r>
              <a:rPr lang="tr-TR" sz="2800" dirty="0"/>
              <a:t>sorunları gereksinimler biçiminde tanımlama, </a:t>
            </a:r>
            <a:endParaRPr lang="tr-TR" sz="2800" dirty="0"/>
          </a:p>
          <a:p>
            <a:pPr marL="457200" indent="-457200">
              <a:buFontTx/>
              <a:buAutoNum type="arabicPeriod"/>
              <a:defRPr/>
            </a:pPr>
            <a:r>
              <a:rPr lang="tr-TR" sz="2800" dirty="0"/>
              <a:t>her bir gereksinim için müdahale düzeyini değerlendirme, </a:t>
            </a:r>
            <a:endParaRPr lang="tr-TR" sz="2800" dirty="0"/>
          </a:p>
          <a:p>
            <a:pPr marL="457200" indent="-457200">
              <a:buFontTx/>
              <a:buAutoNum type="arabicPeriod"/>
              <a:defRPr/>
            </a:pPr>
            <a:r>
              <a:rPr lang="tr-TR" sz="2800" dirty="0"/>
              <a:t>temel amaçları oluşturma, </a:t>
            </a:r>
            <a:endParaRPr lang="tr-TR" sz="2800" dirty="0"/>
          </a:p>
          <a:p>
            <a:pPr marL="457200" indent="-457200">
              <a:buFontTx/>
              <a:buAutoNum type="arabicPeriod"/>
              <a:defRPr/>
            </a:pPr>
            <a:r>
              <a:rPr lang="tr-TR" sz="2800" dirty="0"/>
              <a:t>hedefleri belirleme ve </a:t>
            </a:r>
            <a:endParaRPr lang="tr-TR" sz="2800" dirty="0"/>
          </a:p>
          <a:p>
            <a:pPr marL="457200" indent="-457200">
              <a:buFontTx/>
              <a:buAutoNum type="arabicPeriod"/>
              <a:defRPr/>
            </a:pPr>
            <a:r>
              <a:rPr lang="tr-TR" sz="2800" dirty="0"/>
              <a:t>sözleşme hazırlama </a:t>
            </a:r>
            <a:endParaRPr lang="tr-TR" sz="2800" dirty="0"/>
          </a:p>
          <a:p>
            <a:pPr marL="457200" indent="-457200">
              <a:buFontTx/>
              <a:buNone/>
              <a:defRPr/>
            </a:pPr>
            <a:r>
              <a:rPr lang="tr-TR" sz="2800" dirty="0"/>
              <a:t>olmak üzere yedi alt basamağı bulunmaktadır.</a:t>
            </a:r>
            <a:endParaRPr lang="tr-TR" sz="2800" dirty="0"/>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2420888"/>
            <a:ext cx="8229600" cy="3736072"/>
          </a:xfrm>
        </p:spPr>
        <p:txBody>
          <a:bodyPr/>
          <a:lstStyle/>
          <a:p>
            <a:pPr marL="0" indent="0" algn="ctr">
              <a:buNone/>
            </a:pPr>
            <a:r>
              <a:rPr lang="tr-TR" dirty="0" smtClean="0"/>
              <a:t>Plan</a:t>
            </a:r>
            <a:r>
              <a:rPr lang="tr-TR" dirty="0"/>
              <a:t>, son amaçları olduğu kadar ortadaki amaçları da belirleyerek hem süreci hem de sonuçları göz önüne alır. Problem çözme süreci aracılığıyla, birkaç planın sentezi olan bir plan geliştirilir</a:t>
            </a:r>
            <a:r>
              <a:rPr lang="tr-TR" dirty="0" smtClean="0"/>
              <a:t>.</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a:buFontTx/>
              <a:buNone/>
              <a:defRPr/>
            </a:pPr>
            <a:r>
              <a:rPr lang="tr-TR" sz="2800" dirty="0"/>
              <a:t>Farklı durumlar </a:t>
            </a:r>
            <a:r>
              <a:rPr lang="tr-TR" sz="2800" b="1" dirty="0"/>
              <a:t>değişimin farklılıklarından </a:t>
            </a:r>
            <a:r>
              <a:rPr lang="tr-TR" sz="2800" dirty="0"/>
              <a:t>ve </a:t>
            </a:r>
            <a:r>
              <a:rPr lang="tr-TR" sz="2800" b="1" dirty="0"/>
              <a:t>amaçların farklılıklarından</a:t>
            </a:r>
            <a:r>
              <a:rPr lang="tr-TR" sz="2800" dirty="0"/>
              <a:t> bahsederler:</a:t>
            </a:r>
            <a:endParaRPr lang="tr-TR" sz="2800" dirty="0"/>
          </a:p>
          <a:p>
            <a:pPr>
              <a:buFontTx/>
              <a:buNone/>
              <a:defRPr/>
            </a:pPr>
            <a:endParaRPr lang="tr-TR" sz="2800" dirty="0"/>
          </a:p>
          <a:p>
            <a:pPr>
              <a:buFontTx/>
              <a:buAutoNum type="arabicPeriod"/>
              <a:defRPr/>
            </a:pPr>
            <a:r>
              <a:rPr lang="tr-TR" sz="2800" b="1" i="1" dirty="0"/>
              <a:t>Bir ilişkiyi sürdürmek</a:t>
            </a:r>
            <a:endParaRPr lang="tr-TR" sz="2800" dirty="0"/>
          </a:p>
          <a:p>
            <a:pPr>
              <a:buFontTx/>
              <a:buAutoNum type="arabicPeriod"/>
              <a:defRPr/>
            </a:pPr>
            <a:r>
              <a:rPr lang="tr-TR" sz="2800" b="1" i="1" dirty="0"/>
              <a:t>Belirli davranışsal değişim</a:t>
            </a:r>
            <a:endParaRPr lang="tr-TR" sz="2800" b="1" dirty="0"/>
          </a:p>
          <a:p>
            <a:pPr>
              <a:buFontTx/>
              <a:buAutoNum type="arabicPeriod"/>
              <a:defRPr/>
            </a:pPr>
            <a:r>
              <a:rPr lang="tr-TR" sz="2800" b="1" i="1" dirty="0"/>
              <a:t>İlişki değişimi</a:t>
            </a:r>
            <a:endParaRPr lang="tr-TR" sz="2800" b="1" dirty="0"/>
          </a:p>
          <a:p>
            <a:pPr>
              <a:buFontTx/>
              <a:buAutoNum type="arabicPeriod"/>
              <a:defRPr/>
            </a:pPr>
            <a:r>
              <a:rPr lang="tr-TR" sz="2800" b="1" i="1" dirty="0"/>
              <a:t>Çevresel değişim</a:t>
            </a:r>
            <a:endParaRPr lang="tr-TR" sz="2800" b="1" dirty="0"/>
          </a:p>
          <a:p>
            <a:pPr>
              <a:buFontTx/>
              <a:buAutoNum type="arabicPeriod"/>
              <a:defRPr/>
            </a:pPr>
            <a:r>
              <a:rPr lang="tr-TR" sz="2800" b="1" i="1" dirty="0"/>
              <a:t>Yönsel </a:t>
            </a:r>
            <a:r>
              <a:rPr lang="tr-TR" sz="2800" b="1" i="1" dirty="0" smtClean="0"/>
              <a:t>değişim</a:t>
            </a:r>
            <a:endParaRPr lang="tr-TR" sz="28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988840"/>
            <a:ext cx="8229600" cy="4168120"/>
          </a:xfrm>
        </p:spPr>
        <p:txBody>
          <a:bodyPr/>
          <a:lstStyle/>
          <a:p>
            <a:pPr algn="just"/>
            <a:r>
              <a:rPr lang="tr-TR" sz="2400" dirty="0"/>
              <a:t>Müracaatçılarla temas kurulduktan, sorun ve gereksinimler belirlendikten, sorun çok yönlü analiz edildikten ve sorun çözme ile ilgili seçeneklerin belirlendikten ve belirlenen seçenekler gözden geçirilip uygun olan seçildikten sonra uygulama basamağına geçilebilir. </a:t>
            </a:r>
            <a:endParaRPr lang="tr-TR"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a:sym typeface="+mn-ea"/>
              </a:rPr>
              <a:t>Kaynaklar</a:t>
            </a:r>
            <a:endParaRPr lang="tr-TR" altLang="en-US">
              <a:sym typeface="+mn-ea"/>
            </a:endParaRPr>
          </a:p>
        </p:txBody>
      </p:sp>
      <p:sp>
        <p:nvSpPr>
          <p:cNvPr id="3" name="Content Placeholder 2"/>
          <p:cNvSpPr>
            <a:spLocks noGrp="1"/>
          </p:cNvSpPr>
          <p:nvPr>
            <p:ph sz="quarter" idx="1"/>
          </p:nvPr>
        </p:nvSpPr>
        <p:spPr/>
        <p:txBody>
          <a:bodyPr/>
          <a:p>
            <a:endParaRPr lang="tr-TR" altLang="en-US"/>
          </a:p>
          <a:p>
            <a:r>
              <a:rPr lang="tr-TR" altLang="en-US"/>
              <a:t>Duyan, V. (2016). Sosyal Hizmet Temelleri Yaklaşımları  Müdahale Yöntemleri. Sosyal Çalışma Yayınları. Ankara.</a:t>
            </a:r>
            <a:endParaRPr lang="tr-TR" altLang="en-US"/>
          </a:p>
          <a:p>
            <a:r>
              <a:rPr lang="tr-TR" altLang="en-US"/>
              <a:t>Turan N. (2009). Sosyal Kişisel Çalışma: Birey ve Aileler İçin Sosyal Hizmet. (Ed. V. Duyan) Ankara: Aydınlar Matbaacılık.</a:t>
            </a:r>
            <a:endParaRPr lang="tr-TR" altLang="en-US"/>
          </a:p>
          <a:p>
            <a:pPr marL="0" indent="0">
              <a:buNone/>
            </a:pPr>
            <a:endParaRPr lang="tr-TR" alt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Origin</Template>
  <TotalTime>0</TotalTime>
  <Words>1365</Words>
  <Application>WPS Presentation</Application>
  <PresentationFormat>Ekran Gösterisi (4:3)</PresentationFormat>
  <Paragraphs>37</Paragraphs>
  <Slides>6</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6</vt:i4>
      </vt:variant>
    </vt:vector>
  </HeadingPairs>
  <TitlesOfParts>
    <vt:vector size="18" baseType="lpstr">
      <vt:lpstr>Arial</vt:lpstr>
      <vt:lpstr>SimSun</vt:lpstr>
      <vt:lpstr>Wingdings</vt:lpstr>
      <vt:lpstr>Wingdings 3</vt:lpstr>
      <vt:lpstr>Wingdings</vt:lpstr>
      <vt:lpstr>Calibri</vt:lpstr>
      <vt:lpstr>Gill Sans MT</vt:lpstr>
      <vt:lpstr>Bookman Old Style</vt:lpstr>
      <vt:lpstr>Microsoft YaHei</vt:lpstr>
      <vt:lpstr/>
      <vt:lpstr>Arial Unicode MS</vt:lpstr>
      <vt:lpstr>Kaynak</vt:lpstr>
      <vt:lpstr>Ankara Üniversitesi  Sağlık Bilimleri Fakültesi Sosyal Hizmet Bölümü</vt:lpstr>
      <vt:lpstr>Planlama Aşamaları</vt:lpstr>
      <vt:lpstr>PowerPoint 演示文稿</vt:lpstr>
      <vt:lpstr>PowerPoint 演示文稿</vt:lpstr>
      <vt:lpstr>PowerPoint 演示文稿</vt:lpstr>
      <vt:lpstr>Kaynaklar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Münevver</cp:lastModifiedBy>
  <cp:revision>7</cp:revision>
  <dcterms:created xsi:type="dcterms:W3CDTF">2017-04-26T08:36:00Z</dcterms:created>
  <dcterms:modified xsi:type="dcterms:W3CDTF">2020-04-28T20:24:20Z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1033-11.2.0.9281</vt:lpwstr>
  </property>
</Properties>
</file>