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095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3369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933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821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3424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476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6424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94411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96726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28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87574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7915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2484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432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464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2467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577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56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31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11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5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C8AB7-E0EA-48C8-8CC3-07138952976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345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736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dirty="0">
                <a:solidFill>
                  <a:srgbClr val="FF0000"/>
                </a:solidFill>
              </a:rPr>
              <a:t>EFFECT DETERMINERS</a:t>
            </a:r>
            <a:endParaRPr lang="tr-TR" altLang="tr-TR" sz="2800" dirty="0">
              <a:solidFill>
                <a:srgbClr val="FF0000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000" dirty="0">
                <a:solidFill>
                  <a:srgbClr val="FFFF00"/>
                </a:solidFill>
              </a:rPr>
              <a:t>Infectivity - the ability of microorganisms to settle in the host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>
                <a:solidFill>
                  <a:srgbClr val="FFFF00"/>
                </a:solidFill>
              </a:rPr>
              <a:t>                               minimal infective dose 50 (MID50)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>
                <a:solidFill>
                  <a:srgbClr val="FFFF00"/>
                </a:solidFill>
              </a:rPr>
              <a:t>Pathogenicity - The ability of microorganisms to form disease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>
                <a:solidFill>
                  <a:srgbClr val="FFFF00"/>
                </a:solidFill>
              </a:rPr>
              <a:t>Virulens - Strength and severity of microorganism formation,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>
                <a:solidFill>
                  <a:srgbClr val="FFFF00"/>
                </a:solidFill>
              </a:rPr>
              <a:t>                            minimal lethal dose 50 (MLD50)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>
                <a:solidFill>
                  <a:srgbClr val="FFFF00"/>
                </a:solidFill>
              </a:rPr>
              <a:t>Entry way to body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>
                <a:solidFill>
                  <a:srgbClr val="FFFF00"/>
                </a:solidFill>
              </a:rPr>
              <a:t>Introduction to body dozu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>
                <a:solidFill>
                  <a:srgbClr val="FFFF00"/>
                </a:solidFill>
              </a:rPr>
              <a:t>Interaction between agents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>
                <a:solidFill>
                  <a:srgbClr val="FFFF00"/>
                </a:solidFill>
              </a:rPr>
              <a:t>Colonization - flagella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>
                <a:solidFill>
                  <a:srgbClr val="FFFF00"/>
                </a:solidFill>
              </a:rPr>
              <a:t>Adhesion - adhezin - pilus (fimbria)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>
                <a:solidFill>
                  <a:srgbClr val="FFFF00"/>
                </a:solidFill>
              </a:rPr>
              <a:t>Invasion - hyaluronidase, lecithinase, collagenase, fibrinolysis, hemolysis, capsule, coagulase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>
                <a:solidFill>
                  <a:srgbClr val="FFFF00"/>
                </a:solidFill>
              </a:rPr>
              <a:t>Toxicity - endotoxin and exotoxin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>
                <a:solidFill>
                  <a:srgbClr val="FFFF00"/>
                </a:solidFill>
              </a:rPr>
              <a:t>Phenotypic and genotypic changes</a:t>
            </a:r>
            <a:endParaRPr lang="tr-TR" altLang="tr-TR" sz="2000" dirty="0">
              <a:solidFill>
                <a:srgbClr val="FFFF00"/>
              </a:solidFill>
            </a:endParaRP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19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0000"/>
                </a:solidFill>
              </a:rPr>
              <a:t>ENVIRONMENTAL DETERMINERS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Physical (abiotic) environment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Climate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Macro climate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precipitation, temperature, humidity, wind, air pressure, oxygen concentration, etc.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Micro climate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terrestrial, biological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Settlement and land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Shelter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Biological environment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Flora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Fauna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Human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Stress</a:t>
            </a:r>
            <a:endParaRPr lang="tr-TR" altLang="tr-TR" sz="2000" b="1" dirty="0">
              <a:solidFill>
                <a:srgbClr val="FFFF00"/>
              </a:solidFill>
            </a:endParaRPr>
          </a:p>
          <a:p>
            <a:pPr lvl="1" eaLnBrk="1" hangingPunct="1"/>
            <a:endParaRPr lang="tr-TR" altLang="tr-TR" sz="2400" dirty="0">
              <a:solidFill>
                <a:srgbClr val="FFFF00"/>
              </a:solidFill>
            </a:endParaRPr>
          </a:p>
          <a:p>
            <a:pPr lvl="1" eaLnBrk="1" hangingPunct="1"/>
            <a:endParaRPr lang="tr-TR" altLang="tr-TR" sz="2400" dirty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sz="1800" dirty="0">
              <a:solidFill>
                <a:srgbClr val="FFFF00"/>
              </a:solidFill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5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400" b="1" dirty="0">
                <a:solidFill>
                  <a:srgbClr val="FF0000"/>
                </a:solidFill>
              </a:rPr>
              <a:t>INFECTION DISEASE AND SPREADING</a:t>
            </a:r>
            <a:endParaRPr lang="tr-TR" altLang="tr-TR" sz="2400" b="1" dirty="0">
              <a:solidFill>
                <a:srgbClr val="FF0000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en-US" altLang="tr-TR" sz="1800" b="1" dirty="0">
                <a:solidFill>
                  <a:srgbClr val="FFFF00"/>
                </a:solidFill>
              </a:rPr>
              <a:t>Pathways of Microorganisms to the Body</a:t>
            </a:r>
          </a:p>
          <a:p>
            <a:pPr eaLnBrk="1" hangingPunct="1"/>
            <a:r>
              <a:rPr lang="en-US" altLang="tr-TR" sz="1800" b="1" dirty="0">
                <a:solidFill>
                  <a:srgbClr val="FFFF00"/>
                </a:solidFill>
              </a:rPr>
              <a:t>Through the digestive system</a:t>
            </a:r>
          </a:p>
          <a:p>
            <a:pPr eaLnBrk="1" hangingPunct="1"/>
            <a:r>
              <a:rPr lang="en-US" altLang="tr-TR" sz="1800" b="1" dirty="0">
                <a:solidFill>
                  <a:srgbClr val="FFFF00"/>
                </a:solidFill>
              </a:rPr>
              <a:t>Many pathogens, especially the digestive tract pathogens</a:t>
            </a:r>
          </a:p>
          <a:p>
            <a:pPr eaLnBrk="1" hangingPunct="1"/>
            <a:r>
              <a:rPr lang="en-US" altLang="tr-TR" sz="1800" b="1" dirty="0">
                <a:solidFill>
                  <a:srgbClr val="FFFF00"/>
                </a:solidFill>
              </a:rPr>
              <a:t>Through the respiratory system</a:t>
            </a:r>
          </a:p>
          <a:p>
            <a:pPr eaLnBrk="1" hangingPunct="1"/>
            <a:r>
              <a:rPr lang="en-US" altLang="tr-TR" sz="1800" b="1" dirty="0">
                <a:solidFill>
                  <a:srgbClr val="FFFF00"/>
                </a:solidFill>
              </a:rPr>
              <a:t>Viruses and </a:t>
            </a:r>
            <a:r>
              <a:rPr lang="en-US" altLang="tr-TR" sz="1800" b="1" dirty="0" err="1">
                <a:solidFill>
                  <a:srgbClr val="FFFF00"/>
                </a:solidFill>
              </a:rPr>
              <a:t>mycoplasms</a:t>
            </a:r>
            <a:r>
              <a:rPr lang="en-US" altLang="tr-TR" sz="1800" b="1" dirty="0">
                <a:solidFill>
                  <a:srgbClr val="FFFF00"/>
                </a:solidFill>
              </a:rPr>
              <a:t> that form respiratory system infections</a:t>
            </a:r>
          </a:p>
          <a:p>
            <a:pPr eaLnBrk="1" hangingPunct="1"/>
            <a:r>
              <a:rPr lang="en-US" altLang="tr-TR" sz="1800" b="1" dirty="0">
                <a:solidFill>
                  <a:srgbClr val="FFFF00"/>
                </a:solidFill>
              </a:rPr>
              <a:t>Through the urogenital system</a:t>
            </a:r>
          </a:p>
          <a:p>
            <a:pPr eaLnBrk="1" hangingPunct="1"/>
            <a:r>
              <a:rPr lang="en-US" altLang="tr-TR" sz="1800" b="1" dirty="0">
                <a:solidFill>
                  <a:srgbClr val="FFFF00"/>
                </a:solidFill>
              </a:rPr>
              <a:t>Microorganisms spreading by way of </a:t>
            </a:r>
            <a:r>
              <a:rPr lang="en-US" altLang="tr-TR" sz="1800" b="1" dirty="0" err="1">
                <a:solidFill>
                  <a:srgbClr val="FFFF00"/>
                </a:solidFill>
              </a:rPr>
              <a:t>Assendens</a:t>
            </a:r>
            <a:r>
              <a:rPr lang="en-US" altLang="tr-TR" sz="1800" b="1" dirty="0">
                <a:solidFill>
                  <a:srgbClr val="FFFF00"/>
                </a:solidFill>
              </a:rPr>
              <a:t> and </a:t>
            </a:r>
            <a:r>
              <a:rPr lang="en-US" altLang="tr-TR" sz="1800" b="1" dirty="0" err="1">
                <a:solidFill>
                  <a:srgbClr val="FFFF00"/>
                </a:solidFill>
              </a:rPr>
              <a:t>dessendens</a:t>
            </a:r>
            <a:endParaRPr lang="en-US" altLang="tr-TR" sz="1800" b="1" dirty="0">
              <a:solidFill>
                <a:srgbClr val="FFFF00"/>
              </a:solidFill>
            </a:endParaRPr>
          </a:p>
          <a:p>
            <a:pPr eaLnBrk="1" hangingPunct="1"/>
            <a:r>
              <a:rPr lang="en-US" altLang="tr-TR" sz="1800" b="1" dirty="0">
                <a:solidFill>
                  <a:srgbClr val="FFFF00"/>
                </a:solidFill>
              </a:rPr>
              <a:t>Through the skin</a:t>
            </a:r>
          </a:p>
          <a:p>
            <a:pPr eaLnBrk="1" hangingPunct="1"/>
            <a:r>
              <a:rPr lang="en-US" altLang="tr-TR" sz="1800" b="1" dirty="0" err="1">
                <a:solidFill>
                  <a:srgbClr val="FFFF00"/>
                </a:solidFill>
              </a:rPr>
              <a:t>Brucella</a:t>
            </a:r>
            <a:r>
              <a:rPr lang="en-US" altLang="tr-TR" sz="1800" b="1" dirty="0">
                <a:solidFill>
                  <a:srgbClr val="FFFF00"/>
                </a:solidFill>
              </a:rPr>
              <a:t> and </a:t>
            </a:r>
            <a:r>
              <a:rPr lang="en-US" altLang="tr-TR" sz="1800" b="1" dirty="0" err="1">
                <a:solidFill>
                  <a:srgbClr val="FFFF00"/>
                </a:solidFill>
              </a:rPr>
              <a:t>Leptospira</a:t>
            </a:r>
            <a:r>
              <a:rPr lang="en-US" altLang="tr-TR" sz="1800" b="1" dirty="0">
                <a:solidFill>
                  <a:srgbClr val="FFFF00"/>
                </a:solidFill>
              </a:rPr>
              <a:t> species</a:t>
            </a:r>
          </a:p>
          <a:p>
            <a:pPr eaLnBrk="1" hangingPunct="1"/>
            <a:r>
              <a:rPr lang="en-US" altLang="tr-TR" sz="1800" b="1" dirty="0">
                <a:solidFill>
                  <a:srgbClr val="FFFF00"/>
                </a:solidFill>
              </a:rPr>
              <a:t>Through the eye and ear mucosa</a:t>
            </a:r>
          </a:p>
          <a:p>
            <a:pPr eaLnBrk="1" hangingPunct="1"/>
            <a:r>
              <a:rPr lang="en-US" altLang="tr-TR" sz="1800" b="1" dirty="0">
                <a:solidFill>
                  <a:srgbClr val="FFFF00"/>
                </a:solidFill>
              </a:rPr>
              <a:t>Moraxella </a:t>
            </a:r>
            <a:r>
              <a:rPr lang="en-US" altLang="tr-TR" sz="1800" b="1" dirty="0" err="1">
                <a:solidFill>
                  <a:srgbClr val="FFFF00"/>
                </a:solidFill>
              </a:rPr>
              <a:t>bovis</a:t>
            </a:r>
            <a:r>
              <a:rPr lang="en-US" altLang="tr-TR" sz="1800" b="1" dirty="0">
                <a:solidFill>
                  <a:srgbClr val="FFFF00"/>
                </a:solidFill>
              </a:rPr>
              <a:t>, Mycoplasma conjunctivae, cattle virus</a:t>
            </a:r>
          </a:p>
          <a:p>
            <a:pPr eaLnBrk="1" hangingPunct="1"/>
            <a:r>
              <a:rPr lang="en-US" altLang="tr-TR" sz="1800" b="1" dirty="0">
                <a:solidFill>
                  <a:srgbClr val="FFFF00"/>
                </a:solidFill>
              </a:rPr>
              <a:t>Through the circulatory system</a:t>
            </a:r>
          </a:p>
          <a:p>
            <a:pPr eaLnBrk="1" hangingPunct="1"/>
            <a:r>
              <a:rPr lang="en-US" altLang="tr-TR" sz="1800" b="1" dirty="0">
                <a:solidFill>
                  <a:srgbClr val="FFFF00"/>
                </a:solidFill>
              </a:rPr>
              <a:t>Deep injuries, operations, injections, blood-sucking arthropods</a:t>
            </a:r>
          </a:p>
          <a:p>
            <a:pPr eaLnBrk="1" hangingPunct="1"/>
            <a:r>
              <a:rPr lang="en-US" altLang="tr-TR" sz="1800" b="1" dirty="0">
                <a:solidFill>
                  <a:srgbClr val="FFFF00"/>
                </a:solidFill>
              </a:rPr>
              <a:t>Through breast</a:t>
            </a:r>
          </a:p>
          <a:p>
            <a:pPr eaLnBrk="1" hangingPunct="1"/>
            <a:r>
              <a:rPr lang="en-US" altLang="tr-TR" sz="1800" b="1">
                <a:solidFill>
                  <a:srgbClr val="FFFF00"/>
                </a:solidFill>
              </a:rPr>
              <a:t>Mastitis factors</a:t>
            </a:r>
            <a:endParaRPr lang="tr-TR" altLang="tr-TR" sz="1800" b="1" dirty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sz="1800" b="1" dirty="0">
              <a:solidFill>
                <a:srgbClr val="FFFF00"/>
              </a:solidFill>
            </a:endParaRP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2063751" y="1268413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11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138</Words>
  <Application>Microsoft Office PowerPoint</Application>
  <PresentationFormat>Widescreen</PresentationFormat>
  <Paragraphs>45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Kimono</vt:lpstr>
      <vt:lpstr>EFFECT DETERMINERS</vt:lpstr>
      <vt:lpstr>ENVIRONMENTAL DETERMINERS</vt:lpstr>
      <vt:lpstr>INFECTION DISEASE AND SPREADING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ETKEN BELİRLEYİCİLERİ</dc:title>
  <dc:creator>Windows Kullanıcısı</dc:creator>
  <cp:lastModifiedBy>Windows Kullanıcısı</cp:lastModifiedBy>
  <cp:revision>2</cp:revision>
  <dcterms:created xsi:type="dcterms:W3CDTF">2018-02-14T09:59:41Z</dcterms:created>
  <dcterms:modified xsi:type="dcterms:W3CDTF">2018-02-15T08:46:30Z</dcterms:modified>
</cp:coreProperties>
</file>