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7" r:id="rId3"/>
    <p:sldId id="259" r:id="rId4"/>
    <p:sldId id="261" r:id="rId5"/>
    <p:sldId id="265" r:id="rId6"/>
    <p:sldId id="266" r:id="rId7"/>
    <p:sldId id="268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4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212382-2119-43F5-802E-D2F1846B0E14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F6CBF6-40A4-4917-BBBE-1F4E285980BE}">
      <dgm:prSet phldrT="[Metin]"/>
      <dgm:spPr>
        <a:solidFill>
          <a:srgbClr val="C00000"/>
        </a:solidFill>
      </dgm:spPr>
      <dgm:t>
        <a:bodyPr/>
        <a:lstStyle/>
        <a:p>
          <a:r>
            <a:rPr lang="tr-TR" b="1" dirty="0"/>
            <a:t>PARTİKÜL BÜYÜKLÜĞÜ</a:t>
          </a:r>
        </a:p>
      </dgm:t>
    </dgm:pt>
    <dgm:pt modelId="{D32DB7F6-FD29-4730-BF06-300767BA8D6B}" type="parTrans" cxnId="{E7AD6010-5274-4D06-BA9A-0CE50158FC49}">
      <dgm:prSet/>
      <dgm:spPr/>
      <dgm:t>
        <a:bodyPr/>
        <a:lstStyle/>
        <a:p>
          <a:endParaRPr lang="tr-TR"/>
        </a:p>
      </dgm:t>
    </dgm:pt>
    <dgm:pt modelId="{C4FC0F19-AF40-459D-90D3-18418B008C5A}" type="sibTrans" cxnId="{E7AD6010-5274-4D06-BA9A-0CE50158FC49}">
      <dgm:prSet/>
      <dgm:spPr/>
      <dgm:t>
        <a:bodyPr/>
        <a:lstStyle/>
        <a:p>
          <a:endParaRPr lang="tr-TR"/>
        </a:p>
      </dgm:t>
    </dgm:pt>
    <dgm:pt modelId="{3BF48677-F549-43A5-A506-E3EE98AE7A7B}">
      <dgm:prSet phldrT="[Metin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sz="2400" b="1" dirty="0" err="1"/>
            <a:t>Makroglobüler</a:t>
          </a:r>
          <a:endParaRPr lang="tr-TR" sz="2400" b="1" dirty="0"/>
        </a:p>
      </dgm:t>
    </dgm:pt>
    <dgm:pt modelId="{632A5EF7-3C52-440C-9949-4F21480F8FBE}" type="parTrans" cxnId="{B23480E1-AB8B-4619-BF59-46C7014F86A8}">
      <dgm:prSet/>
      <dgm:spPr/>
      <dgm:t>
        <a:bodyPr/>
        <a:lstStyle/>
        <a:p>
          <a:endParaRPr lang="tr-TR"/>
        </a:p>
      </dgm:t>
    </dgm:pt>
    <dgm:pt modelId="{8FCEDB8B-1E75-49C2-AC46-64CFDDB95A80}" type="sibTrans" cxnId="{B23480E1-AB8B-4619-BF59-46C7014F86A8}">
      <dgm:prSet/>
      <dgm:spPr/>
      <dgm:t>
        <a:bodyPr/>
        <a:lstStyle/>
        <a:p>
          <a:endParaRPr lang="tr-TR"/>
        </a:p>
      </dgm:t>
    </dgm:pt>
    <dgm:pt modelId="{1434FF3A-38BC-4BCA-B3C9-0E5B5E2CF517}">
      <dgm:prSet phldrT="[Metin]" custT="1"/>
      <dgm:spPr>
        <a:solidFill>
          <a:schemeClr val="tx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sz="2400" b="1" dirty="0"/>
            <a:t>&gt; 1 µ</a:t>
          </a:r>
        </a:p>
      </dgm:t>
    </dgm:pt>
    <dgm:pt modelId="{FD9C3F7A-7C67-475C-80F6-EA68EBF3C8AC}" type="parTrans" cxnId="{28324263-766E-4965-ABDE-101B8EEEB8B2}">
      <dgm:prSet/>
      <dgm:spPr/>
      <dgm:t>
        <a:bodyPr/>
        <a:lstStyle/>
        <a:p>
          <a:endParaRPr lang="tr-TR"/>
        </a:p>
      </dgm:t>
    </dgm:pt>
    <dgm:pt modelId="{FE43804F-9910-4AB1-BDE0-E22AAAA32576}" type="sibTrans" cxnId="{28324263-766E-4965-ABDE-101B8EEEB8B2}">
      <dgm:prSet/>
      <dgm:spPr/>
      <dgm:t>
        <a:bodyPr/>
        <a:lstStyle/>
        <a:p>
          <a:endParaRPr lang="tr-TR"/>
        </a:p>
      </dgm:t>
    </dgm:pt>
    <dgm:pt modelId="{C8885007-008C-45CE-AB9C-AF16B83F9BDF}">
      <dgm:prSet phldrT="[Metin]"/>
      <dgm:spPr>
        <a:solidFill>
          <a:srgbClr val="C00000"/>
        </a:solidFill>
      </dgm:spPr>
      <dgm:t>
        <a:bodyPr/>
        <a:lstStyle/>
        <a:p>
          <a:r>
            <a:rPr lang="tr-TR" b="1" dirty="0"/>
            <a:t>RENK</a:t>
          </a:r>
        </a:p>
      </dgm:t>
    </dgm:pt>
    <dgm:pt modelId="{E0B8A79A-34FF-4048-989E-4AAC948B8044}" type="parTrans" cxnId="{6761C0EC-F92F-4AC6-9927-F4F0A579A3F5}">
      <dgm:prSet/>
      <dgm:spPr/>
      <dgm:t>
        <a:bodyPr/>
        <a:lstStyle/>
        <a:p>
          <a:endParaRPr lang="tr-TR"/>
        </a:p>
      </dgm:t>
    </dgm:pt>
    <dgm:pt modelId="{8F321D5D-E7C9-4689-A0C2-AE137493E3C9}" type="sibTrans" cxnId="{6761C0EC-F92F-4AC6-9927-F4F0A579A3F5}">
      <dgm:prSet/>
      <dgm:spPr/>
      <dgm:t>
        <a:bodyPr/>
        <a:lstStyle/>
        <a:p>
          <a:endParaRPr lang="tr-TR"/>
        </a:p>
      </dgm:t>
    </dgm:pt>
    <dgm:pt modelId="{9E985F39-9E9C-4849-9F8C-83EAFC725420}" type="pres">
      <dgm:prSet presAssocID="{B9212382-2119-43F5-802E-D2F1846B0E14}" presName="Name0" presStyleCnt="0">
        <dgm:presLayoutVars>
          <dgm:dir/>
          <dgm:animLvl val="lvl"/>
          <dgm:resizeHandles val="exact"/>
        </dgm:presLayoutVars>
      </dgm:prSet>
      <dgm:spPr/>
    </dgm:pt>
    <dgm:pt modelId="{EB812D06-8419-4A12-8E5B-821242B53C55}" type="pres">
      <dgm:prSet presAssocID="{7AF6CBF6-40A4-4917-BBBE-1F4E285980BE}" presName="vertFlow" presStyleCnt="0"/>
      <dgm:spPr/>
    </dgm:pt>
    <dgm:pt modelId="{EEF5797C-692C-42CE-9357-8E7141708C18}" type="pres">
      <dgm:prSet presAssocID="{7AF6CBF6-40A4-4917-BBBE-1F4E285980BE}" presName="header" presStyleLbl="node1" presStyleIdx="0" presStyleCnt="2" custScaleY="79637" custLinFactY="-100000" custLinFactNeighborX="1880" custLinFactNeighborY="-100558"/>
      <dgm:spPr/>
    </dgm:pt>
    <dgm:pt modelId="{64EBDD66-8501-446B-B7EC-60D8A53BCD09}" type="pres">
      <dgm:prSet presAssocID="{632A5EF7-3C52-440C-9949-4F21480F8FBE}" presName="parTrans" presStyleLbl="sibTrans2D1" presStyleIdx="0" presStyleCnt="2"/>
      <dgm:spPr/>
    </dgm:pt>
    <dgm:pt modelId="{A532E383-595D-407C-9EA9-E6B95A144C72}" type="pres">
      <dgm:prSet presAssocID="{3BF48677-F549-43A5-A506-E3EE98AE7A7B}" presName="child" presStyleLbl="alignAccFollowNode1" presStyleIdx="0" presStyleCnt="2" custScaleY="67338" custLinFactY="-100000" custLinFactNeighborX="3167" custLinFactNeighborY="-110698">
        <dgm:presLayoutVars>
          <dgm:chMax val="0"/>
          <dgm:bulletEnabled val="1"/>
        </dgm:presLayoutVars>
      </dgm:prSet>
      <dgm:spPr/>
    </dgm:pt>
    <dgm:pt modelId="{27F048DA-9DC7-4D40-BC64-CF466E90DE6B}" type="pres">
      <dgm:prSet presAssocID="{8FCEDB8B-1E75-49C2-AC46-64CFDDB95A80}" presName="sibTrans" presStyleLbl="sibTrans2D1" presStyleIdx="1" presStyleCnt="2"/>
      <dgm:spPr/>
    </dgm:pt>
    <dgm:pt modelId="{8BF275ED-3DC5-46FF-A38E-BD30FCCA0251}" type="pres">
      <dgm:prSet presAssocID="{1434FF3A-38BC-4BCA-B3C9-0E5B5E2CF517}" presName="child" presStyleLbl="alignAccFollowNode1" presStyleIdx="1" presStyleCnt="2" custScaleY="63308" custLinFactY="-100000" custLinFactNeighborX="1880" custLinFactNeighborY="-120191">
        <dgm:presLayoutVars>
          <dgm:chMax val="0"/>
          <dgm:bulletEnabled val="1"/>
        </dgm:presLayoutVars>
      </dgm:prSet>
      <dgm:spPr/>
    </dgm:pt>
    <dgm:pt modelId="{EF083112-A70A-4AE0-BE6D-B016CF4DE2D9}" type="pres">
      <dgm:prSet presAssocID="{7AF6CBF6-40A4-4917-BBBE-1F4E285980BE}" presName="hSp" presStyleCnt="0"/>
      <dgm:spPr/>
    </dgm:pt>
    <dgm:pt modelId="{B9B6ED6A-C146-49B6-B3F3-E7E7A3AA02AD}" type="pres">
      <dgm:prSet presAssocID="{C8885007-008C-45CE-AB9C-AF16B83F9BDF}" presName="vertFlow" presStyleCnt="0"/>
      <dgm:spPr/>
    </dgm:pt>
    <dgm:pt modelId="{DE4EA5B0-13D1-44B8-8E8C-E3025762DBF4}" type="pres">
      <dgm:prSet presAssocID="{C8885007-008C-45CE-AB9C-AF16B83F9BDF}" presName="header" presStyleLbl="node1" presStyleIdx="1" presStyleCnt="2" custScaleY="79629" custLinFactY="-37100" custLinFactNeighborX="2039" custLinFactNeighborY="-100000"/>
      <dgm:spPr/>
    </dgm:pt>
  </dgm:ptLst>
  <dgm:cxnLst>
    <dgm:cxn modelId="{BC275D02-0053-48AE-A935-243F9C399BF4}" type="presOf" srcId="{B9212382-2119-43F5-802E-D2F1846B0E14}" destId="{9E985F39-9E9C-4849-9F8C-83EAFC725420}" srcOrd="0" destOrd="0" presId="urn:microsoft.com/office/officeart/2005/8/layout/lProcess1"/>
    <dgm:cxn modelId="{22262D05-AC84-4E44-9794-5E40802B8C5F}" type="presOf" srcId="{7AF6CBF6-40A4-4917-BBBE-1F4E285980BE}" destId="{EEF5797C-692C-42CE-9357-8E7141708C18}" srcOrd="0" destOrd="0" presId="urn:microsoft.com/office/officeart/2005/8/layout/lProcess1"/>
    <dgm:cxn modelId="{E7AD6010-5274-4D06-BA9A-0CE50158FC49}" srcId="{B9212382-2119-43F5-802E-D2F1846B0E14}" destId="{7AF6CBF6-40A4-4917-BBBE-1F4E285980BE}" srcOrd="0" destOrd="0" parTransId="{D32DB7F6-FD29-4730-BF06-300767BA8D6B}" sibTransId="{C4FC0F19-AF40-459D-90D3-18418B008C5A}"/>
    <dgm:cxn modelId="{0CF7D813-AF88-4B0D-8E32-7758E9C5A557}" type="presOf" srcId="{1434FF3A-38BC-4BCA-B3C9-0E5B5E2CF517}" destId="{8BF275ED-3DC5-46FF-A38E-BD30FCCA0251}" srcOrd="0" destOrd="0" presId="urn:microsoft.com/office/officeart/2005/8/layout/lProcess1"/>
    <dgm:cxn modelId="{28324263-766E-4965-ABDE-101B8EEEB8B2}" srcId="{7AF6CBF6-40A4-4917-BBBE-1F4E285980BE}" destId="{1434FF3A-38BC-4BCA-B3C9-0E5B5E2CF517}" srcOrd="1" destOrd="0" parTransId="{FD9C3F7A-7C67-475C-80F6-EA68EBF3C8AC}" sibTransId="{FE43804F-9910-4AB1-BDE0-E22AAAA32576}"/>
    <dgm:cxn modelId="{800BB869-78A0-462E-942F-E68D734386A9}" type="presOf" srcId="{632A5EF7-3C52-440C-9949-4F21480F8FBE}" destId="{64EBDD66-8501-446B-B7EC-60D8A53BCD09}" srcOrd="0" destOrd="0" presId="urn:microsoft.com/office/officeart/2005/8/layout/lProcess1"/>
    <dgm:cxn modelId="{6E86434F-5B81-4480-A1AB-95789E9C1C8F}" type="presOf" srcId="{C8885007-008C-45CE-AB9C-AF16B83F9BDF}" destId="{DE4EA5B0-13D1-44B8-8E8C-E3025762DBF4}" srcOrd="0" destOrd="0" presId="urn:microsoft.com/office/officeart/2005/8/layout/lProcess1"/>
    <dgm:cxn modelId="{53063079-1C47-4423-B095-728D58E48AFA}" type="presOf" srcId="{3BF48677-F549-43A5-A506-E3EE98AE7A7B}" destId="{A532E383-595D-407C-9EA9-E6B95A144C72}" srcOrd="0" destOrd="0" presId="urn:microsoft.com/office/officeart/2005/8/layout/lProcess1"/>
    <dgm:cxn modelId="{B23480E1-AB8B-4619-BF59-46C7014F86A8}" srcId="{7AF6CBF6-40A4-4917-BBBE-1F4E285980BE}" destId="{3BF48677-F549-43A5-A506-E3EE98AE7A7B}" srcOrd="0" destOrd="0" parTransId="{632A5EF7-3C52-440C-9949-4F21480F8FBE}" sibTransId="{8FCEDB8B-1E75-49C2-AC46-64CFDDB95A80}"/>
    <dgm:cxn modelId="{C4D1D3EA-42B7-4599-99D4-3BFAC43C0935}" type="presOf" srcId="{8FCEDB8B-1E75-49C2-AC46-64CFDDB95A80}" destId="{27F048DA-9DC7-4D40-BC64-CF466E90DE6B}" srcOrd="0" destOrd="0" presId="urn:microsoft.com/office/officeart/2005/8/layout/lProcess1"/>
    <dgm:cxn modelId="{6761C0EC-F92F-4AC6-9927-F4F0A579A3F5}" srcId="{B9212382-2119-43F5-802E-D2F1846B0E14}" destId="{C8885007-008C-45CE-AB9C-AF16B83F9BDF}" srcOrd="1" destOrd="0" parTransId="{E0B8A79A-34FF-4048-989E-4AAC948B8044}" sibTransId="{8F321D5D-E7C9-4689-A0C2-AE137493E3C9}"/>
    <dgm:cxn modelId="{65390C99-48BB-449A-B628-4961A2B2B63E}" type="presParOf" srcId="{9E985F39-9E9C-4849-9F8C-83EAFC725420}" destId="{EB812D06-8419-4A12-8E5B-821242B53C55}" srcOrd="0" destOrd="0" presId="urn:microsoft.com/office/officeart/2005/8/layout/lProcess1"/>
    <dgm:cxn modelId="{D22F23E4-FD1D-4EAC-B63F-E07E12344C03}" type="presParOf" srcId="{EB812D06-8419-4A12-8E5B-821242B53C55}" destId="{EEF5797C-692C-42CE-9357-8E7141708C18}" srcOrd="0" destOrd="0" presId="urn:microsoft.com/office/officeart/2005/8/layout/lProcess1"/>
    <dgm:cxn modelId="{B03F3C4B-DC30-4532-A295-A99464653FEE}" type="presParOf" srcId="{EB812D06-8419-4A12-8E5B-821242B53C55}" destId="{64EBDD66-8501-446B-B7EC-60D8A53BCD09}" srcOrd="1" destOrd="0" presId="urn:microsoft.com/office/officeart/2005/8/layout/lProcess1"/>
    <dgm:cxn modelId="{7F88D323-4523-4696-ADE1-BD02386E0374}" type="presParOf" srcId="{EB812D06-8419-4A12-8E5B-821242B53C55}" destId="{A532E383-595D-407C-9EA9-E6B95A144C72}" srcOrd="2" destOrd="0" presId="urn:microsoft.com/office/officeart/2005/8/layout/lProcess1"/>
    <dgm:cxn modelId="{75D9A899-1458-411D-850F-DB178F19B0F2}" type="presParOf" srcId="{EB812D06-8419-4A12-8E5B-821242B53C55}" destId="{27F048DA-9DC7-4D40-BC64-CF466E90DE6B}" srcOrd="3" destOrd="0" presId="urn:microsoft.com/office/officeart/2005/8/layout/lProcess1"/>
    <dgm:cxn modelId="{BB04680C-FDE5-4FB3-82F4-53F9CA0D7873}" type="presParOf" srcId="{EB812D06-8419-4A12-8E5B-821242B53C55}" destId="{8BF275ED-3DC5-46FF-A38E-BD30FCCA0251}" srcOrd="4" destOrd="0" presId="urn:microsoft.com/office/officeart/2005/8/layout/lProcess1"/>
    <dgm:cxn modelId="{F49AF21B-0AF0-4996-82EC-7D5E61459B26}" type="presParOf" srcId="{9E985F39-9E9C-4849-9F8C-83EAFC725420}" destId="{EF083112-A70A-4AE0-BE6D-B016CF4DE2D9}" srcOrd="1" destOrd="0" presId="urn:microsoft.com/office/officeart/2005/8/layout/lProcess1"/>
    <dgm:cxn modelId="{8510B007-040B-415D-89BE-4FE757CAEFEB}" type="presParOf" srcId="{9E985F39-9E9C-4849-9F8C-83EAFC725420}" destId="{B9B6ED6A-C146-49B6-B3F3-E7E7A3AA02AD}" srcOrd="2" destOrd="0" presId="urn:microsoft.com/office/officeart/2005/8/layout/lProcess1"/>
    <dgm:cxn modelId="{EE5334D9-EF04-477D-9397-349BA0CBDC92}" type="presParOf" srcId="{B9B6ED6A-C146-49B6-B3F3-E7E7A3AA02AD}" destId="{DE4EA5B0-13D1-44B8-8E8C-E3025762DBF4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5797C-692C-42CE-9357-8E7141708C18}">
      <dsp:nvSpPr>
        <dsp:cNvPr id="0" name=""/>
        <dsp:cNvSpPr/>
      </dsp:nvSpPr>
      <dsp:spPr>
        <a:xfrm>
          <a:off x="68745" y="461603"/>
          <a:ext cx="3599393" cy="71661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PARTİKÜL BÜYÜKLÜĞÜ</a:t>
          </a:r>
        </a:p>
      </dsp:txBody>
      <dsp:txXfrm>
        <a:off x="89734" y="482592"/>
        <a:ext cx="3557415" cy="674634"/>
      </dsp:txXfrm>
    </dsp:sp>
    <dsp:sp modelId="{64EBDD66-8501-446B-B7EC-60D8A53BCD09}">
      <dsp:nvSpPr>
        <dsp:cNvPr id="0" name=""/>
        <dsp:cNvSpPr/>
      </dsp:nvSpPr>
      <dsp:spPr>
        <a:xfrm rot="5231489">
          <a:off x="1822123" y="1240985"/>
          <a:ext cx="141675" cy="15747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2E383-595D-407C-9EA9-E6B95A144C72}">
      <dsp:nvSpPr>
        <dsp:cNvPr id="0" name=""/>
        <dsp:cNvSpPr/>
      </dsp:nvSpPr>
      <dsp:spPr>
        <a:xfrm>
          <a:off x="115069" y="1461227"/>
          <a:ext cx="3599393" cy="605939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 err="1"/>
            <a:t>Makroglobüler</a:t>
          </a:r>
          <a:endParaRPr lang="tr-TR" sz="2400" b="1" kern="1200" dirty="0"/>
        </a:p>
      </dsp:txBody>
      <dsp:txXfrm>
        <a:off x="132816" y="1478974"/>
        <a:ext cx="3563899" cy="570445"/>
      </dsp:txXfrm>
    </dsp:sp>
    <dsp:sp modelId="{27F048DA-9DC7-4D40-BC64-CF466E90DE6B}">
      <dsp:nvSpPr>
        <dsp:cNvPr id="0" name=""/>
        <dsp:cNvSpPr/>
      </dsp:nvSpPr>
      <dsp:spPr>
        <a:xfrm rot="5582277">
          <a:off x="1827134" y="2130955"/>
          <a:ext cx="127976" cy="15747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275ED-3DC5-46FF-A38E-BD30FCCA0251}">
      <dsp:nvSpPr>
        <dsp:cNvPr id="0" name=""/>
        <dsp:cNvSpPr/>
      </dsp:nvSpPr>
      <dsp:spPr>
        <a:xfrm>
          <a:off x="68745" y="2352216"/>
          <a:ext cx="3599393" cy="569676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&gt; 1 µ</a:t>
          </a:r>
        </a:p>
      </dsp:txBody>
      <dsp:txXfrm>
        <a:off x="85430" y="2368901"/>
        <a:ext cx="3566023" cy="536306"/>
      </dsp:txXfrm>
    </dsp:sp>
    <dsp:sp modelId="{DE4EA5B0-13D1-44B8-8E8C-E3025762DBF4}">
      <dsp:nvSpPr>
        <dsp:cNvPr id="0" name=""/>
        <dsp:cNvSpPr/>
      </dsp:nvSpPr>
      <dsp:spPr>
        <a:xfrm>
          <a:off x="4105462" y="444464"/>
          <a:ext cx="3599393" cy="71654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RENK</a:t>
          </a:r>
        </a:p>
      </dsp:txBody>
      <dsp:txXfrm>
        <a:off x="4126449" y="465451"/>
        <a:ext cx="3557419" cy="674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59B4E92-B898-4B96-A1A2-FCF25A0920DA}" type="datetimeFigureOut">
              <a:rPr lang="tr-TR" smtClean="0"/>
              <a:pPr/>
              <a:t>15.11.2021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2BD3AAA-8835-40F2-97C0-23C30EB249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esktop\sut-1245x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1414"/>
            <a:ext cx="3071834" cy="27925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pc\Desktop\sarimsakli-mayone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71414"/>
            <a:ext cx="3286148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Users\pc\Desktop\caesar-vinaigrette-dressing-recip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4000524"/>
            <a:ext cx="3000396" cy="2857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pc\Desktop\yeni-site-1-dondurma-ozel-31Q5Ah5w8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33768" y="2000260"/>
            <a:ext cx="3309934" cy="2857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C:\Users\pc\Desktop\1471075228_40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6" y="4030326"/>
            <a:ext cx="3047994" cy="28276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3 Alt Başlık">
            <a:extLst>
              <a:ext uri="{FF2B5EF4-FFF2-40B4-BE49-F238E27FC236}">
                <a16:creationId xmlns:a16="http://schemas.microsoft.com/office/drawing/2014/main" id="{1652E2EC-C0FF-4708-AAF4-2D5DAE396357}"/>
              </a:ext>
            </a:extLst>
          </p:cNvPr>
          <p:cNvSpPr txBox="1">
            <a:spLocks/>
          </p:cNvSpPr>
          <p:nvPr/>
        </p:nvSpPr>
        <p:spPr>
          <a:xfrm>
            <a:off x="1547664" y="3040236"/>
            <a:ext cx="7406640" cy="1752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endParaRPr lang="tr-TR" dirty="0"/>
          </a:p>
          <a:p>
            <a:pPr marL="82296" indent="0" algn="ctr">
              <a:buNone/>
            </a:pPr>
            <a:r>
              <a:rPr lang="tr-TR" sz="5000" b="1" dirty="0">
                <a:solidFill>
                  <a:srgbClr val="C00000"/>
                </a:solidFill>
                <a:latin typeface="+mj-lt"/>
              </a:rPr>
              <a:t>EMÜLGATÖRLER (İLK KISIM)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82158"/>
            <a:ext cx="7962088" cy="5966242"/>
          </a:xfrm>
        </p:spPr>
        <p:txBody>
          <a:bodyPr>
            <a:normAutofit/>
          </a:bodyPr>
          <a:lstStyle/>
          <a:p>
            <a:pPr marL="88900" indent="-6350" algn="just">
              <a:spcBef>
                <a:spcPts val="0"/>
              </a:spcBef>
              <a:buNone/>
            </a:pPr>
            <a:r>
              <a:rPr lang="tr-TR" dirty="0">
                <a:latin typeface="+mj-lt"/>
              </a:rPr>
              <a:t>	</a:t>
            </a:r>
            <a:r>
              <a:rPr lang="tr-TR" sz="2200" dirty="0"/>
              <a:t>Gelişmekte olan gıda endüstrisi ile birlikte gıda maddelerinin raf ömrünü arttırmak, üretim kapasitesini arttırmak ya da doku ve </a:t>
            </a:r>
            <a:r>
              <a:rPr lang="tr-TR" sz="2200" dirty="0" err="1"/>
              <a:t>reolojik</a:t>
            </a:r>
            <a:r>
              <a:rPr lang="tr-TR" sz="2200" dirty="0"/>
              <a:t> özelliklerini </a:t>
            </a:r>
            <a:r>
              <a:rPr lang="tr-TR" sz="2200" dirty="0" err="1"/>
              <a:t>modifiye</a:t>
            </a:r>
            <a:r>
              <a:rPr lang="tr-TR" sz="2200" dirty="0"/>
              <a:t> etmek amacıyla bazı çalışmalar yapılmıştır. </a:t>
            </a:r>
          </a:p>
          <a:p>
            <a:pPr marL="88900" indent="-6350" algn="just">
              <a:spcBef>
                <a:spcPts val="0"/>
              </a:spcBef>
              <a:buNone/>
            </a:pPr>
            <a:r>
              <a:rPr lang="tr-TR" sz="2200" dirty="0"/>
              <a:t>	Bu amaç doğrultusunda </a:t>
            </a:r>
            <a:r>
              <a:rPr lang="tr-TR" sz="2200" dirty="0" err="1"/>
              <a:t>emülgatör</a:t>
            </a:r>
            <a:r>
              <a:rPr lang="tr-TR" sz="2200" dirty="0"/>
              <a:t> niteliği taşıyan maddeler kullanılmış ve zaman içinde de bu kullanım artış göstermiştir. </a:t>
            </a:r>
          </a:p>
          <a:p>
            <a:pPr marL="88900" indent="-6350" algn="just">
              <a:spcBef>
                <a:spcPts val="0"/>
              </a:spcBef>
              <a:buNone/>
            </a:pPr>
            <a:endParaRPr lang="tr-TR" sz="2200" b="1" dirty="0">
              <a:solidFill>
                <a:srgbClr val="C00000"/>
              </a:solidFill>
              <a:latin typeface="+mj-lt"/>
            </a:endParaRPr>
          </a:p>
          <a:p>
            <a:pPr marL="88900" indent="-6350" algn="just">
              <a:spcBef>
                <a:spcPts val="0"/>
              </a:spcBef>
              <a:buNone/>
            </a:pPr>
            <a:endParaRPr lang="tr-TR" sz="2200" b="1" dirty="0">
              <a:solidFill>
                <a:srgbClr val="C00000"/>
              </a:solidFill>
              <a:latin typeface="+mj-lt"/>
            </a:endParaRPr>
          </a:p>
          <a:p>
            <a:pPr marL="82296" indent="0" algn="ctr">
              <a:spcBef>
                <a:spcPts val="0"/>
              </a:spcBef>
              <a:buNone/>
            </a:pPr>
            <a:r>
              <a:rPr lang="tr-TR" sz="2800" b="1" dirty="0" err="1">
                <a:solidFill>
                  <a:srgbClr val="C00000"/>
                </a:solidFill>
                <a:latin typeface="+mj-lt"/>
              </a:rPr>
              <a:t>Emülgatör</a:t>
            </a:r>
            <a:r>
              <a:rPr lang="tr-TR" sz="2800" b="1" dirty="0">
                <a:solidFill>
                  <a:srgbClr val="C00000"/>
                </a:solidFill>
                <a:latin typeface="+mj-lt"/>
              </a:rPr>
              <a:t> (</a:t>
            </a:r>
            <a:r>
              <a:rPr lang="tr-TR" sz="2800" b="1" dirty="0" err="1">
                <a:solidFill>
                  <a:srgbClr val="C00000"/>
                </a:solidFill>
                <a:latin typeface="+mj-lt"/>
              </a:rPr>
              <a:t>Emülsifiye</a:t>
            </a:r>
            <a:r>
              <a:rPr lang="tr-TR" sz="2800" b="1" dirty="0">
                <a:solidFill>
                  <a:srgbClr val="C00000"/>
                </a:solidFill>
                <a:latin typeface="+mj-lt"/>
              </a:rPr>
              <a:t> Edici Ajan/Yüzey aktif Ajan/</a:t>
            </a:r>
            <a:r>
              <a:rPr lang="tr-TR" sz="2800" b="1" dirty="0" err="1">
                <a:solidFill>
                  <a:srgbClr val="C00000"/>
                </a:solidFill>
                <a:latin typeface="+mj-lt"/>
              </a:rPr>
              <a:t>Surfaktan</a:t>
            </a:r>
            <a:r>
              <a:rPr lang="tr-TR" sz="2800" b="1" dirty="0">
                <a:solidFill>
                  <a:srgbClr val="C00000"/>
                </a:solidFill>
                <a:latin typeface="+mj-lt"/>
              </a:rPr>
              <a:t>) Nedir?</a:t>
            </a:r>
          </a:p>
          <a:p>
            <a:pPr marL="88900" lvl="4" indent="0" algn="just">
              <a:spcBef>
                <a:spcPts val="0"/>
              </a:spcBef>
              <a:buNone/>
            </a:pPr>
            <a:r>
              <a:rPr lang="tr-TR" sz="2400" dirty="0"/>
              <a:t>Uluslararası Gıda Kodeks Komisyonu Komisyonu (CAC) tarafından yapılan tanımda, </a:t>
            </a:r>
            <a:r>
              <a:rPr lang="tr-TR" sz="2400" b="1" dirty="0">
                <a:solidFill>
                  <a:srgbClr val="92D050"/>
                </a:solidFill>
              </a:rPr>
              <a:t>gıdada yağ ve su gibi birbiri içinde karışmayan fazların karışmasını sağlamak amacıyla karışım içerisine ilave edilen madde</a:t>
            </a:r>
            <a:r>
              <a:rPr lang="tr-TR" sz="2400" dirty="0"/>
              <a:t> olarak bahsedilmiştir. </a:t>
            </a:r>
          </a:p>
          <a:p>
            <a:pPr lvl="4">
              <a:buNone/>
            </a:pPr>
            <a:endParaRPr lang="tr-TR" sz="2800" u="sng" dirty="0">
              <a:latin typeface="Algerian" pitchFamily="82" charset="0"/>
            </a:endParaRPr>
          </a:p>
          <a:p>
            <a:pPr lvl="4">
              <a:buNone/>
            </a:pPr>
            <a:endParaRPr lang="tr-TR" sz="2800" dirty="0">
              <a:latin typeface="Arial Rounded MT Bold" pitchFamily="34" charset="0"/>
              <a:ea typeface="DFKai-SB" pitchFamily="65" charset="-120"/>
            </a:endParaRPr>
          </a:p>
          <a:p>
            <a:pPr lvl="4">
              <a:buNone/>
            </a:pPr>
            <a:endParaRPr lang="tr-TR" sz="2800" u="sng" dirty="0">
              <a:latin typeface="Californian FB" pitchFamily="18" charset="0"/>
              <a:ea typeface="DFKai-SB" pitchFamily="65" charset="-120"/>
            </a:endParaRPr>
          </a:p>
          <a:p>
            <a:pPr lvl="4">
              <a:buNone/>
            </a:pPr>
            <a:endParaRPr lang="tr-TR" sz="2800" u="sng" dirty="0">
              <a:latin typeface="Algerian" pitchFamily="82" charset="0"/>
            </a:endParaRPr>
          </a:p>
          <a:p>
            <a:pPr lvl="4">
              <a:buNone/>
            </a:pPr>
            <a:endParaRPr lang="tr-TR" sz="2800" u="sng" dirty="0"/>
          </a:p>
        </p:txBody>
      </p:sp>
      <p:sp>
        <p:nvSpPr>
          <p:cNvPr id="4" name="3 Sağ Ok"/>
          <p:cNvSpPr/>
          <p:nvPr/>
        </p:nvSpPr>
        <p:spPr>
          <a:xfrm rot="5400000">
            <a:off x="4700587" y="2724349"/>
            <a:ext cx="390898" cy="360040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44624"/>
            <a:ext cx="7890080" cy="6624736"/>
          </a:xfrm>
        </p:spPr>
        <p:txBody>
          <a:bodyPr>
            <a:normAutofit/>
          </a:bodyPr>
          <a:lstStyle/>
          <a:p>
            <a:pPr marL="88900" indent="-6350" algn="just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sz="2200" dirty="0"/>
              <a:t>Ara yüzey hareketi ile emülsiyon oluşumunu sağlayan kimyasal maddelere </a:t>
            </a:r>
            <a:r>
              <a:rPr lang="tr-TR" sz="2200" dirty="0" err="1">
                <a:solidFill>
                  <a:srgbClr val="FF0000"/>
                </a:solidFill>
              </a:rPr>
              <a:t>emülgatör</a:t>
            </a:r>
            <a:r>
              <a:rPr lang="tr-TR" sz="2200" dirty="0">
                <a:solidFill>
                  <a:srgbClr val="FF0000"/>
                </a:solidFill>
              </a:rPr>
              <a:t> </a:t>
            </a:r>
            <a:r>
              <a:rPr lang="tr-TR" sz="2200" dirty="0"/>
              <a:t>denir. </a:t>
            </a:r>
          </a:p>
          <a:p>
            <a:pPr>
              <a:spcBef>
                <a:spcPts val="0"/>
              </a:spcBef>
              <a:buNone/>
            </a:pPr>
            <a:r>
              <a:rPr lang="tr-TR" sz="2200" dirty="0"/>
              <a:t>Bu maddeler anılırken;</a:t>
            </a:r>
          </a:p>
          <a:p>
            <a:pPr>
              <a:spcBef>
                <a:spcPts val="0"/>
              </a:spcBef>
            </a:pPr>
            <a:r>
              <a:rPr lang="tr-TR" sz="2200" dirty="0" err="1"/>
              <a:t>Plastikleştirici</a:t>
            </a:r>
            <a:endParaRPr lang="tr-TR" sz="2200" dirty="0"/>
          </a:p>
          <a:p>
            <a:pPr>
              <a:spcBef>
                <a:spcPts val="0"/>
              </a:spcBef>
            </a:pPr>
            <a:r>
              <a:rPr lang="tr-TR" sz="2200" dirty="0" err="1"/>
              <a:t>Disperse</a:t>
            </a:r>
            <a:r>
              <a:rPr lang="tr-TR" sz="2200" dirty="0"/>
              <a:t> edici ajan</a:t>
            </a:r>
          </a:p>
          <a:p>
            <a:pPr>
              <a:spcBef>
                <a:spcPts val="0"/>
              </a:spcBef>
            </a:pPr>
            <a:r>
              <a:rPr lang="tr-TR" sz="2200" dirty="0"/>
              <a:t>Nemlendirici ajan gibi </a:t>
            </a:r>
            <a:r>
              <a:rPr lang="tr-TR" sz="2200" dirty="0" err="1"/>
              <a:t>emülgatörlerin</a:t>
            </a:r>
            <a:r>
              <a:rPr lang="tr-TR" sz="2200" dirty="0"/>
              <a:t> alt sınıfları da belirtilir.</a:t>
            </a:r>
          </a:p>
          <a:p>
            <a:pPr>
              <a:spcBef>
                <a:spcPts val="0"/>
              </a:spcBef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Bir </a:t>
            </a:r>
            <a:r>
              <a:rPr lang="tr-TR" sz="2200" dirty="0" err="1"/>
              <a:t>emülgatör</a:t>
            </a:r>
            <a:r>
              <a:rPr lang="tr-TR" sz="2200" dirty="0"/>
              <a:t> çeşidi olan </a:t>
            </a:r>
            <a:r>
              <a:rPr lang="tr-TR" sz="2200" b="1" dirty="0" err="1">
                <a:solidFill>
                  <a:srgbClr val="92D050"/>
                </a:solidFill>
              </a:rPr>
              <a:t>monogliseridler</a:t>
            </a:r>
            <a:r>
              <a:rPr lang="tr-TR" sz="2200" dirty="0"/>
              <a:t> margarin endüstrisinde ilk kez 1921’lerde kullanılmaya başlanmıştır. Sonrasında </a:t>
            </a:r>
            <a:r>
              <a:rPr lang="tr-TR" sz="2200" dirty="0" err="1"/>
              <a:t>emülgatörlerin</a:t>
            </a:r>
            <a:r>
              <a:rPr lang="tr-TR" sz="2200" dirty="0"/>
              <a:t> gıda endüstrisindeki üretimleri yaklaşık 15-20 yıl sonra gerçekleşmiştir.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Gıda endüstrisinde otomatik işleme sistemlerinin kullanılması ve değişik tip gıdaların geliştirilmesinden dolayı gıda </a:t>
            </a:r>
            <a:r>
              <a:rPr lang="tr-TR" sz="2200" dirty="0" err="1"/>
              <a:t>emülgatörlerine</a:t>
            </a:r>
            <a:r>
              <a:rPr lang="tr-TR" sz="2200" dirty="0"/>
              <a:t> olan bağımlılık önemli ölçüde artış göstermiştir.</a:t>
            </a:r>
          </a:p>
          <a:p>
            <a:pPr>
              <a:spcBef>
                <a:spcPts val="0"/>
              </a:spcBef>
            </a:pPr>
            <a:endParaRPr lang="tr-TR" sz="2200" dirty="0"/>
          </a:p>
          <a:p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1976ADCC-56F3-4ED9-8CE0-275B3BC86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184" y="2348880"/>
            <a:ext cx="8352928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600" b="1" dirty="0">
                <a:solidFill>
                  <a:srgbClr val="FF0000"/>
                </a:solidFill>
              </a:rPr>
            </a:br>
            <a:r>
              <a:rPr lang="tr-TR" sz="2900" b="1" dirty="0">
                <a:solidFill>
                  <a:srgbClr val="FF0000"/>
                </a:solidFill>
                <a:effectLst/>
              </a:rPr>
              <a:t>EMÜLGATÖR KULLANIM TARİHÇESİ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79421" y="-27384"/>
            <a:ext cx="7498080" cy="778098"/>
          </a:xfrm>
        </p:spPr>
        <p:txBody>
          <a:bodyPr>
            <a:normAutofit/>
          </a:bodyPr>
          <a:lstStyle/>
          <a:p>
            <a:pPr algn="ctr"/>
            <a:r>
              <a:rPr lang="tr-TR" sz="2600" b="1" cap="all" dirty="0">
                <a:solidFill>
                  <a:srgbClr val="FF0000"/>
                </a:solidFill>
              </a:rPr>
              <a:t>Neden </a:t>
            </a:r>
            <a:r>
              <a:rPr lang="tr-TR" sz="2600" b="1" cap="all" dirty="0" err="1">
                <a:solidFill>
                  <a:srgbClr val="FF0000"/>
                </a:solidFill>
              </a:rPr>
              <a:t>emülgatör</a:t>
            </a:r>
            <a:r>
              <a:rPr lang="tr-TR" sz="2600" b="1" cap="all" dirty="0">
                <a:solidFill>
                  <a:srgbClr val="FF0000"/>
                </a:solidFill>
              </a:rPr>
              <a:t> kullanıyoruz?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620688"/>
            <a:ext cx="7818072" cy="612068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tr-TR" sz="2200" dirty="0"/>
              <a:t> Üretim kapasitesini arttırmak</a:t>
            </a:r>
          </a:p>
          <a:p>
            <a:pPr marL="0" indent="0" algn="just">
              <a:spcBef>
                <a:spcPts val="0"/>
              </a:spcBef>
            </a:pPr>
            <a:r>
              <a:rPr lang="tr-TR" sz="2200" dirty="0"/>
              <a:t> Bitmiş ürünlerin raf ömürlerini uzatmak</a:t>
            </a:r>
          </a:p>
          <a:p>
            <a:pPr marL="0" indent="0" algn="just">
              <a:spcBef>
                <a:spcPts val="0"/>
              </a:spcBef>
            </a:pPr>
            <a:r>
              <a:rPr lang="tr-TR" sz="2200" dirty="0"/>
              <a:t> Bitmiş ürünlerin doku ve </a:t>
            </a:r>
            <a:r>
              <a:rPr lang="tr-TR" sz="2200" dirty="0" err="1"/>
              <a:t>reolojik</a:t>
            </a:r>
            <a:r>
              <a:rPr lang="tr-TR" sz="2200" dirty="0"/>
              <a:t> özelliklerini tüketicilerin istekleri doğrultusunda </a:t>
            </a:r>
            <a:r>
              <a:rPr lang="tr-TR" sz="2200" dirty="0" err="1"/>
              <a:t>modifiye</a:t>
            </a:r>
            <a:r>
              <a:rPr lang="tr-TR" sz="2200" dirty="0"/>
              <a:t> etmek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Gıdalarda kullanılan </a:t>
            </a:r>
            <a:r>
              <a:rPr lang="tr-TR" sz="2200" dirty="0" err="1"/>
              <a:t>emülgatörler</a:t>
            </a:r>
            <a:r>
              <a:rPr lang="tr-TR" sz="2200" dirty="0"/>
              <a:t>, hayvansal ya da bitkisel orijinli yenilebilir nitelikte yağ asitlerinin veya </a:t>
            </a:r>
            <a:r>
              <a:rPr lang="tr-TR" sz="2200" dirty="0" err="1"/>
              <a:t>propilen</a:t>
            </a:r>
            <a:r>
              <a:rPr lang="tr-TR" sz="2200" dirty="0"/>
              <a:t>, </a:t>
            </a:r>
            <a:r>
              <a:rPr lang="tr-TR" sz="2200" dirty="0" err="1"/>
              <a:t>gliserol</a:t>
            </a:r>
            <a:r>
              <a:rPr lang="tr-TR" sz="2200" dirty="0"/>
              <a:t>, </a:t>
            </a:r>
            <a:r>
              <a:rPr lang="tr-TR" sz="2200" dirty="0" err="1"/>
              <a:t>sorbitol</a:t>
            </a:r>
            <a:r>
              <a:rPr lang="tr-TR" sz="2200" dirty="0"/>
              <a:t>, glikol, </a:t>
            </a:r>
            <a:r>
              <a:rPr lang="tr-TR" sz="2200" dirty="0" err="1"/>
              <a:t>sukroz</a:t>
            </a:r>
            <a:r>
              <a:rPr lang="tr-TR" sz="2200" dirty="0"/>
              <a:t> gibi </a:t>
            </a:r>
            <a:r>
              <a:rPr lang="tr-TR" sz="2200" dirty="0" err="1"/>
              <a:t>polivalan</a:t>
            </a:r>
            <a:r>
              <a:rPr lang="tr-TR" sz="2200" dirty="0"/>
              <a:t> alkollerin esterlerinden meydana gelmektedir. Bu esterler; tartarik, sitrik ya da laktik asit gibi organik asitlerle daha ileri boyutta bir </a:t>
            </a:r>
            <a:r>
              <a:rPr lang="tr-TR" sz="2200" dirty="0" err="1"/>
              <a:t>enterifikasyona</a:t>
            </a:r>
            <a:r>
              <a:rPr lang="tr-TR" sz="2200" dirty="0"/>
              <a:t> tabi tutularak farklı </a:t>
            </a:r>
            <a:r>
              <a:rPr lang="tr-TR" sz="2200" dirty="0" err="1"/>
              <a:t>emülgatör</a:t>
            </a:r>
            <a:r>
              <a:rPr lang="tr-TR" sz="2200" dirty="0"/>
              <a:t> çeşitleri elde edilebilir.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 err="1"/>
              <a:t>Emülgatörler</a:t>
            </a:r>
            <a:r>
              <a:rPr lang="tr-TR" sz="2200" dirty="0"/>
              <a:t>, hem </a:t>
            </a:r>
            <a:r>
              <a:rPr lang="tr-TR" sz="2200" dirty="0" err="1"/>
              <a:t>lipofilik</a:t>
            </a:r>
            <a:r>
              <a:rPr lang="tr-TR" sz="2200" dirty="0"/>
              <a:t> hem de </a:t>
            </a:r>
            <a:r>
              <a:rPr lang="tr-TR" sz="2200" dirty="0" err="1"/>
              <a:t>hidrofilik</a:t>
            </a:r>
            <a:r>
              <a:rPr lang="tr-TR" sz="2200" dirty="0"/>
              <a:t> özelliklere sahip, </a:t>
            </a:r>
            <a:r>
              <a:rPr lang="tr-TR" sz="2200" dirty="0" err="1"/>
              <a:t>ampifilik</a:t>
            </a:r>
            <a:r>
              <a:rPr lang="tr-TR" sz="2200" dirty="0"/>
              <a:t> yapıyla karakterize edilmiş maddeler grubunda yer almaktadır.  Gıda emülsiyonlarında çoğunlukla </a:t>
            </a:r>
            <a:r>
              <a:rPr lang="tr-TR" sz="2200" dirty="0" err="1"/>
              <a:t>lipofilik</a:t>
            </a:r>
            <a:r>
              <a:rPr lang="tr-TR" sz="2200" dirty="0"/>
              <a:t> özellikler bulunmasıyla beraber, </a:t>
            </a:r>
            <a:r>
              <a:rPr lang="tr-TR" sz="2200" dirty="0" err="1"/>
              <a:t>hidrofilik-lipofilik</a:t>
            </a:r>
            <a:r>
              <a:rPr lang="tr-TR" sz="2200" dirty="0"/>
              <a:t> denge kimyasal kompozisyonuna göre de büyük ölçüde değişebilmektedir.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/>
            <a:endParaRPr lang="tr-TR" sz="2200" dirty="0"/>
          </a:p>
          <a:p>
            <a:endParaRPr lang="tr-TR" dirty="0"/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16632"/>
            <a:ext cx="7992888" cy="662473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</a:tabLst>
            </a:pPr>
            <a:r>
              <a:rPr lang="tr-TR" sz="2600" b="1" cap="all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emülgatörlerinin</a:t>
            </a:r>
            <a:r>
              <a:rPr lang="tr-TR" sz="26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fonksiyonları</a:t>
            </a:r>
            <a:endParaRPr lang="tr-TR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tr-TR" sz="2200" dirty="0"/>
              <a:t>Emülsiyon oluşumunu kolaylaştırmak amacıyla yağ-su ara yüzeyindeki yüzey geriliminin azaltılması ve emülsiyonu stabilize eden ara yüzeyde yağ-su </a:t>
            </a:r>
            <a:r>
              <a:rPr lang="tr-TR" sz="2200" dirty="0" err="1"/>
              <a:t>emülgatör</a:t>
            </a:r>
            <a:r>
              <a:rPr lang="tr-TR" sz="2200" dirty="0"/>
              <a:t> arasındaki faz dengesinin oluşturulması.</a:t>
            </a:r>
          </a:p>
          <a:p>
            <a:pPr algn="just">
              <a:spcBef>
                <a:spcPts val="0"/>
              </a:spcBef>
            </a:pPr>
            <a:r>
              <a:rPr lang="tr-TR" sz="2200" dirty="0"/>
              <a:t>Gıdalarda doku ve </a:t>
            </a:r>
            <a:r>
              <a:rPr lang="tr-TR" sz="2200" dirty="0" err="1"/>
              <a:t>reolojik</a:t>
            </a:r>
            <a:r>
              <a:rPr lang="tr-TR" sz="2200" dirty="0"/>
              <a:t> özellikleri </a:t>
            </a:r>
            <a:r>
              <a:rPr lang="tr-TR" sz="2200" dirty="0" err="1"/>
              <a:t>modifiye</a:t>
            </a:r>
            <a:r>
              <a:rPr lang="tr-TR" sz="2200" dirty="0"/>
              <a:t> eden protein ve nişasta bileşenleri ile </a:t>
            </a:r>
            <a:r>
              <a:rPr lang="tr-TR" sz="2200" dirty="0" err="1"/>
              <a:t>interaksiyon</a:t>
            </a:r>
            <a:r>
              <a:rPr lang="tr-TR" sz="2200" dirty="0"/>
              <a:t> oluşturulması.</a:t>
            </a:r>
          </a:p>
          <a:p>
            <a:pPr algn="just">
              <a:spcBef>
                <a:spcPts val="0"/>
              </a:spcBef>
            </a:pPr>
            <a:r>
              <a:rPr lang="tr-TR" sz="2200" dirty="0"/>
              <a:t>Katı ve sıvı formdaki yağların </a:t>
            </a:r>
            <a:r>
              <a:rPr lang="tr-TR" sz="2200" dirty="0" err="1"/>
              <a:t>kristalizasyonunun</a:t>
            </a:r>
            <a:r>
              <a:rPr lang="tr-TR" sz="2200" dirty="0"/>
              <a:t> modifikasyonu.</a:t>
            </a:r>
          </a:p>
          <a:p>
            <a:pPr algn="just"/>
            <a:endParaRPr lang="tr-TR" sz="2200" dirty="0"/>
          </a:p>
          <a:p>
            <a:endParaRPr lang="tr-TR" dirty="0"/>
          </a:p>
        </p:txBody>
      </p:sp>
      <p:pic>
        <p:nvPicPr>
          <p:cNvPr id="1026" name="Picture 2" descr="Emülgatör Nedir? Neden Kullanılır? – Nkfu">
            <a:extLst>
              <a:ext uri="{FF2B5EF4-FFF2-40B4-BE49-F238E27FC236}">
                <a16:creationId xmlns:a16="http://schemas.microsoft.com/office/drawing/2014/main" id="{6079A78E-F3BE-4EFB-AED1-42FB389E6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610" y="3140968"/>
            <a:ext cx="5739015" cy="332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44624"/>
            <a:ext cx="7786112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900" b="1" cap="all" dirty="0">
                <a:solidFill>
                  <a:srgbClr val="FF0000"/>
                </a:solidFill>
                <a:effectLst/>
              </a:rPr>
              <a:t>Emülsiyon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35826" y="510175"/>
            <a:ext cx="7890080" cy="635069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tr-TR" sz="2200" b="1" dirty="0">
                <a:solidFill>
                  <a:srgbClr val="FF0000"/>
                </a:solidFill>
              </a:rPr>
              <a:t>Emülsiyon</a:t>
            </a:r>
            <a:r>
              <a:rPr lang="tr-TR" sz="2200" dirty="0"/>
              <a:t>; birbiriyle karışmayan iki ayrı fazdan birinin diğeri içinde küçük damlacıklar halinde dağılmasıyla oluşan karışım olarak nitelendirilmektedir.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Emülsiyon yapısında </a:t>
            </a:r>
            <a:r>
              <a:rPr lang="tr-TR" sz="2200" b="1" dirty="0">
                <a:solidFill>
                  <a:srgbClr val="FF0000"/>
                </a:solidFill>
              </a:rPr>
              <a:t>yağ</a:t>
            </a:r>
            <a:r>
              <a:rPr lang="tr-TR" sz="2200" dirty="0"/>
              <a:t> ve </a:t>
            </a:r>
            <a:r>
              <a:rPr lang="tr-TR" sz="2200" b="1" dirty="0">
                <a:solidFill>
                  <a:srgbClr val="FF0000"/>
                </a:solidFill>
              </a:rPr>
              <a:t>su </a:t>
            </a:r>
            <a:r>
              <a:rPr lang="tr-TR" sz="2200" dirty="0"/>
              <a:t>olmak üzere iki ayrı faz içermektedir: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i="1" u="sng" dirty="0">
                <a:highlight>
                  <a:srgbClr val="FFFF00"/>
                </a:highlight>
              </a:rPr>
              <a:t>Y/S tipi emülsiyonlarda: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>
                <a:highlight>
                  <a:srgbClr val="FFFF00"/>
                </a:highlight>
              </a:rPr>
              <a:t>Dağılmış damlacıklar (yağ): </a:t>
            </a:r>
            <a:r>
              <a:rPr lang="tr-TR" sz="2200" dirty="0" err="1">
                <a:solidFill>
                  <a:srgbClr val="FF0000"/>
                </a:solidFill>
                <a:highlight>
                  <a:srgbClr val="FFFF00"/>
                </a:highlight>
              </a:rPr>
              <a:t>dispers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 faz </a:t>
            </a:r>
            <a:r>
              <a:rPr lang="tr-TR" sz="2200" dirty="0">
                <a:highlight>
                  <a:srgbClr val="FFFF00"/>
                </a:highlight>
              </a:rPr>
              <a:t>ya da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iç faz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200" dirty="0">
                <a:highlight>
                  <a:srgbClr val="FFFF00"/>
                </a:highlight>
              </a:rPr>
              <a:t>Bu damlacıkları saran diğer sıvı (su):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sürekli faz </a:t>
            </a:r>
            <a:r>
              <a:rPr lang="tr-TR" sz="2200" dirty="0">
                <a:highlight>
                  <a:srgbClr val="FFFF00"/>
                </a:highlight>
              </a:rPr>
              <a:t>ya da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dış faz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i="1" u="sng" dirty="0">
                <a:highlight>
                  <a:srgbClr val="FFFF00"/>
                </a:highlight>
              </a:rPr>
              <a:t>S/Y tipi emülsiyonlarda: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>
                <a:highlight>
                  <a:srgbClr val="FFFF00"/>
                </a:highlight>
              </a:rPr>
              <a:t>Yağ: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sürekli faz </a:t>
            </a:r>
            <a:r>
              <a:rPr lang="tr-TR" sz="2200" dirty="0">
                <a:highlight>
                  <a:srgbClr val="FFFF00"/>
                </a:highlight>
              </a:rPr>
              <a:t>ya da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dış faz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200" dirty="0" err="1">
                <a:highlight>
                  <a:srgbClr val="FFFF00"/>
                </a:highlight>
              </a:rPr>
              <a:t>Su:</a:t>
            </a:r>
            <a:r>
              <a:rPr lang="tr-TR" sz="2200" dirty="0" err="1">
                <a:solidFill>
                  <a:srgbClr val="FF0000"/>
                </a:solidFill>
                <a:highlight>
                  <a:srgbClr val="FFFF00"/>
                </a:highlight>
              </a:rPr>
              <a:t>dispers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 faz </a:t>
            </a:r>
            <a:r>
              <a:rPr lang="tr-TR" sz="2200" dirty="0">
                <a:highlight>
                  <a:srgbClr val="FFFF00"/>
                </a:highlight>
              </a:rPr>
              <a:t>ya da </a:t>
            </a:r>
            <a:r>
              <a:rPr lang="tr-TR" sz="2200" dirty="0">
                <a:solidFill>
                  <a:srgbClr val="FF0000"/>
                </a:solidFill>
                <a:highlight>
                  <a:srgbClr val="FFFF00"/>
                </a:highlight>
              </a:rPr>
              <a:t>iç faz</a:t>
            </a:r>
          </a:p>
          <a:p>
            <a:pPr marL="0" indent="0" algn="ctr">
              <a:spcBef>
                <a:spcPts val="0"/>
              </a:spcBef>
              <a:buNone/>
            </a:pPr>
            <a:endParaRPr lang="tr-TR" sz="2200" b="1" dirty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tr-TR" sz="2200" b="1" dirty="0">
                <a:solidFill>
                  <a:srgbClr val="00B0F0"/>
                </a:solidFill>
              </a:rPr>
              <a:t>(Emülsiyonların özellikleri genellikle sürekli faz tarafından kontrol edilmektedir.  Y/S tipi emülsiyon suyun özelliklerini, S/Y tipi emülsiyon yağın özelliklerini taşır.)</a:t>
            </a:r>
          </a:p>
          <a:p>
            <a:pPr algn="ctr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Emülsiyon eğer stabil durumdaysa </a:t>
            </a:r>
            <a:r>
              <a:rPr lang="tr-TR" sz="2200" dirty="0" err="1"/>
              <a:t>dispers</a:t>
            </a:r>
            <a:r>
              <a:rPr lang="tr-TR" sz="2200" dirty="0"/>
              <a:t> faz sürekli bir süspansiyon halinde kalarak karışımın homojen olmasını sağlar. Bu emülsiyonların damlacık boyutları 1-5 µ arasında değişmektedir. 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2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dirty="0"/>
              <a:t>Emülsiyon stabil durumda değilse, dış faz içerisinde dağılan damlacıklar birleşip kaynaşarak zamanla daha büyük partiküller oluşturur ve faz ayrışmasını mümkün kılar. Bu emülsiyonlarda ise damlacık boyutları 10-20 µ arasında ya da daha fazladır.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2200" b="1" dirty="0">
                <a:solidFill>
                  <a:srgbClr val="92D050"/>
                </a:solidFill>
              </a:rPr>
              <a:t>Örnek: </a:t>
            </a:r>
            <a:r>
              <a:rPr lang="tr-TR" sz="2200" b="1" dirty="0" err="1">
                <a:solidFill>
                  <a:srgbClr val="FF0000"/>
                </a:solidFill>
              </a:rPr>
              <a:t>homojenize</a:t>
            </a:r>
            <a:r>
              <a:rPr lang="tr-TR" sz="2200" b="1" dirty="0">
                <a:solidFill>
                  <a:srgbClr val="FF0000"/>
                </a:solidFill>
              </a:rPr>
              <a:t> süt </a:t>
            </a:r>
            <a:r>
              <a:rPr lang="tr-TR" sz="2200" dirty="0"/>
              <a:t>ve </a:t>
            </a:r>
            <a:r>
              <a:rPr lang="tr-TR" sz="2200" b="1" dirty="0" err="1">
                <a:solidFill>
                  <a:srgbClr val="FF0000"/>
                </a:solidFill>
              </a:rPr>
              <a:t>homojenize</a:t>
            </a:r>
            <a:r>
              <a:rPr lang="tr-TR" sz="2200" b="1" dirty="0">
                <a:solidFill>
                  <a:srgbClr val="FF0000"/>
                </a:solidFill>
              </a:rPr>
              <a:t> edilmemiş süt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418058"/>
          </a:xfrm>
        </p:spPr>
        <p:txBody>
          <a:bodyPr>
            <a:noAutofit/>
          </a:bodyPr>
          <a:lstStyle/>
          <a:p>
            <a:pPr algn="ctr"/>
            <a:r>
              <a:rPr lang="tr-TR" sz="2600" b="1" cap="all" dirty="0">
                <a:solidFill>
                  <a:srgbClr val="FF0000"/>
                </a:solidFill>
                <a:effectLst/>
              </a:rPr>
              <a:t>Emülsiyon karakteristikleri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418058"/>
            <a:ext cx="7890080" cy="617929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2600" dirty="0"/>
              <a:t>Emülsiyon karakteristikleri:</a:t>
            </a:r>
          </a:p>
          <a:p>
            <a:r>
              <a:rPr lang="tr-TR" sz="2600" dirty="0"/>
              <a:t> Görünüş</a:t>
            </a:r>
          </a:p>
          <a:p>
            <a:r>
              <a:rPr lang="tr-TR" sz="2600" dirty="0"/>
              <a:t> Renk</a:t>
            </a:r>
          </a:p>
          <a:p>
            <a:r>
              <a:rPr lang="tr-TR" sz="2600" dirty="0"/>
              <a:t> Dağılabilirlik</a:t>
            </a:r>
          </a:p>
          <a:p>
            <a:pPr>
              <a:spcBef>
                <a:spcPts val="0"/>
              </a:spcBef>
            </a:pPr>
            <a:r>
              <a:rPr lang="tr-TR" sz="2600" dirty="0"/>
              <a:t> Kolay hazırlama</a:t>
            </a:r>
          </a:p>
          <a:p>
            <a:pPr>
              <a:spcBef>
                <a:spcPts val="0"/>
              </a:spcBef>
            </a:pPr>
            <a:r>
              <a:rPr lang="tr-TR" sz="2600" dirty="0"/>
              <a:t> Partikül büyüklüğü</a:t>
            </a:r>
          </a:p>
          <a:p>
            <a:pPr>
              <a:spcBef>
                <a:spcPts val="0"/>
              </a:spcBef>
            </a:pPr>
            <a:r>
              <a:rPr lang="tr-TR" sz="2600" dirty="0"/>
              <a:t> </a:t>
            </a:r>
            <a:r>
              <a:rPr lang="tr-TR" sz="2600" dirty="0" err="1"/>
              <a:t>Stabilite</a:t>
            </a:r>
            <a:endParaRPr lang="tr-TR" sz="2600" dirty="0"/>
          </a:p>
          <a:p>
            <a:pPr>
              <a:spcBef>
                <a:spcPts val="0"/>
              </a:spcBef>
            </a:pPr>
            <a:r>
              <a:rPr lang="tr-TR" sz="2600" dirty="0"/>
              <a:t> Islatma-yayılma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600" dirty="0"/>
              <a:t>Emülsiyonların görünüşü, partikül boyutları ve iki fazın kırılma indisleri arasındaki farka bağlıdır. 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600" dirty="0"/>
              <a:t>Emülsiyonların partikül büyüklüğü kümeleşme eğilimini de etkiler. Nitekim büyük partiküllerin daha kolay bir araya gelmesi bu durumu açıklamaktadır.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tr-TR" sz="2600" dirty="0"/>
              <a:t>Çoğu emülsiyonda partikül büyüklüğü tek düze değildir. Damlacık boyutları geniş bir istatistiksel dağılım gösterdiğinde emülsiyon “</a:t>
            </a:r>
            <a:r>
              <a:rPr lang="tr-TR" sz="2600" b="1" dirty="0" err="1">
                <a:solidFill>
                  <a:srgbClr val="00B0F0"/>
                </a:solidFill>
              </a:rPr>
              <a:t>polidispers</a:t>
            </a:r>
            <a:r>
              <a:rPr lang="tr-TR" sz="2600" dirty="0"/>
              <a:t>”, tekdüze olanlar ise “</a:t>
            </a:r>
            <a:r>
              <a:rPr lang="tr-TR" sz="2600" b="1" dirty="0" err="1">
                <a:solidFill>
                  <a:srgbClr val="00B0F0"/>
                </a:solidFill>
              </a:rPr>
              <a:t>monodispers</a:t>
            </a:r>
            <a:r>
              <a:rPr lang="tr-TR" sz="2600" dirty="0"/>
              <a:t>” olarak adlandırılmaktadır. </a:t>
            </a:r>
          </a:p>
          <a:p>
            <a:endParaRPr lang="tr-TR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184428"/>
              </p:ext>
            </p:extLst>
          </p:nvPr>
        </p:nvGraphicFramePr>
        <p:xfrm>
          <a:off x="1259632" y="836712"/>
          <a:ext cx="7704856" cy="587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2" name="11 Grup"/>
          <p:cNvGrpSpPr/>
          <p:nvPr/>
        </p:nvGrpSpPr>
        <p:grpSpPr>
          <a:xfrm>
            <a:off x="1428728" y="5000636"/>
            <a:ext cx="3545376" cy="571504"/>
            <a:chOff x="3923206" y="2571744"/>
            <a:chExt cx="3545376" cy="874890"/>
          </a:xfrm>
        </p:grpSpPr>
        <p:sp>
          <p:nvSpPr>
            <p:cNvPr id="13" name="12 Yuvarlatılmış Dikdörtgen"/>
            <p:cNvSpPr/>
            <p:nvPr/>
          </p:nvSpPr>
          <p:spPr>
            <a:xfrm>
              <a:off x="3923206" y="2571744"/>
              <a:ext cx="3499563" cy="874890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400" b="1" dirty="0"/>
                <a:t>0.1-0.05 µ</a:t>
              </a:r>
            </a:p>
          </p:txBody>
        </p:sp>
        <p:sp>
          <p:nvSpPr>
            <p:cNvPr id="14" name="Yuvarlatılmış Dikdörtgen 4"/>
            <p:cNvSpPr/>
            <p:nvPr/>
          </p:nvSpPr>
          <p:spPr>
            <a:xfrm>
              <a:off x="4020269" y="2597369"/>
              <a:ext cx="3448313" cy="8236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5200" kern="1200" dirty="0"/>
            </a:p>
          </p:txBody>
        </p:sp>
      </p:grpSp>
      <p:grpSp>
        <p:nvGrpSpPr>
          <p:cNvPr id="15" name="14 Grup"/>
          <p:cNvGrpSpPr/>
          <p:nvPr/>
        </p:nvGrpSpPr>
        <p:grpSpPr>
          <a:xfrm>
            <a:off x="1428728" y="5017376"/>
            <a:ext cx="3545376" cy="1412020"/>
            <a:chOff x="3923206" y="2597369"/>
            <a:chExt cx="3545376" cy="2161595"/>
          </a:xfrm>
        </p:grpSpPr>
        <p:sp>
          <p:nvSpPr>
            <p:cNvPr id="16" name="15 Yuvarlatılmış Dikdörtgen"/>
            <p:cNvSpPr/>
            <p:nvPr/>
          </p:nvSpPr>
          <p:spPr>
            <a:xfrm>
              <a:off x="3923206" y="3884075"/>
              <a:ext cx="3499563" cy="874889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400" b="1" dirty="0"/>
                <a:t>&lt; 0.05 µ</a:t>
              </a:r>
            </a:p>
          </p:txBody>
        </p:sp>
        <p:sp>
          <p:nvSpPr>
            <p:cNvPr id="17" name="Yuvarlatılmış Dikdörtgen 4"/>
            <p:cNvSpPr/>
            <p:nvPr/>
          </p:nvSpPr>
          <p:spPr>
            <a:xfrm>
              <a:off x="4020269" y="2597369"/>
              <a:ext cx="3448313" cy="8236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5200" kern="1200" dirty="0"/>
            </a:p>
          </p:txBody>
        </p:sp>
      </p:grpSp>
      <p:grpSp>
        <p:nvGrpSpPr>
          <p:cNvPr id="21" name="20 Grup"/>
          <p:cNvGrpSpPr/>
          <p:nvPr/>
        </p:nvGrpSpPr>
        <p:grpSpPr>
          <a:xfrm>
            <a:off x="5375073" y="2287112"/>
            <a:ext cx="3505805" cy="784698"/>
            <a:chOff x="17255" y="1072671"/>
            <a:chExt cx="3505805" cy="785072"/>
          </a:xfrm>
        </p:grpSpPr>
        <p:sp>
          <p:nvSpPr>
            <p:cNvPr id="22" name="21 Yuvarlatılmış Dikdörtgen"/>
            <p:cNvSpPr/>
            <p:nvPr/>
          </p:nvSpPr>
          <p:spPr>
            <a:xfrm>
              <a:off x="23497" y="1072671"/>
              <a:ext cx="3499563" cy="648072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000" b="1" dirty="0"/>
                <a:t>İki faz ayrılabilir</a:t>
              </a:r>
            </a:p>
          </p:txBody>
        </p:sp>
        <p:sp>
          <p:nvSpPr>
            <p:cNvPr id="23" name="Yuvarlatılmış Dikdörtgen 4"/>
            <p:cNvSpPr/>
            <p:nvPr/>
          </p:nvSpPr>
          <p:spPr>
            <a:xfrm>
              <a:off x="17255" y="1303120"/>
              <a:ext cx="3465053" cy="554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3500" kern="1200" dirty="0"/>
            </a:p>
          </p:txBody>
        </p:sp>
      </p:grpSp>
      <p:grpSp>
        <p:nvGrpSpPr>
          <p:cNvPr id="24" name="23 Grup"/>
          <p:cNvGrpSpPr/>
          <p:nvPr/>
        </p:nvGrpSpPr>
        <p:grpSpPr>
          <a:xfrm>
            <a:off x="5393227" y="3185369"/>
            <a:ext cx="3500462" cy="642942"/>
            <a:chOff x="0" y="1285865"/>
            <a:chExt cx="3500462" cy="642942"/>
          </a:xfrm>
        </p:grpSpPr>
        <p:sp>
          <p:nvSpPr>
            <p:cNvPr id="25" name="24 Yuvarlatılmış Dikdörtgen"/>
            <p:cNvSpPr/>
            <p:nvPr/>
          </p:nvSpPr>
          <p:spPr>
            <a:xfrm>
              <a:off x="0" y="1285865"/>
              <a:ext cx="3499563" cy="589133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000" b="1" dirty="0"/>
                <a:t>Sütümsü – beyaz emülsiyon</a:t>
              </a:r>
            </a:p>
          </p:txBody>
        </p:sp>
        <p:sp>
          <p:nvSpPr>
            <p:cNvPr id="26" name="Yuvarlatılmış Dikdörtgen 4"/>
            <p:cNvSpPr/>
            <p:nvPr/>
          </p:nvSpPr>
          <p:spPr>
            <a:xfrm>
              <a:off x="35409" y="1374184"/>
              <a:ext cx="3465053" cy="554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3500" kern="1200" dirty="0"/>
            </a:p>
          </p:txBody>
        </p:sp>
      </p:grpSp>
      <p:grpSp>
        <p:nvGrpSpPr>
          <p:cNvPr id="27" name="26 Grup"/>
          <p:cNvGrpSpPr/>
          <p:nvPr/>
        </p:nvGrpSpPr>
        <p:grpSpPr>
          <a:xfrm>
            <a:off x="5357818" y="4197189"/>
            <a:ext cx="3499563" cy="589133"/>
            <a:chOff x="0" y="1285865"/>
            <a:chExt cx="3499563" cy="589133"/>
          </a:xfrm>
        </p:grpSpPr>
        <p:sp>
          <p:nvSpPr>
            <p:cNvPr id="28" name="27 Yuvarlatılmış Dikdörtgen"/>
            <p:cNvSpPr/>
            <p:nvPr/>
          </p:nvSpPr>
          <p:spPr>
            <a:xfrm>
              <a:off x="0" y="1285865"/>
              <a:ext cx="3499563" cy="589133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000" b="1" dirty="0"/>
                <a:t>Mavi – beyaz emülsiyon</a:t>
              </a:r>
            </a:p>
          </p:txBody>
        </p:sp>
        <p:sp>
          <p:nvSpPr>
            <p:cNvPr id="29" name="Yuvarlatılmış Dikdörtgen 4"/>
            <p:cNvSpPr/>
            <p:nvPr/>
          </p:nvSpPr>
          <p:spPr>
            <a:xfrm>
              <a:off x="17255" y="1303120"/>
              <a:ext cx="3465053" cy="554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3500" kern="1200" dirty="0"/>
            </a:p>
          </p:txBody>
        </p:sp>
      </p:grpSp>
      <p:grpSp>
        <p:nvGrpSpPr>
          <p:cNvPr id="30" name="29 Grup"/>
          <p:cNvGrpSpPr/>
          <p:nvPr/>
        </p:nvGrpSpPr>
        <p:grpSpPr>
          <a:xfrm>
            <a:off x="5357818" y="5000636"/>
            <a:ext cx="3499563" cy="589133"/>
            <a:chOff x="0" y="1285865"/>
            <a:chExt cx="3499563" cy="589133"/>
          </a:xfrm>
        </p:grpSpPr>
        <p:sp>
          <p:nvSpPr>
            <p:cNvPr id="31" name="30 Yuvarlatılmış Dikdörtgen"/>
            <p:cNvSpPr/>
            <p:nvPr/>
          </p:nvSpPr>
          <p:spPr>
            <a:xfrm>
              <a:off x="0" y="1285865"/>
              <a:ext cx="3499563" cy="589133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000" b="1" dirty="0"/>
                <a:t>Gri, yarı saydam emülsiyon</a:t>
              </a:r>
            </a:p>
          </p:txBody>
        </p:sp>
        <p:sp>
          <p:nvSpPr>
            <p:cNvPr id="32" name="Yuvarlatılmış Dikdörtgen 4"/>
            <p:cNvSpPr/>
            <p:nvPr/>
          </p:nvSpPr>
          <p:spPr>
            <a:xfrm>
              <a:off x="17255" y="1303120"/>
              <a:ext cx="3465053" cy="554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3500" kern="1200" dirty="0"/>
            </a:p>
          </p:txBody>
        </p:sp>
      </p:grpSp>
      <p:grpSp>
        <p:nvGrpSpPr>
          <p:cNvPr id="33" name="32 Grup"/>
          <p:cNvGrpSpPr/>
          <p:nvPr/>
        </p:nvGrpSpPr>
        <p:grpSpPr>
          <a:xfrm>
            <a:off x="5357818" y="5840263"/>
            <a:ext cx="3499563" cy="589133"/>
            <a:chOff x="0" y="1285865"/>
            <a:chExt cx="3499563" cy="589133"/>
          </a:xfrm>
        </p:grpSpPr>
        <p:sp>
          <p:nvSpPr>
            <p:cNvPr id="34" name="33 Yuvarlatılmış Dikdörtgen"/>
            <p:cNvSpPr/>
            <p:nvPr/>
          </p:nvSpPr>
          <p:spPr>
            <a:xfrm>
              <a:off x="0" y="1285865"/>
              <a:ext cx="3499563" cy="589133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tr-TR" sz="2000" b="1" dirty="0"/>
                <a:t>Saydam emülsiyon</a:t>
              </a:r>
            </a:p>
          </p:txBody>
        </p:sp>
        <p:sp>
          <p:nvSpPr>
            <p:cNvPr id="35" name="Yuvarlatılmış Dikdörtgen 4"/>
            <p:cNvSpPr/>
            <p:nvPr/>
          </p:nvSpPr>
          <p:spPr>
            <a:xfrm>
              <a:off x="17255" y="1303120"/>
              <a:ext cx="3465053" cy="554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3500" kern="1200" dirty="0"/>
            </a:p>
          </p:txBody>
        </p:sp>
      </p:grpSp>
      <p:sp>
        <p:nvSpPr>
          <p:cNvPr id="41" name="40 Metin kutusu"/>
          <p:cNvSpPr txBox="1"/>
          <p:nvPr/>
        </p:nvSpPr>
        <p:spPr>
          <a:xfrm>
            <a:off x="1525791" y="206844"/>
            <a:ext cx="72152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2600" b="1" cap="all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Partikül Büyüklüğünün </a:t>
            </a:r>
          </a:p>
          <a:p>
            <a:pPr algn="ctr">
              <a:spcBef>
                <a:spcPct val="0"/>
              </a:spcBef>
            </a:pPr>
            <a:r>
              <a:rPr lang="tr-TR" sz="2600" b="1" cap="all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Renge Etkisi</a:t>
            </a:r>
          </a:p>
        </p:txBody>
      </p:sp>
      <p:grpSp>
        <p:nvGrpSpPr>
          <p:cNvPr id="36" name="35 Grup"/>
          <p:cNvGrpSpPr/>
          <p:nvPr/>
        </p:nvGrpSpPr>
        <p:grpSpPr>
          <a:xfrm>
            <a:off x="1428728" y="4143380"/>
            <a:ext cx="3504368" cy="554636"/>
            <a:chOff x="65882" y="2214577"/>
            <a:chExt cx="3504368" cy="554636"/>
          </a:xfrm>
        </p:grpSpPr>
        <p:sp>
          <p:nvSpPr>
            <p:cNvPr id="37" name="36 Yuvarlatılmış Dikdörtgen"/>
            <p:cNvSpPr/>
            <p:nvPr/>
          </p:nvSpPr>
          <p:spPr>
            <a:xfrm>
              <a:off x="65882" y="2214577"/>
              <a:ext cx="3504368" cy="554636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Yuvarlatılmış Dikdörtgen 4"/>
            <p:cNvSpPr/>
            <p:nvPr/>
          </p:nvSpPr>
          <p:spPr>
            <a:xfrm>
              <a:off x="82127" y="2230822"/>
              <a:ext cx="3471878" cy="5221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dirty="0"/>
                <a:t>1-0.1 µ</a:t>
              </a:r>
              <a:endParaRPr lang="tr-TR" sz="2400" b="1" kern="1200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ündönümü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</TotalTime>
  <Words>646</Words>
  <Application>Microsoft Office PowerPoint</Application>
  <PresentationFormat>Ekran Gösterisi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Algerian</vt:lpstr>
      <vt:lpstr>Arial Rounded MT Bold</vt:lpstr>
      <vt:lpstr>Californian FB</vt:lpstr>
      <vt:lpstr>Gill Sans MT</vt:lpstr>
      <vt:lpstr>Verdana</vt:lpstr>
      <vt:lpstr>Wingdings 2</vt:lpstr>
      <vt:lpstr>Gündönümü</vt:lpstr>
      <vt:lpstr>PowerPoint Sunusu</vt:lpstr>
      <vt:lpstr>PowerPoint Sunusu</vt:lpstr>
      <vt:lpstr> EMÜLGATÖR KULLANIM TARİHÇESİ</vt:lpstr>
      <vt:lpstr>Neden emülgatör kullanıyoruz?</vt:lpstr>
      <vt:lpstr>PowerPoint Sunusu</vt:lpstr>
      <vt:lpstr>Emülsiyon nedir?</vt:lpstr>
      <vt:lpstr>Emülsiyon karakteristikleri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 ENDÜSTRİSİNDE GIDA KATKI MADDELERİ</dc:title>
  <dc:creator>pc</dc:creator>
  <cp:lastModifiedBy>Birce Mercanoglu Taban</cp:lastModifiedBy>
  <cp:revision>147</cp:revision>
  <dcterms:created xsi:type="dcterms:W3CDTF">2018-11-19T07:13:13Z</dcterms:created>
  <dcterms:modified xsi:type="dcterms:W3CDTF">2021-11-15T07:54:59Z</dcterms:modified>
</cp:coreProperties>
</file>