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64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80" r:id="rId13"/>
    <p:sldId id="282" r:id="rId14"/>
    <p:sldId id="283" r:id="rId15"/>
    <p:sldId id="281" r:id="rId16"/>
    <p:sldId id="278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704" autoAdjust="0"/>
  </p:normalViewPr>
  <p:slideViewPr>
    <p:cSldViewPr>
      <p:cViewPr varScale="1">
        <p:scale>
          <a:sx n="88" d="100"/>
          <a:sy n="88" d="100"/>
        </p:scale>
        <p:origin x="22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BA10A-7DF5-4D51-8697-8DB396FBCFC0}" type="datetimeFigureOut">
              <a:rPr lang="tr-TR" smtClean="0"/>
              <a:pPr/>
              <a:t>18.11.2016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C2129-DF84-49A3-AFF0-4CFAADFF0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743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1200" dirty="0" err="1" smtClean="0"/>
              <a:t>Bir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çok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kariyer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gelişimi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kuramına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temel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oluşturmuştur</a:t>
            </a:r>
            <a:r>
              <a:rPr lang="en-US" altLang="tr-TR" sz="12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1200" dirty="0" err="1" smtClean="0"/>
              <a:t>Aile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stilllerini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üçe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ayırmak</a:t>
            </a:r>
            <a:r>
              <a:rPr lang="en-US" altLang="tr-TR" sz="1200" dirty="0" smtClean="0"/>
              <a:t>, </a:t>
            </a:r>
            <a:r>
              <a:rPr lang="en-US" altLang="tr-TR" sz="1200" dirty="0" err="1" smtClean="0"/>
              <a:t>tüm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çocukluk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dönemi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boyunca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bireyin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bir</a:t>
            </a:r>
            <a:r>
              <a:rPr lang="en-US" altLang="tr-TR" sz="1200" dirty="0" smtClean="0"/>
              <a:t> stile </a:t>
            </a:r>
            <a:r>
              <a:rPr lang="en-US" altLang="tr-TR" sz="1200" dirty="0" err="1" smtClean="0"/>
              <a:t>maruz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kaldığını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söylemek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güçtür</a:t>
            </a:r>
            <a:r>
              <a:rPr lang="en-US" altLang="tr-TR" sz="12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Yaklaşımı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destekleyen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araştırmalar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sınırlıdır</a:t>
            </a:r>
            <a:r>
              <a:rPr lang="en-US" altLang="tr-TR" sz="1200" dirty="0" smtClean="0"/>
              <a:t>  </a:t>
            </a:r>
            <a:r>
              <a:rPr lang="en-US" altLang="tr-TR" sz="1200" dirty="0" err="1" smtClean="0"/>
              <a:t>ve</a:t>
            </a:r>
            <a:r>
              <a:rPr lang="en-US" altLang="tr-TR" sz="1200" dirty="0" smtClean="0"/>
              <a:t>  </a:t>
            </a:r>
            <a:r>
              <a:rPr lang="en-US" altLang="tr-TR" sz="1200" dirty="0" err="1" smtClean="0"/>
              <a:t>yöntemsel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sıkıntılar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içermektedir</a:t>
            </a:r>
            <a:r>
              <a:rPr lang="en-US" altLang="tr-TR" sz="12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1200" dirty="0" err="1" smtClean="0"/>
              <a:t>Önerilen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bazı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kavramları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uygulamak</a:t>
            </a:r>
            <a:r>
              <a:rPr lang="en-US" altLang="tr-TR" sz="1200" dirty="0" smtClean="0"/>
              <a:t>  </a:t>
            </a:r>
            <a:r>
              <a:rPr lang="en-US" altLang="tr-TR" sz="1200" dirty="0" err="1" smtClean="0"/>
              <a:t>güçtür</a:t>
            </a:r>
            <a:r>
              <a:rPr lang="en-US" altLang="tr-TR" sz="12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1200" dirty="0" smtClean="0"/>
              <a:t>Roe, </a:t>
            </a:r>
            <a:r>
              <a:rPr lang="en-US" altLang="tr-TR" sz="1200" dirty="0" err="1" smtClean="0"/>
              <a:t>sonraki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yıllarda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bireyin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yetişkinlikteki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deneyimlerinin</a:t>
            </a:r>
            <a:r>
              <a:rPr lang="en-US" altLang="tr-TR" sz="1200" dirty="0" smtClean="0"/>
              <a:t> de </a:t>
            </a:r>
            <a:r>
              <a:rPr lang="en-US" altLang="tr-TR" sz="1200" dirty="0" err="1" smtClean="0"/>
              <a:t>meslek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seçimini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etkilediğini</a:t>
            </a:r>
            <a:r>
              <a:rPr lang="en-US" altLang="tr-TR" sz="1200" dirty="0" smtClean="0"/>
              <a:t> </a:t>
            </a:r>
            <a:r>
              <a:rPr lang="en-US" altLang="tr-TR" sz="1200" dirty="0" err="1" smtClean="0"/>
              <a:t>belirtmiştir</a:t>
            </a:r>
            <a:r>
              <a:rPr lang="en-US" altLang="tr-TR" sz="1200" dirty="0" smtClean="0"/>
              <a:t>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C2129-DF84-49A3-AFF0-4CFAADFF0B3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502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D02ED31-9C3E-4789-AF6E-A47A30B2B849}" type="datetime1">
              <a:rPr lang="en-US" smtClean="0"/>
              <a:t>11/18/2016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081B53-5580-4DB9-9E76-9EBC008C9EB3}" type="datetime1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8F5E0B-A4D3-46F9-B03A-E33487F0AD1B}" type="datetime1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2000" y="333375"/>
            <a:ext cx="7696200" cy="1066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762000" y="1773238"/>
            <a:ext cx="3771900" cy="4751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86300" y="1773238"/>
            <a:ext cx="3771900" cy="4751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5519ADE-24B4-4797-BAE2-6F206B0116FA}" type="datetime1">
              <a:rPr lang="en-US" altLang="tr-TR" smtClean="0"/>
              <a:t>11/18/2016</a:t>
            </a:fld>
            <a:endParaRPr lang="tr-TR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9968B9-647D-49C1-96F1-5391BF979DC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8198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170580-FE14-4DD7-BE44-20DE9455CB47}" type="datetime1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A3409C-60FD-49B6-B858-8122B27C7EA3}" type="datetime1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B5BD-E9B5-4DD5-918F-EA9CA027080C}" type="datetime1">
              <a:rPr lang="en-US" smtClean="0"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8D03E7-CB38-4FFD-8A02-718B8AD4EE9F}" type="datetime1">
              <a:rPr lang="en-US" smtClean="0"/>
              <a:t>11/18/2016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457BB-4366-4732-BDDB-A974F6C9E5FA}" type="datetime1">
              <a:rPr lang="en-US" smtClean="0"/>
              <a:t>11/18/2016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BB7D84-8AAC-436B-B488-7A8A9E323489}" type="datetime1">
              <a:rPr lang="en-US" smtClean="0"/>
              <a:t>11/18/2016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F5AADB1-7BE4-4212-9827-2981CAE84E4D}" type="datetime1">
              <a:rPr lang="en-US" smtClean="0"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D971A0C-F636-4663-BC40-617BDD390CB4}" type="datetime1">
              <a:rPr lang="en-US" smtClean="0"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3D44B9F-3474-46CA-93BB-FADFCB22CF26}" type="datetime1">
              <a:rPr lang="en-US" smtClean="0"/>
              <a:t>11/18/2016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0C87948-6547-44FF-852D-D1D126FB5F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Kuramları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b="1" dirty="0" err="1" smtClean="0">
                <a:solidFill>
                  <a:srgbClr val="FF0000"/>
                </a:solidFill>
              </a:rPr>
              <a:t>Ginzberg</a:t>
            </a:r>
            <a:r>
              <a:rPr lang="tr-TR" sz="2400" b="1" dirty="0" smtClean="0">
                <a:solidFill>
                  <a:srgbClr val="FF0000"/>
                </a:solidFill>
              </a:rPr>
              <a:t> ve Arkadaşlarının Mesleki Gelişim Yaklaşımı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sz="2000" dirty="0" err="1"/>
              <a:t>Ginzberg</a:t>
            </a:r>
            <a:r>
              <a:rPr lang="tr-TR" sz="2000" dirty="0"/>
              <a:t>, </a:t>
            </a:r>
            <a:r>
              <a:rPr lang="tr-TR" sz="2000" dirty="0" err="1"/>
              <a:t>Ginsburg</a:t>
            </a:r>
            <a:r>
              <a:rPr lang="tr-TR" sz="2000" dirty="0"/>
              <a:t>, </a:t>
            </a:r>
            <a:r>
              <a:rPr lang="tr-TR" sz="2000" dirty="0" err="1"/>
              <a:t>Axelrad</a:t>
            </a:r>
            <a:r>
              <a:rPr lang="tr-TR" sz="2000" dirty="0"/>
              <a:t> ve </a:t>
            </a:r>
            <a:r>
              <a:rPr lang="tr-TR" sz="2000" dirty="0" err="1"/>
              <a:t>Herma</a:t>
            </a:r>
            <a:r>
              <a:rPr lang="tr-TR" sz="2000" dirty="0"/>
              <a:t> (1951) meslek seçimini gelişimsel bakış açısından ele alan ilk isimler olarak kabul edilmektedir.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sz="2000" dirty="0" err="1"/>
              <a:t>Ginzberg</a:t>
            </a:r>
            <a:r>
              <a:rPr lang="tr-TR" sz="2000" dirty="0"/>
              <a:t> ve ark. </a:t>
            </a:r>
            <a:r>
              <a:rPr lang="tr-TR" sz="2000" dirty="0"/>
              <a:t>g</a:t>
            </a:r>
            <a:r>
              <a:rPr lang="tr-TR" sz="2000" dirty="0" smtClean="0"/>
              <a:t>öre</a:t>
            </a:r>
            <a:r>
              <a:rPr lang="tr-TR" sz="2000" dirty="0" smtClean="0"/>
              <a:t>, </a:t>
            </a:r>
            <a:r>
              <a:rPr lang="tr-TR" sz="2000" dirty="0"/>
              <a:t>meslek </a:t>
            </a:r>
            <a:r>
              <a:rPr lang="tr-TR" sz="2000" dirty="0" smtClean="0"/>
              <a:t>seçimi </a:t>
            </a:r>
            <a:r>
              <a:rPr lang="tr-TR" sz="2000" dirty="0"/>
              <a:t>büyük oranda </a:t>
            </a:r>
            <a:r>
              <a:rPr lang="tr-TR" sz="2000" b="1" dirty="0"/>
              <a:t>geri dönülemez</a:t>
            </a:r>
            <a:r>
              <a:rPr lang="tr-TR" sz="2000" dirty="0"/>
              <a:t> bir </a:t>
            </a:r>
            <a:r>
              <a:rPr lang="tr-TR" sz="2000" dirty="0" smtClean="0"/>
              <a:t>süreçtir ve bu süreçte bireylerin </a:t>
            </a:r>
            <a:r>
              <a:rPr lang="tr-TR" sz="2000" dirty="0"/>
              <a:t>istekleriyle ona sağlanan </a:t>
            </a:r>
            <a:r>
              <a:rPr lang="tr-TR" sz="2000" dirty="0" smtClean="0"/>
              <a:t>olanakları uzlaştırılır.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sz="2000" dirty="0"/>
              <a:t>Süreç, meslek kararı vermenin erinlik öncesi </a:t>
            </a:r>
            <a:r>
              <a:rPr lang="tr-TR" sz="2000" dirty="0" smtClean="0"/>
              <a:t>başlayıp 20’li </a:t>
            </a:r>
            <a:r>
              <a:rPr lang="tr-TR" sz="2000" dirty="0"/>
              <a:t>yaşların başına kadar devam eden zaman diliminde gerçekleştiğini ifade etmektedir.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sz="2000" dirty="0" smtClean="0"/>
              <a:t>Seçim </a:t>
            </a:r>
            <a:r>
              <a:rPr lang="tr-TR" sz="2000" dirty="0"/>
              <a:t>süreci, daima bireyin istekleri ile ona sağlanan olanaklar arasındaki </a:t>
            </a:r>
            <a:r>
              <a:rPr lang="tr-TR" sz="2000" b="1" dirty="0"/>
              <a:t>uzlaşmayı</a:t>
            </a:r>
            <a:r>
              <a:rPr lang="tr-TR" sz="2000" dirty="0"/>
              <a:t> </a:t>
            </a:r>
            <a:r>
              <a:rPr lang="tr-TR" sz="2000" dirty="0" smtClean="0"/>
              <a:t>içerir.</a:t>
            </a:r>
            <a:endParaRPr lang="tr-TR" sz="2000" dirty="0"/>
          </a:p>
          <a:p>
            <a:pPr lvl="1">
              <a:buFont typeface="Wingdings" panose="05000000000000000000" pitchFamily="2" charset="2"/>
              <a:buChar char="v"/>
            </a:pP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Mesleki Gelişim Yaklaşımları (1)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6879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3200" b="1" dirty="0" err="1">
                <a:solidFill>
                  <a:srgbClr val="FF0000"/>
                </a:solidFill>
              </a:rPr>
              <a:t>Ginzberg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smtClean="0">
                <a:solidFill>
                  <a:srgbClr val="FF0000"/>
                </a:solidFill>
              </a:rPr>
              <a:t>ve </a:t>
            </a:r>
            <a:r>
              <a:rPr lang="tr-TR" sz="3200" b="1" dirty="0" err="1" smtClean="0">
                <a:solidFill>
                  <a:srgbClr val="FF0000"/>
                </a:solidFill>
              </a:rPr>
              <a:t>Arladaşlarının</a:t>
            </a:r>
            <a:r>
              <a:rPr lang="tr-TR" sz="3200" b="1" dirty="0" smtClean="0">
                <a:solidFill>
                  <a:srgbClr val="FF0000"/>
                </a:solidFill>
              </a:rPr>
              <a:t> Mesleki </a:t>
            </a:r>
            <a:r>
              <a:rPr lang="tr-TR" sz="3200" b="1" dirty="0">
                <a:solidFill>
                  <a:srgbClr val="FF0000"/>
                </a:solidFill>
              </a:rPr>
              <a:t>Gelişim </a:t>
            </a:r>
            <a:r>
              <a:rPr lang="tr-TR" sz="3200" b="1" dirty="0" smtClean="0">
                <a:solidFill>
                  <a:srgbClr val="FF0000"/>
                </a:solidFill>
              </a:rPr>
              <a:t>Dönemleri</a:t>
            </a:r>
          </a:p>
          <a:p>
            <a:pPr marL="109728" indent="0">
              <a:buNone/>
            </a:pPr>
            <a:endParaRPr lang="tr-TR" dirty="0" smtClean="0"/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Fantezi </a:t>
            </a:r>
            <a:r>
              <a:rPr lang="tr-TR" dirty="0">
                <a:solidFill>
                  <a:srgbClr val="FF0000"/>
                </a:solidFill>
              </a:rPr>
              <a:t>(Hayal) Dönemi </a:t>
            </a:r>
            <a:r>
              <a:rPr lang="tr-TR" dirty="0" smtClean="0">
                <a:solidFill>
                  <a:srgbClr val="FF0000"/>
                </a:solidFill>
              </a:rPr>
              <a:t>(5–11 yaşlar)</a:t>
            </a:r>
            <a:endParaRPr lang="tr-TR" dirty="0"/>
          </a:p>
          <a:p>
            <a:pPr lvl="2"/>
            <a:r>
              <a:rPr lang="tr-TR" dirty="0" smtClean="0"/>
              <a:t>Keyfi </a:t>
            </a:r>
            <a:r>
              <a:rPr lang="tr-TR" dirty="0"/>
              <a:t>seçimlerde bulunur. Zevk ilkesi ön plandadır. Yetişkinlerle özdeşleşme </a:t>
            </a:r>
            <a:r>
              <a:rPr lang="tr-TR" dirty="0" smtClean="0"/>
              <a:t>kurulur.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Deneme </a:t>
            </a:r>
            <a:r>
              <a:rPr lang="tr-TR" dirty="0">
                <a:solidFill>
                  <a:srgbClr val="FF0000"/>
                </a:solidFill>
              </a:rPr>
              <a:t>Dönemi </a:t>
            </a:r>
            <a:r>
              <a:rPr lang="tr-TR" dirty="0" smtClean="0">
                <a:solidFill>
                  <a:srgbClr val="FF0000"/>
                </a:solidFill>
              </a:rPr>
              <a:t>(11-17 yaşlar)</a:t>
            </a:r>
          </a:p>
          <a:p>
            <a:pPr lvl="2"/>
            <a:r>
              <a:rPr lang="tr-TR" dirty="0" smtClean="0">
                <a:solidFill>
                  <a:srgbClr val="002060"/>
                </a:solidFill>
              </a:rPr>
              <a:t>İlgi (11- 12 yaşlar):</a:t>
            </a:r>
            <a:r>
              <a:rPr lang="tr-TR" dirty="0" smtClean="0"/>
              <a:t> </a:t>
            </a:r>
            <a:r>
              <a:rPr lang="tr-TR" dirty="0"/>
              <a:t>Hoşlandığı ve hoşlanmadığı etkinlikleri ayırmaya başlar. İlgileri ön plandadır. </a:t>
            </a:r>
            <a:endParaRPr lang="tr-TR" dirty="0" smtClean="0"/>
          </a:p>
          <a:p>
            <a:pPr lvl="2"/>
            <a:r>
              <a:rPr lang="tr-TR" dirty="0" smtClean="0">
                <a:solidFill>
                  <a:srgbClr val="002060"/>
                </a:solidFill>
              </a:rPr>
              <a:t>Yetenek (13 </a:t>
            </a:r>
            <a:r>
              <a:rPr lang="tr-TR" dirty="0">
                <a:solidFill>
                  <a:srgbClr val="002060"/>
                </a:solidFill>
              </a:rPr>
              <a:t>– </a:t>
            </a:r>
            <a:r>
              <a:rPr lang="tr-TR" dirty="0" smtClean="0">
                <a:solidFill>
                  <a:srgbClr val="002060"/>
                </a:solidFill>
              </a:rPr>
              <a:t>14 yaşlar):</a:t>
            </a:r>
            <a:r>
              <a:rPr lang="tr-TR" dirty="0" smtClean="0"/>
              <a:t> </a:t>
            </a:r>
            <a:r>
              <a:rPr lang="tr-TR" dirty="0"/>
              <a:t>Kendi yeteneklerini ve mesleğe uygunluğunu daha fazla dikkate alırlar. </a:t>
            </a:r>
            <a:endParaRPr lang="tr-TR" dirty="0" smtClean="0"/>
          </a:p>
          <a:p>
            <a:pPr lvl="2"/>
            <a:r>
              <a:rPr lang="tr-TR" dirty="0" smtClean="0">
                <a:solidFill>
                  <a:srgbClr val="002060"/>
                </a:solidFill>
              </a:rPr>
              <a:t>Değer (15–16 yaşlar):</a:t>
            </a:r>
            <a:r>
              <a:rPr lang="tr-TR" dirty="0" smtClean="0"/>
              <a:t> Kendi </a:t>
            </a:r>
            <a:r>
              <a:rPr lang="tr-TR" dirty="0"/>
              <a:t>değerleri, yaşam değerleri ve meslekten beklentileri uyuşmaya başlar. </a:t>
            </a:r>
            <a:endParaRPr lang="tr-TR" dirty="0" smtClean="0"/>
          </a:p>
          <a:p>
            <a:pPr lvl="2"/>
            <a:r>
              <a:rPr lang="tr-TR" dirty="0" smtClean="0">
                <a:solidFill>
                  <a:srgbClr val="002060"/>
                </a:solidFill>
              </a:rPr>
              <a:t>Geçiş (17 yaş)</a:t>
            </a:r>
            <a:r>
              <a:rPr lang="tr-TR" dirty="0" smtClean="0"/>
              <a:t>: Seçimler </a:t>
            </a:r>
            <a:r>
              <a:rPr lang="tr-TR" dirty="0"/>
              <a:t>geçici ve deneyseldir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Gerçekçi </a:t>
            </a:r>
            <a:r>
              <a:rPr lang="tr-TR" dirty="0">
                <a:solidFill>
                  <a:srgbClr val="FF0000"/>
                </a:solidFill>
              </a:rPr>
              <a:t>Dönem </a:t>
            </a:r>
            <a:r>
              <a:rPr lang="tr-TR" dirty="0" smtClean="0">
                <a:solidFill>
                  <a:srgbClr val="FF0000"/>
                </a:solidFill>
              </a:rPr>
              <a:t>(17–24 yaşlar)</a:t>
            </a:r>
          </a:p>
          <a:p>
            <a:pPr lvl="2"/>
            <a:r>
              <a:rPr lang="tr-TR" dirty="0" smtClean="0">
                <a:solidFill>
                  <a:srgbClr val="002060"/>
                </a:solidFill>
              </a:rPr>
              <a:t>Keşfetme </a:t>
            </a:r>
            <a:r>
              <a:rPr lang="tr-TR" dirty="0">
                <a:solidFill>
                  <a:srgbClr val="002060"/>
                </a:solidFill>
              </a:rPr>
              <a:t>Araştırma </a:t>
            </a:r>
            <a:r>
              <a:rPr lang="tr-TR" dirty="0" smtClean="0">
                <a:solidFill>
                  <a:srgbClr val="002060"/>
                </a:solidFill>
              </a:rPr>
              <a:t>(17–18 yaşlar):</a:t>
            </a:r>
            <a:r>
              <a:rPr lang="tr-TR" dirty="0" smtClean="0"/>
              <a:t> </a:t>
            </a:r>
            <a:r>
              <a:rPr lang="tr-TR" dirty="0"/>
              <a:t>Meslek seçimi yapmasında yardımcı olacak bilgi ve yaşantılar edinmeye çalışır</a:t>
            </a:r>
            <a:r>
              <a:rPr lang="tr-TR" dirty="0" smtClean="0"/>
              <a:t>.</a:t>
            </a:r>
          </a:p>
          <a:p>
            <a:pPr lvl="2"/>
            <a:r>
              <a:rPr lang="tr-TR" dirty="0" smtClean="0">
                <a:solidFill>
                  <a:srgbClr val="002060"/>
                </a:solidFill>
              </a:rPr>
              <a:t>Billurlaşma (19-21 yaşlar):</a:t>
            </a:r>
            <a:r>
              <a:rPr lang="tr-TR" dirty="0" smtClean="0"/>
              <a:t> </a:t>
            </a:r>
            <a:r>
              <a:rPr lang="tr-TR" dirty="0"/>
              <a:t>Daha önceki yaşanan süreçlerin </a:t>
            </a:r>
            <a:r>
              <a:rPr lang="tr-TR" dirty="0" err="1"/>
              <a:t>birikimsel</a:t>
            </a:r>
            <a:r>
              <a:rPr lang="tr-TR" dirty="0"/>
              <a:t> toplamıdır. Çeşitli faktörlerin değerlendirmesini yapar ve bir amaca bağlanır</a:t>
            </a:r>
            <a:r>
              <a:rPr lang="tr-TR" dirty="0" smtClean="0"/>
              <a:t>.</a:t>
            </a:r>
          </a:p>
          <a:p>
            <a:pPr lvl="2"/>
            <a:r>
              <a:rPr lang="tr-TR" dirty="0" smtClean="0">
                <a:solidFill>
                  <a:srgbClr val="002060"/>
                </a:solidFill>
              </a:rPr>
              <a:t>Belirleme (21–24 yaşlar):</a:t>
            </a:r>
            <a:r>
              <a:rPr lang="tr-TR" dirty="0" smtClean="0"/>
              <a:t> </a:t>
            </a:r>
            <a:r>
              <a:rPr lang="tr-TR" dirty="0"/>
              <a:t>Kararın kesinleşmesi ve özel planlamayı kapsar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Mesleki Gelişim Yaklaşımları </a:t>
            </a:r>
            <a:r>
              <a:rPr lang="tr-TR" sz="3600" dirty="0" smtClean="0"/>
              <a:t>(2)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2846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Donald </a:t>
            </a:r>
            <a:r>
              <a:rPr lang="en-US" b="1" dirty="0" err="1" smtClean="0">
                <a:solidFill>
                  <a:srgbClr val="FF0000"/>
                </a:solidFill>
              </a:rPr>
              <a:t>Super’in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Kariyer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Yaşam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Boyu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Gelişim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Yaklaşımı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b="1" dirty="0" smtClean="0"/>
          </a:p>
          <a:p>
            <a:pPr lvl="1"/>
            <a:r>
              <a:rPr lang="en-US" dirty="0" err="1" smtClean="0"/>
              <a:t>Benlik</a:t>
            </a:r>
            <a:r>
              <a:rPr lang="en-US" dirty="0" smtClean="0"/>
              <a:t> </a:t>
            </a:r>
            <a:r>
              <a:rPr lang="en-US" dirty="0" err="1" smtClean="0"/>
              <a:t>kavramına</a:t>
            </a:r>
            <a:r>
              <a:rPr lang="en-US" dirty="0" smtClean="0"/>
              <a:t> </a:t>
            </a:r>
            <a:r>
              <a:rPr lang="en-US" dirty="0" err="1" smtClean="0"/>
              <a:t>odaklanan</a:t>
            </a:r>
            <a:r>
              <a:rPr lang="en-US" dirty="0" smtClean="0"/>
              <a:t> Super:</a:t>
            </a:r>
          </a:p>
          <a:p>
            <a:pPr lvl="2"/>
            <a:r>
              <a:rPr lang="en-US" dirty="0" err="1" smtClean="0"/>
              <a:t>Havighurst’ün</a:t>
            </a:r>
            <a:r>
              <a:rPr lang="en-US" dirty="0" smtClean="0"/>
              <a:t> her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evredeki</a:t>
            </a:r>
            <a:r>
              <a:rPr lang="en-US" dirty="0" smtClean="0"/>
              <a:t> </a:t>
            </a:r>
            <a:r>
              <a:rPr lang="en-US" dirty="0" err="1" smtClean="0"/>
              <a:t>gelişimsel</a:t>
            </a:r>
            <a:r>
              <a:rPr lang="en-US" dirty="0" smtClean="0"/>
              <a:t> </a:t>
            </a:r>
            <a:r>
              <a:rPr lang="en-US" dirty="0" err="1" smtClean="0"/>
              <a:t>görevler</a:t>
            </a:r>
            <a:r>
              <a:rPr lang="en-US" dirty="0" smtClean="0"/>
              <a:t> </a:t>
            </a:r>
            <a:r>
              <a:rPr lang="en-US" dirty="0" err="1" smtClean="0"/>
              <a:t>kavramından</a:t>
            </a:r>
            <a:endParaRPr lang="en-US" dirty="0" smtClean="0"/>
          </a:p>
          <a:p>
            <a:pPr lvl="2"/>
            <a:r>
              <a:rPr lang="en-US" dirty="0" err="1" smtClean="0"/>
              <a:t>Ginzberg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ark. </a:t>
            </a:r>
            <a:r>
              <a:rPr lang="en-US" dirty="0" err="1" smtClean="0"/>
              <a:t>kariyer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evrelerinden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Carl </a:t>
            </a:r>
            <a:r>
              <a:rPr lang="en-US" dirty="0" err="1" smtClean="0"/>
              <a:t>Rogers’ın</a:t>
            </a:r>
            <a:r>
              <a:rPr lang="en-US" dirty="0" smtClean="0"/>
              <a:t> </a:t>
            </a:r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davranışları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benlik</a:t>
            </a:r>
            <a:r>
              <a:rPr lang="en-US" dirty="0" smtClean="0"/>
              <a:t> </a:t>
            </a:r>
            <a:r>
              <a:rPr lang="en-US" dirty="0" err="1" smtClean="0"/>
              <a:t>kavramını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koymanın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görmesinden</a:t>
            </a:r>
            <a:r>
              <a:rPr lang="en-US" dirty="0" smtClean="0"/>
              <a:t>. </a:t>
            </a:r>
            <a:r>
              <a:rPr lang="en-US" dirty="0" err="1" smtClean="0"/>
              <a:t>Kendimizi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etmeye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vereceğimizi</a:t>
            </a:r>
            <a:r>
              <a:rPr lang="en-US" dirty="0" smtClean="0"/>
              <a:t> </a:t>
            </a:r>
            <a:r>
              <a:rPr lang="en-US" dirty="0" err="1" smtClean="0"/>
              <a:t>düşündüğümüz</a:t>
            </a:r>
            <a:r>
              <a:rPr lang="en-US" dirty="0" smtClean="0"/>
              <a:t> </a:t>
            </a:r>
            <a:r>
              <a:rPr lang="en-US" dirty="0" err="1" smtClean="0"/>
              <a:t>meslekleri</a:t>
            </a:r>
            <a:r>
              <a:rPr lang="en-US" dirty="0" smtClean="0"/>
              <a:t> </a:t>
            </a:r>
            <a:r>
              <a:rPr lang="en-US" dirty="0" err="1" smtClean="0"/>
              <a:t>seçeriz</a:t>
            </a:r>
            <a:r>
              <a:rPr lang="en-US" dirty="0" smtClean="0"/>
              <a:t>.  </a:t>
            </a:r>
            <a:r>
              <a:rPr lang="en-US" dirty="0" err="1" smtClean="0"/>
              <a:t>Benlik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r>
              <a:rPr lang="en-US" dirty="0" smtClean="0"/>
              <a:t> </a:t>
            </a:r>
            <a:r>
              <a:rPr lang="en-US" dirty="0" err="1" smtClean="0"/>
              <a:t>çocukluk</a:t>
            </a:r>
            <a:r>
              <a:rPr lang="en-US" dirty="0" smtClean="0"/>
              <a:t> </a:t>
            </a:r>
            <a:r>
              <a:rPr lang="en-US" dirty="0" err="1" smtClean="0"/>
              <a:t>yaşantıları</a:t>
            </a:r>
            <a:r>
              <a:rPr lang="en-US" dirty="0" smtClean="0"/>
              <a:t> (</a:t>
            </a:r>
            <a:r>
              <a:rPr lang="en-US" dirty="0" err="1" smtClean="0"/>
              <a:t>neyin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keşfetme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diğerlerinin</a:t>
            </a:r>
            <a:r>
              <a:rPr lang="en-US" dirty="0" smtClean="0"/>
              <a:t> </a:t>
            </a:r>
            <a:r>
              <a:rPr lang="en-US" dirty="0" err="1" smtClean="0"/>
              <a:t>gözlemleri</a:t>
            </a:r>
            <a:r>
              <a:rPr lang="en-US" dirty="0" smtClean="0"/>
              <a:t>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pratik</a:t>
            </a:r>
            <a:r>
              <a:rPr lang="en-US" dirty="0" smtClean="0"/>
              <a:t> </a:t>
            </a:r>
            <a:r>
              <a:rPr lang="en-US" dirty="0" err="1" smtClean="0"/>
              <a:t>yaparak</a:t>
            </a:r>
            <a:r>
              <a:rPr lang="en-US" dirty="0" smtClean="0"/>
              <a:t> </a:t>
            </a:r>
            <a:r>
              <a:rPr lang="en-US" dirty="0" err="1" smtClean="0"/>
              <a:t>gelişir</a:t>
            </a:r>
            <a:r>
              <a:rPr lang="en-US" dirty="0" smtClean="0"/>
              <a:t>.</a:t>
            </a:r>
          </a:p>
          <a:p>
            <a:pPr lvl="1">
              <a:buNone/>
            </a:pPr>
            <a:r>
              <a:rPr lang="en-US" dirty="0" err="1" smtClean="0"/>
              <a:t>görüşlerinden</a:t>
            </a:r>
            <a:r>
              <a:rPr lang="en-US" dirty="0" smtClean="0"/>
              <a:t> </a:t>
            </a:r>
            <a:r>
              <a:rPr lang="en-US" dirty="0" err="1" smtClean="0"/>
              <a:t>etkilenmiştir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Mesleki Gelişim Yaklaşımları (</a:t>
            </a:r>
            <a:r>
              <a:rPr lang="en-US" sz="3600" dirty="0" smtClean="0"/>
              <a:t>3</a:t>
            </a:r>
            <a:r>
              <a:rPr lang="tr-TR" sz="3600" dirty="0" smtClean="0"/>
              <a:t>)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Donald </a:t>
            </a:r>
            <a:r>
              <a:rPr lang="en-US" b="1" dirty="0" err="1" smtClean="0">
                <a:solidFill>
                  <a:srgbClr val="FF0000"/>
                </a:solidFill>
              </a:rPr>
              <a:t>Super’in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Kariyer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Yaşam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Boyu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Gelişim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Yaklaşımı</a:t>
            </a:r>
            <a:endParaRPr lang="en-US" b="1" dirty="0" smtClean="0">
              <a:solidFill>
                <a:srgbClr val="FF0000"/>
              </a:solidFill>
            </a:endParaRPr>
          </a:p>
          <a:p>
            <a:pPr lvl="1"/>
            <a:r>
              <a:rPr lang="en-US" dirty="0" err="1" smtClean="0"/>
              <a:t>Super'a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kimse</a:t>
            </a:r>
            <a:r>
              <a:rPr lang="en-US" dirty="0" smtClean="0"/>
              <a:t> </a:t>
            </a:r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seçmekle</a:t>
            </a:r>
            <a:r>
              <a:rPr lang="en-US" dirty="0" smtClean="0"/>
              <a:t> o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geliştirmiş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ben</a:t>
            </a:r>
            <a:r>
              <a:rPr lang="en-US" dirty="0" smtClean="0"/>
              <a:t> </a:t>
            </a:r>
            <a:r>
              <a:rPr lang="en-US" dirty="0" err="1" smtClean="0"/>
              <a:t>kavramını</a:t>
            </a:r>
            <a:r>
              <a:rPr lang="en-US" dirty="0" smtClean="0"/>
              <a:t>,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algılama</a:t>
            </a:r>
            <a:r>
              <a:rPr lang="en-US" dirty="0" smtClean="0"/>
              <a:t> </a:t>
            </a:r>
            <a:r>
              <a:rPr lang="en-US" dirty="0" err="1" smtClean="0"/>
              <a:t>biçimini</a:t>
            </a:r>
            <a:r>
              <a:rPr lang="en-US" dirty="0" smtClean="0"/>
              <a:t> </a:t>
            </a:r>
            <a:r>
              <a:rPr lang="en-US" dirty="0" err="1" smtClean="0"/>
              <a:t>uygulamaya</a:t>
            </a:r>
            <a:r>
              <a:rPr lang="en-US" dirty="0" smtClean="0"/>
              <a:t> </a:t>
            </a:r>
            <a:r>
              <a:rPr lang="en-US" dirty="0" err="1" smtClean="0"/>
              <a:t>koymuş</a:t>
            </a:r>
            <a:r>
              <a:rPr lang="en-US" dirty="0" smtClean="0"/>
              <a:t> </a:t>
            </a:r>
            <a:r>
              <a:rPr lang="en-US" dirty="0" err="1" smtClean="0"/>
              <a:t>olmaktadır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benliğe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algıların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yansımasıdır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Birey</a:t>
            </a:r>
            <a:r>
              <a:rPr lang="en-US" dirty="0" smtClean="0"/>
              <a:t> </a:t>
            </a:r>
            <a:r>
              <a:rPr lang="en-US" dirty="0" err="1" smtClean="0"/>
              <a:t>olgunlaştıkça</a:t>
            </a:r>
            <a:r>
              <a:rPr lang="en-US" dirty="0" smtClean="0"/>
              <a:t> </a:t>
            </a:r>
            <a:r>
              <a:rPr lang="en-US" dirty="0" err="1" smtClean="0"/>
              <a:t>özü</a:t>
            </a:r>
            <a:r>
              <a:rPr lang="en-US" dirty="0" smtClean="0"/>
              <a:t> </a:t>
            </a:r>
            <a:r>
              <a:rPr lang="en-US" dirty="0" err="1" smtClean="0"/>
              <a:t>hakkındaki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r>
              <a:rPr lang="en-US" dirty="0" smtClean="0"/>
              <a:t> </a:t>
            </a:r>
            <a:r>
              <a:rPr lang="en-US" dirty="0" err="1" smtClean="0"/>
              <a:t>netlik</a:t>
            </a:r>
            <a:r>
              <a:rPr lang="en-US" dirty="0" smtClean="0"/>
              <a:t> </a:t>
            </a:r>
            <a:r>
              <a:rPr lang="en-US" dirty="0" err="1" smtClean="0"/>
              <a:t>kazanmaya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. 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ergenlik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mesleğe</a:t>
            </a:r>
            <a:r>
              <a:rPr lang="en-US" dirty="0" smtClean="0"/>
              <a:t> </a:t>
            </a:r>
            <a:r>
              <a:rPr lang="en-US" dirty="0" err="1" smtClean="0"/>
              <a:t>yönelme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r>
              <a:rPr lang="en-US" dirty="0" smtClean="0"/>
              <a:t>,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kararın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yaşta</a:t>
            </a:r>
            <a:r>
              <a:rPr lang="en-US" dirty="0" smtClean="0"/>
              <a:t> </a:t>
            </a:r>
            <a:r>
              <a:rPr lang="en-US" dirty="0" err="1" smtClean="0"/>
              <a:t>verilmesinden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farklıdır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Super, </a:t>
            </a:r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gelişimini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meslekte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kılıp</a:t>
            </a:r>
            <a:r>
              <a:rPr lang="en-US" dirty="0" smtClean="0"/>
              <a:t> o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bulma</a:t>
            </a:r>
            <a:r>
              <a:rPr lang="en-US" dirty="0" smtClean="0"/>
              <a:t> </a:t>
            </a:r>
            <a:r>
              <a:rPr lang="en-US" dirty="0" err="1" smtClean="0"/>
              <a:t>aşamasından</a:t>
            </a:r>
            <a:r>
              <a:rPr lang="en-US" dirty="0" smtClean="0"/>
              <a:t> </a:t>
            </a:r>
            <a:r>
              <a:rPr lang="en-US" dirty="0" err="1" smtClean="0"/>
              <a:t>ileri</a:t>
            </a:r>
            <a:r>
              <a:rPr lang="en-US" dirty="0" smtClean="0"/>
              <a:t> </a:t>
            </a:r>
            <a:r>
              <a:rPr lang="en-US" dirty="0" err="1" smtClean="0"/>
              <a:t>götürmüş</a:t>
            </a:r>
            <a:r>
              <a:rPr lang="en-US" dirty="0" smtClean="0"/>
              <a:t>, normal </a:t>
            </a:r>
            <a:r>
              <a:rPr lang="en-US" dirty="0" err="1" smtClean="0"/>
              <a:t>hayatın</a:t>
            </a:r>
            <a:r>
              <a:rPr lang="en-US" dirty="0" smtClean="0"/>
              <a:t> </a:t>
            </a:r>
            <a:r>
              <a:rPr lang="en-US" dirty="0" err="1" smtClean="0"/>
              <a:t>sonuna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gelişme</a:t>
            </a:r>
            <a:r>
              <a:rPr lang="en-US" dirty="0" smtClean="0"/>
              <a:t> </a:t>
            </a:r>
            <a:r>
              <a:rPr lang="en-US" dirty="0" err="1" smtClean="0"/>
              <a:t>evrelerini</a:t>
            </a:r>
            <a:r>
              <a:rPr lang="en-US" dirty="0" smtClean="0"/>
              <a:t> de </a:t>
            </a:r>
            <a:r>
              <a:rPr lang="en-US" dirty="0" err="1" smtClean="0"/>
              <a:t>incelemiştir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Mesleki Gelişim Yaklaşımları (</a:t>
            </a:r>
            <a:r>
              <a:rPr lang="en-US" sz="3600" dirty="0" smtClean="0"/>
              <a:t>4</a:t>
            </a:r>
            <a:r>
              <a:rPr lang="tr-TR" sz="3600" dirty="0" smtClean="0"/>
              <a:t>)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</a:rPr>
              <a:t>Super</a:t>
            </a:r>
            <a:r>
              <a:rPr lang="en-US" b="1" dirty="0" smtClean="0">
                <a:solidFill>
                  <a:srgbClr val="FF0000"/>
                </a:solidFill>
              </a:rPr>
              <a:t>’in </a:t>
            </a:r>
            <a:r>
              <a:rPr lang="en-US" b="1" dirty="0" err="1" smtClean="0">
                <a:solidFill>
                  <a:srgbClr val="FF0000"/>
                </a:solidFill>
              </a:rPr>
              <a:t>Mesleki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Gelişim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Süreci </a:t>
            </a:r>
            <a:r>
              <a:rPr lang="en-US" b="1" dirty="0" err="1" smtClean="0">
                <a:solidFill>
                  <a:srgbClr val="FF0000"/>
                </a:solidFill>
              </a:rPr>
              <a:t>Basamakları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1. </a:t>
            </a:r>
            <a:r>
              <a:rPr lang="en-US" dirty="0" err="1" smtClean="0">
                <a:solidFill>
                  <a:srgbClr val="002060"/>
                </a:solidFill>
              </a:rPr>
              <a:t>Büyüme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dönemi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tr-TR" dirty="0" smtClean="0"/>
              <a:t>Doğumdan </a:t>
            </a:r>
            <a:r>
              <a:rPr lang="en-US" dirty="0" smtClean="0"/>
              <a:t>14</a:t>
            </a:r>
            <a:r>
              <a:rPr lang="tr-TR" dirty="0" smtClean="0"/>
              <a:t> yaşa kadar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>
                <a:solidFill>
                  <a:srgbClr val="002060"/>
                </a:solidFill>
              </a:rPr>
              <a:t>Araştırma</a:t>
            </a:r>
            <a:r>
              <a:rPr lang="tr-TR" dirty="0" smtClean="0">
                <a:solidFill>
                  <a:srgbClr val="002060"/>
                </a:solidFill>
              </a:rPr>
              <a:t> (</a:t>
            </a:r>
            <a:r>
              <a:rPr lang="tr-TR" dirty="0">
                <a:solidFill>
                  <a:srgbClr val="002060"/>
                </a:solidFill>
              </a:rPr>
              <a:t>K</a:t>
            </a:r>
            <a:r>
              <a:rPr lang="en-US" dirty="0" err="1" smtClean="0">
                <a:solidFill>
                  <a:srgbClr val="002060"/>
                </a:solidFill>
              </a:rPr>
              <a:t>eşfetme</a:t>
            </a:r>
            <a:r>
              <a:rPr lang="tr-TR" dirty="0" smtClean="0">
                <a:solidFill>
                  <a:srgbClr val="002060"/>
                </a:solidFill>
              </a:rPr>
              <a:t>)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dönemi</a:t>
            </a:r>
            <a:r>
              <a:rPr lang="en-US" dirty="0" smtClean="0"/>
              <a:t> (</a:t>
            </a:r>
            <a:r>
              <a:rPr lang="en-US" dirty="0" smtClean="0"/>
              <a:t>14-24</a:t>
            </a:r>
            <a:r>
              <a:rPr lang="tr-TR" dirty="0" smtClean="0"/>
              <a:t> yaşlar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err="1" smtClean="0"/>
              <a:t>Deneme</a:t>
            </a:r>
            <a:r>
              <a:rPr lang="en-US" dirty="0" smtClean="0"/>
              <a:t> (</a:t>
            </a:r>
            <a:r>
              <a:rPr lang="en-US" dirty="0" smtClean="0"/>
              <a:t>1</a:t>
            </a:r>
            <a:r>
              <a:rPr lang="tr-TR" dirty="0" smtClean="0"/>
              <a:t>4</a:t>
            </a:r>
            <a:r>
              <a:rPr lang="en-US" dirty="0" smtClean="0"/>
              <a:t>-1</a:t>
            </a:r>
            <a:r>
              <a:rPr lang="tr-TR" dirty="0" smtClean="0"/>
              <a:t>7 yaşlar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err="1" smtClean="0"/>
              <a:t>Geçiş</a:t>
            </a:r>
            <a:r>
              <a:rPr lang="en-US" dirty="0" smtClean="0"/>
              <a:t> (</a:t>
            </a:r>
            <a:r>
              <a:rPr lang="en-US" dirty="0" smtClean="0"/>
              <a:t>1</a:t>
            </a:r>
            <a:r>
              <a:rPr lang="tr-TR" dirty="0" smtClean="0"/>
              <a:t>8</a:t>
            </a:r>
            <a:r>
              <a:rPr lang="en-US" dirty="0" smtClean="0"/>
              <a:t>-</a:t>
            </a:r>
            <a:r>
              <a:rPr lang="tr-TR" dirty="0" smtClean="0"/>
              <a:t>21 yaşlar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err="1" smtClean="0"/>
              <a:t>Sınama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izleme</a:t>
            </a:r>
            <a:r>
              <a:rPr lang="en-US" dirty="0" smtClean="0"/>
              <a:t> (</a:t>
            </a:r>
            <a:r>
              <a:rPr lang="en-US" dirty="0" smtClean="0"/>
              <a:t>22-24</a:t>
            </a:r>
            <a:r>
              <a:rPr lang="tr-TR" dirty="0" smtClean="0"/>
              <a:t> yaşlar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>
                <a:solidFill>
                  <a:srgbClr val="002060"/>
                </a:solidFill>
              </a:rPr>
              <a:t>Yerleşme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dönemi</a:t>
            </a:r>
            <a:r>
              <a:rPr lang="en-US" dirty="0" smtClean="0"/>
              <a:t> (</a:t>
            </a:r>
            <a:r>
              <a:rPr lang="en-US" dirty="0" smtClean="0"/>
              <a:t>25-44</a:t>
            </a:r>
            <a:r>
              <a:rPr lang="tr-TR" dirty="0" smtClean="0"/>
              <a:t> yaşlar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4. </a:t>
            </a:r>
            <a:r>
              <a:rPr lang="en-US" dirty="0" err="1" smtClean="0">
                <a:solidFill>
                  <a:srgbClr val="002060"/>
                </a:solidFill>
              </a:rPr>
              <a:t>Koruma</a:t>
            </a:r>
            <a:r>
              <a:rPr lang="en-US" dirty="0" smtClean="0"/>
              <a:t> (</a:t>
            </a:r>
            <a:r>
              <a:rPr lang="en-US" dirty="0" smtClean="0"/>
              <a:t>45-64</a:t>
            </a:r>
            <a:r>
              <a:rPr lang="tr-TR" dirty="0" smtClean="0"/>
              <a:t> yaşlar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5. </a:t>
            </a:r>
            <a:r>
              <a:rPr lang="en-US" dirty="0" err="1" smtClean="0">
                <a:solidFill>
                  <a:srgbClr val="002060"/>
                </a:solidFill>
              </a:rPr>
              <a:t>Çöküş</a:t>
            </a:r>
            <a:r>
              <a:rPr lang="en-US" dirty="0" smtClean="0"/>
              <a:t> (</a:t>
            </a:r>
            <a:r>
              <a:rPr lang="en-US" dirty="0" smtClean="0"/>
              <a:t>65</a:t>
            </a:r>
            <a:r>
              <a:rPr lang="tr-TR" dirty="0"/>
              <a:t> </a:t>
            </a:r>
            <a:r>
              <a:rPr lang="tr-TR" dirty="0" smtClean="0"/>
              <a:t>yaş ve sonrası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 smtClean="0"/>
              <a:t>Mesleki Gelişim Yaklaşımları (</a:t>
            </a:r>
            <a:r>
              <a:rPr lang="en-US" sz="4400" dirty="0" smtClean="0"/>
              <a:t>5</a:t>
            </a:r>
            <a:r>
              <a:rPr lang="tr-TR" sz="4400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Mesleki Gelişim Yaklaşımları (6)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b="1" dirty="0" err="1" smtClean="0"/>
              <a:t>Mesleki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Olgunluk</a:t>
            </a:r>
            <a:endParaRPr lang="en-US" sz="2800" b="1" dirty="0" smtClean="0"/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Super (1957) </a:t>
            </a:r>
            <a:r>
              <a:rPr lang="en-US" sz="2400" dirty="0" err="1" smtClean="0"/>
              <a:t>mesleki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gelişim</a:t>
            </a:r>
            <a:r>
              <a:rPr lang="en-US" sz="2400" dirty="0" smtClean="0"/>
              <a:t> </a:t>
            </a:r>
            <a:r>
              <a:rPr lang="en-US" sz="2400" dirty="0" err="1" smtClean="0"/>
              <a:t>evrelerinin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herbiri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bireyden</a:t>
            </a:r>
            <a:r>
              <a:rPr lang="en-US" sz="2400" dirty="0" smtClean="0"/>
              <a:t> </a:t>
            </a:r>
            <a:r>
              <a:rPr lang="en-US" sz="2400" dirty="0" err="1" smtClean="0"/>
              <a:t>beklenen</a:t>
            </a:r>
            <a:r>
              <a:rPr lang="en-US" sz="2400" dirty="0" smtClean="0"/>
              <a:t> </a:t>
            </a:r>
            <a:r>
              <a:rPr lang="en-US" sz="2400" dirty="0" err="1" smtClean="0"/>
              <a:t>bazı</a:t>
            </a:r>
            <a:r>
              <a:rPr lang="en-US" sz="2400" dirty="0" smtClean="0"/>
              <a:t> </a:t>
            </a:r>
            <a:r>
              <a:rPr lang="en-US" sz="2400" dirty="0" err="1" smtClean="0"/>
              <a:t>tutum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davranışlar</a:t>
            </a:r>
            <a:r>
              <a:rPr lang="en-US" sz="2400" dirty="0" smtClean="0"/>
              <a:t> </a:t>
            </a:r>
            <a:r>
              <a:rPr lang="en-US" sz="2400" dirty="0" err="1" smtClean="0"/>
              <a:t>tanımlamıştır</a:t>
            </a:r>
            <a:r>
              <a:rPr lang="en-US" sz="2400" dirty="0" smtClean="0"/>
              <a:t>. </a:t>
            </a:r>
            <a:r>
              <a:rPr lang="en-US" sz="2400" dirty="0" err="1" smtClean="0"/>
              <a:t>Bunlara</a:t>
            </a:r>
            <a:r>
              <a:rPr lang="en-US" sz="2400" dirty="0" smtClean="0"/>
              <a:t> “</a:t>
            </a:r>
            <a:r>
              <a:rPr lang="en-US" sz="2400" dirty="0" err="1" smtClean="0"/>
              <a:t>mesleki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gelişim</a:t>
            </a:r>
            <a:r>
              <a:rPr lang="en-US" sz="2400" dirty="0" smtClean="0"/>
              <a:t> </a:t>
            </a:r>
            <a:r>
              <a:rPr lang="en-US" sz="2400" dirty="0" err="1" smtClean="0"/>
              <a:t>görevleri</a:t>
            </a:r>
            <a:r>
              <a:rPr lang="en-US" sz="2400" dirty="0" smtClean="0"/>
              <a:t>”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err="1" smtClean="0"/>
              <a:t>Mesleki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mesleki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gelişim</a:t>
            </a:r>
            <a:r>
              <a:rPr lang="en-US" sz="2400" dirty="0" smtClean="0"/>
              <a:t> </a:t>
            </a:r>
            <a:r>
              <a:rPr lang="en-US" sz="2400" dirty="0" err="1" smtClean="0"/>
              <a:t>görevleri</a:t>
            </a:r>
            <a:r>
              <a:rPr lang="en-US" sz="2400" dirty="0" smtClean="0"/>
              <a:t> “</a:t>
            </a:r>
            <a:r>
              <a:rPr lang="en-US" sz="2400" dirty="0" err="1" smtClean="0"/>
              <a:t>mesleki</a:t>
            </a:r>
            <a:r>
              <a:rPr lang="en-US" sz="2400" dirty="0" smtClean="0"/>
              <a:t> </a:t>
            </a:r>
            <a:r>
              <a:rPr lang="en-US" sz="2400" dirty="0" err="1" smtClean="0"/>
              <a:t>olgunluk</a:t>
            </a:r>
            <a:r>
              <a:rPr lang="en-US" sz="2400" dirty="0" smtClean="0"/>
              <a:t>” </a:t>
            </a:r>
            <a:r>
              <a:rPr lang="en-US" sz="2400" dirty="0" err="1" smtClean="0"/>
              <a:t>kavramını</a:t>
            </a:r>
            <a:r>
              <a:rPr lang="en-US" sz="2400" dirty="0" smtClean="0"/>
              <a:t> </a:t>
            </a:r>
            <a:r>
              <a:rPr lang="en-US" sz="2400" dirty="0" err="1" smtClean="0"/>
              <a:t>ortaya</a:t>
            </a:r>
            <a:r>
              <a:rPr lang="en-US" sz="2400" dirty="0" smtClean="0"/>
              <a:t> </a:t>
            </a:r>
            <a:r>
              <a:rPr lang="en-US" sz="2400" dirty="0" err="1" smtClean="0"/>
              <a:t>çıkarmıştır</a:t>
            </a:r>
            <a:r>
              <a:rPr lang="en-US" sz="2400" dirty="0" smtClean="0"/>
              <a:t>.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err="1" smtClean="0"/>
              <a:t>Mesleki</a:t>
            </a:r>
            <a:r>
              <a:rPr lang="en-US" sz="2400" dirty="0" smtClean="0"/>
              <a:t> </a:t>
            </a:r>
            <a:r>
              <a:rPr lang="en-US" sz="2400" dirty="0" err="1" smtClean="0"/>
              <a:t>Olgunluğun</a:t>
            </a:r>
            <a:r>
              <a:rPr lang="en-US" sz="2400" dirty="0" smtClean="0"/>
              <a:t> </a:t>
            </a:r>
            <a:r>
              <a:rPr lang="en-US" sz="2400" dirty="0" err="1" smtClean="0"/>
              <a:t>Boyutları</a:t>
            </a:r>
            <a:endParaRPr lang="en-US" sz="2400" dirty="0" smtClean="0"/>
          </a:p>
          <a:p>
            <a:pPr lvl="2"/>
            <a:r>
              <a:rPr lang="tr-TR" sz="2200" dirty="0" smtClean="0"/>
              <a:t>1.</a:t>
            </a:r>
            <a:r>
              <a:rPr lang="en-US" sz="2200" dirty="0" smtClean="0"/>
              <a:t> </a:t>
            </a:r>
            <a:r>
              <a:rPr lang="tr-TR" sz="2200" dirty="0" smtClean="0"/>
              <a:t>Meslek seçimine yöneliş</a:t>
            </a:r>
            <a:endParaRPr lang="en-US" sz="2200" dirty="0" smtClean="0"/>
          </a:p>
          <a:p>
            <a:pPr lvl="2"/>
            <a:r>
              <a:rPr lang="tr-TR" sz="2200" dirty="0" smtClean="0"/>
              <a:t>2.</a:t>
            </a:r>
            <a:r>
              <a:rPr lang="en-US" sz="2200" dirty="0" smtClean="0"/>
              <a:t> </a:t>
            </a:r>
            <a:r>
              <a:rPr lang="tr-TR" sz="2200" dirty="0" smtClean="0"/>
              <a:t>Tercih edilen meslek hakkında bilgi toplama ve planla</a:t>
            </a:r>
            <a:r>
              <a:rPr lang="en-US" sz="2200" dirty="0" smtClean="0"/>
              <a:t>ma </a:t>
            </a:r>
            <a:r>
              <a:rPr lang="tr-TR" sz="2200" dirty="0" smtClean="0"/>
              <a:t>yapma</a:t>
            </a:r>
            <a:endParaRPr lang="en-US" sz="2200" dirty="0" smtClean="0"/>
          </a:p>
          <a:p>
            <a:pPr lvl="2"/>
            <a:r>
              <a:rPr lang="tr-TR" sz="2200" dirty="0" smtClean="0"/>
              <a:t>3. </a:t>
            </a:r>
            <a:r>
              <a:rPr lang="en-US" sz="2200" dirty="0" smtClean="0"/>
              <a:t>M</a:t>
            </a:r>
            <a:r>
              <a:rPr lang="tr-TR" sz="2200" dirty="0" smtClean="0"/>
              <a:t>eslek tercihlerinin tutarlılığı</a:t>
            </a:r>
            <a:endParaRPr lang="en-US" sz="2200" dirty="0" smtClean="0"/>
          </a:p>
          <a:p>
            <a:pPr lvl="2"/>
            <a:r>
              <a:rPr lang="tr-TR" sz="2200" dirty="0" smtClean="0"/>
              <a:t>4. Özelliklerinin billurlaşması</a:t>
            </a:r>
            <a:endParaRPr lang="en-US" sz="2200" dirty="0" smtClean="0"/>
          </a:p>
          <a:p>
            <a:pPr lvl="2"/>
            <a:r>
              <a:rPr lang="tr-TR" sz="2200" dirty="0" smtClean="0"/>
              <a:t>5</a:t>
            </a:r>
            <a:r>
              <a:rPr lang="en-US" sz="2200" dirty="0" smtClean="0"/>
              <a:t>. </a:t>
            </a:r>
            <a:r>
              <a:rPr lang="tr-TR" sz="2200" dirty="0" smtClean="0"/>
              <a:t>Meslek tercihlerinde akılcılık</a:t>
            </a:r>
            <a:endParaRPr lang="en-US" sz="2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Birçok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, </a:t>
            </a:r>
            <a:r>
              <a:rPr lang="en-US" dirty="0" err="1" smtClean="0"/>
              <a:t>benzerlikler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alındığında</a:t>
            </a:r>
            <a:r>
              <a:rPr lang="en-US" dirty="0" smtClean="0"/>
              <a:t>, </a:t>
            </a:r>
            <a:r>
              <a:rPr lang="en-US" dirty="0" err="1" smtClean="0"/>
              <a:t>altı</a:t>
            </a:r>
            <a:r>
              <a:rPr lang="en-US" dirty="0" smtClean="0"/>
              <a:t> </a:t>
            </a:r>
            <a:r>
              <a:rPr lang="en-US" dirty="0" err="1" smtClean="0"/>
              <a:t>kişilik</a:t>
            </a:r>
            <a:r>
              <a:rPr lang="en-US" dirty="0" smtClean="0"/>
              <a:t> </a:t>
            </a:r>
            <a:r>
              <a:rPr lang="en-US" dirty="0" err="1" smtClean="0"/>
              <a:t>tipinden</a:t>
            </a:r>
            <a:r>
              <a:rPr lang="en-US" dirty="0" smtClean="0"/>
              <a:t> </a:t>
            </a:r>
            <a:r>
              <a:rPr lang="en-US" dirty="0" err="1" smtClean="0"/>
              <a:t>birine</a:t>
            </a:r>
            <a:r>
              <a:rPr lang="en-US" dirty="0" smtClean="0"/>
              <a:t> </a:t>
            </a:r>
            <a:r>
              <a:rPr lang="en-US" dirty="0" err="1" smtClean="0"/>
              <a:t>yerleştirilebilir</a:t>
            </a:r>
            <a:r>
              <a:rPr lang="en-US" dirty="0" smtClean="0"/>
              <a:t>. </a:t>
            </a:r>
            <a:r>
              <a:rPr lang="en-US" dirty="0" err="1" smtClean="0"/>
              <a:t>Bunlar</a:t>
            </a:r>
            <a:r>
              <a:rPr lang="en-US" dirty="0" smtClean="0"/>
              <a:t>; </a:t>
            </a:r>
            <a:r>
              <a:rPr lang="en-US" dirty="0" err="1" smtClean="0"/>
              <a:t>gerçekçi</a:t>
            </a:r>
            <a:r>
              <a:rPr lang="en-US" dirty="0" smtClean="0"/>
              <a:t>, </a:t>
            </a:r>
            <a:r>
              <a:rPr lang="en-US" dirty="0" err="1" smtClean="0"/>
              <a:t>araştırıcı</a:t>
            </a:r>
            <a:r>
              <a:rPr lang="en-US" dirty="0" smtClean="0"/>
              <a:t>, </a:t>
            </a:r>
            <a:r>
              <a:rPr lang="en-US" dirty="0" err="1" smtClean="0"/>
              <a:t>artistik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, </a:t>
            </a:r>
            <a:r>
              <a:rPr lang="en-US" dirty="0" err="1" smtClean="0"/>
              <a:t>girişimci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tipleridir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Altı</a:t>
            </a:r>
            <a:r>
              <a:rPr lang="en-US" dirty="0" smtClean="0"/>
              <a:t> </a:t>
            </a:r>
            <a:r>
              <a:rPr lang="en-US" dirty="0" err="1" smtClean="0"/>
              <a:t>kişilik</a:t>
            </a:r>
            <a:r>
              <a:rPr lang="en-US" dirty="0" smtClean="0"/>
              <a:t> </a:t>
            </a:r>
            <a:r>
              <a:rPr lang="en-US" dirty="0" err="1" smtClean="0"/>
              <a:t>tipinin</a:t>
            </a:r>
            <a:r>
              <a:rPr lang="en-US" dirty="0" smtClean="0"/>
              <a:t> </a:t>
            </a:r>
            <a:r>
              <a:rPr lang="en-US" dirty="0" err="1" smtClean="0"/>
              <a:t>karşılığı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altı</a:t>
            </a:r>
            <a:r>
              <a:rPr lang="en-US" dirty="0" smtClean="0"/>
              <a:t>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çevre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İnsanlar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oldukları</a:t>
            </a:r>
            <a:r>
              <a:rPr lang="en-US" dirty="0" smtClean="0"/>
              <a:t>, </a:t>
            </a:r>
            <a:r>
              <a:rPr lang="en-US" dirty="0" err="1" smtClean="0"/>
              <a:t>beceri</a:t>
            </a:r>
            <a:r>
              <a:rPr lang="en-US" dirty="0" smtClean="0"/>
              <a:t>, </a:t>
            </a:r>
            <a:r>
              <a:rPr lang="en-US" dirty="0" err="1" smtClean="0"/>
              <a:t>yetenek</a:t>
            </a:r>
            <a:r>
              <a:rPr lang="en-US" dirty="0" smtClean="0"/>
              <a:t>, </a:t>
            </a:r>
            <a:r>
              <a:rPr lang="en-US" dirty="0" err="1" smtClean="0"/>
              <a:t>tutum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değerleri</a:t>
            </a:r>
            <a:r>
              <a:rPr lang="en-US" dirty="0" smtClean="0"/>
              <a:t> </a:t>
            </a:r>
            <a:r>
              <a:rPr lang="en-US" dirty="0" err="1" smtClean="0"/>
              <a:t>kullanmalarına</a:t>
            </a:r>
            <a:r>
              <a:rPr lang="en-US" dirty="0" smtClean="0"/>
              <a:t> </a:t>
            </a:r>
            <a:r>
              <a:rPr lang="en-US" dirty="0" err="1" smtClean="0"/>
              <a:t>olanak</a:t>
            </a:r>
            <a:r>
              <a:rPr lang="en-US" dirty="0" smtClean="0"/>
              <a:t> </a:t>
            </a:r>
            <a:r>
              <a:rPr lang="en-US" dirty="0" err="1" smtClean="0"/>
              <a:t>sağlayacak</a:t>
            </a:r>
            <a:r>
              <a:rPr lang="en-US" dirty="0" smtClean="0"/>
              <a:t> </a:t>
            </a:r>
            <a:r>
              <a:rPr lang="en-US" dirty="0" err="1" smtClean="0"/>
              <a:t>çevreleri</a:t>
            </a:r>
            <a:r>
              <a:rPr lang="en-US" dirty="0" smtClean="0"/>
              <a:t> </a:t>
            </a:r>
            <a:r>
              <a:rPr lang="en-US" dirty="0" err="1" smtClean="0"/>
              <a:t>ararlar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Bireyin</a:t>
            </a:r>
            <a:r>
              <a:rPr lang="en-US" dirty="0" smtClean="0"/>
              <a:t> </a:t>
            </a:r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seçimi</a:t>
            </a:r>
            <a:r>
              <a:rPr lang="en-US" dirty="0" smtClean="0"/>
              <a:t> </a:t>
            </a:r>
            <a:r>
              <a:rPr lang="en-US" dirty="0" err="1" smtClean="0"/>
              <a:t>davranışını</a:t>
            </a:r>
            <a:r>
              <a:rPr lang="en-US" dirty="0" smtClean="0"/>
              <a:t>; </a:t>
            </a:r>
            <a:r>
              <a:rPr lang="en-US" dirty="0" err="1" smtClean="0"/>
              <a:t>kişilik</a:t>
            </a:r>
            <a:r>
              <a:rPr lang="en-US" dirty="0" smtClean="0"/>
              <a:t> tipi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çevrenin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etkileşimi</a:t>
            </a:r>
            <a:r>
              <a:rPr lang="en-US" dirty="0" smtClean="0"/>
              <a:t> </a:t>
            </a:r>
            <a:r>
              <a:rPr lang="en-US" dirty="0" err="1" smtClean="0"/>
              <a:t>belirler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600" dirty="0" err="1" smtClean="0"/>
              <a:t>Holland’ın</a:t>
            </a:r>
            <a:r>
              <a:rPr lang="tr-TR" altLang="tr-TR" sz="3600" dirty="0" smtClean="0"/>
              <a:t> Tipoloji </a:t>
            </a:r>
            <a:r>
              <a:rPr lang="en-US" altLang="tr-TR" sz="3600" dirty="0" err="1" smtClean="0"/>
              <a:t>Yaklaşımı</a:t>
            </a:r>
            <a:r>
              <a:rPr lang="en-US" altLang="tr-TR" sz="3600" dirty="0" smtClean="0"/>
              <a:t> (1)</a:t>
            </a:r>
            <a:endParaRPr lang="en-US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91200" y="1524000"/>
            <a:ext cx="2819400" cy="3581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err="1" smtClean="0"/>
              <a:t>Temel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Kavramlar</a:t>
            </a:r>
            <a:endParaRPr lang="en-US" sz="2000" b="1" dirty="0" smtClean="0"/>
          </a:p>
          <a:p>
            <a:pPr lvl="1"/>
            <a:r>
              <a:rPr lang="en-US" sz="1800" dirty="0" err="1" smtClean="0"/>
              <a:t>Uygunluk</a:t>
            </a:r>
            <a:r>
              <a:rPr lang="en-US" sz="1800" dirty="0" smtClean="0"/>
              <a:t> (Congruence)</a:t>
            </a:r>
          </a:p>
          <a:p>
            <a:pPr lvl="1"/>
            <a:r>
              <a:rPr lang="en-US" sz="1800" dirty="0" err="1" smtClean="0"/>
              <a:t>Tutarlılık</a:t>
            </a:r>
            <a:r>
              <a:rPr lang="en-US" sz="1800" dirty="0" smtClean="0"/>
              <a:t> (Consistency)</a:t>
            </a:r>
          </a:p>
          <a:p>
            <a:pPr lvl="1"/>
            <a:r>
              <a:rPr lang="en-US" sz="1800" dirty="0" err="1" smtClean="0"/>
              <a:t>Farklılaşma</a:t>
            </a:r>
            <a:r>
              <a:rPr lang="en-US" sz="1800" dirty="0" smtClean="0"/>
              <a:t> (</a:t>
            </a:r>
            <a:r>
              <a:rPr lang="en-US" sz="1800" dirty="0" err="1" smtClean="0"/>
              <a:t>Ayrışma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600" dirty="0" err="1" smtClean="0"/>
              <a:t>Holland’ın</a:t>
            </a:r>
            <a:r>
              <a:rPr lang="tr-TR" altLang="tr-TR" sz="3600" dirty="0" smtClean="0"/>
              <a:t> Tipoloji </a:t>
            </a:r>
            <a:r>
              <a:rPr lang="en-US" altLang="tr-TR" sz="3600" dirty="0" err="1" smtClean="0"/>
              <a:t>Yaklaşımı</a:t>
            </a:r>
            <a:r>
              <a:rPr lang="en-US" altLang="tr-TR" sz="3600" dirty="0" smtClean="0"/>
              <a:t> (2)</a:t>
            </a:r>
            <a:endParaRPr lang="en-US" sz="3600" dirty="0"/>
          </a:p>
        </p:txBody>
      </p:sp>
      <p:pic>
        <p:nvPicPr>
          <p:cNvPr id="4" name="Picture 4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600200"/>
            <a:ext cx="4713923" cy="3733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Kuramlar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2351" r="12351"/>
          <a:stretch>
            <a:fillRect/>
          </a:stretch>
        </p:blipFill>
        <p:spPr>
          <a:xfrm>
            <a:off x="457199" y="1981200"/>
            <a:ext cx="3385968" cy="312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1905000"/>
            <a:ext cx="4572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tr-TR" sz="3200" dirty="0" smtClean="0"/>
              <a:t>kariyer sorunlarını,</a:t>
            </a:r>
          </a:p>
          <a:p>
            <a:pPr lvl="1"/>
            <a:r>
              <a:rPr lang="tr-TR" sz="3200" dirty="0" smtClean="0"/>
              <a:t>yardım sürecini, </a:t>
            </a:r>
          </a:p>
          <a:p>
            <a:pPr lvl="1"/>
            <a:r>
              <a:rPr lang="tr-TR" sz="3200" dirty="0" smtClean="0"/>
              <a:t>sürecinin çıktılarını belirlemek ve mesleki gelişim sürecini anlamak için bir </a:t>
            </a:r>
            <a:r>
              <a:rPr lang="tr-TR" sz="4000" b="1" dirty="0" smtClean="0"/>
              <a:t>ÇERÇEVE</a:t>
            </a:r>
            <a:endParaRPr lang="en-US" sz="40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026091"/>
          </a:xfrm>
        </p:spPr>
        <p:txBody>
          <a:bodyPr/>
          <a:lstStyle/>
          <a:p>
            <a:r>
              <a:rPr lang="tr-TR" sz="2800" dirty="0" smtClean="0"/>
              <a:t>Özellik (</a:t>
            </a:r>
            <a:r>
              <a:rPr lang="tr-TR" sz="2800" dirty="0" err="1" smtClean="0"/>
              <a:t>Trait</a:t>
            </a:r>
            <a:r>
              <a:rPr lang="tr-TR" sz="2800" dirty="0" smtClean="0"/>
              <a:t>)-Faktör Yaklaşımı (</a:t>
            </a:r>
            <a:r>
              <a:rPr lang="tr-TR" sz="2800" dirty="0" err="1" smtClean="0"/>
              <a:t>Parsons</a:t>
            </a:r>
            <a:r>
              <a:rPr lang="tr-TR" sz="2800" dirty="0" smtClean="0"/>
              <a:t>, </a:t>
            </a:r>
            <a:r>
              <a:rPr lang="tr-TR" sz="2800" dirty="0" err="1" smtClean="0"/>
              <a:t>Williamson</a:t>
            </a:r>
            <a:r>
              <a:rPr lang="tr-TR" sz="2800" dirty="0" smtClean="0"/>
              <a:t>)</a:t>
            </a:r>
          </a:p>
          <a:p>
            <a:r>
              <a:rPr lang="tr-TR" sz="2800" dirty="0" err="1" smtClean="0"/>
              <a:t>Psikodinamik</a:t>
            </a:r>
            <a:r>
              <a:rPr lang="tr-TR" sz="2800" dirty="0" smtClean="0"/>
              <a:t>  Yaklaşımlar (Freud, Adler, </a:t>
            </a:r>
            <a:r>
              <a:rPr lang="tr-TR" sz="2800" dirty="0" err="1" smtClean="0"/>
              <a:t>Roe</a:t>
            </a:r>
            <a:r>
              <a:rPr lang="tr-TR" sz="2800" dirty="0" smtClean="0"/>
              <a:t>)</a:t>
            </a:r>
          </a:p>
          <a:p>
            <a:r>
              <a:rPr lang="tr-TR" sz="2800" dirty="0" smtClean="0"/>
              <a:t>Gelişimsel Yaklaşımlar (</a:t>
            </a:r>
            <a:r>
              <a:rPr lang="tr-TR" sz="2800" dirty="0" err="1" smtClean="0"/>
              <a:t>Ginzberg</a:t>
            </a:r>
            <a:r>
              <a:rPr lang="tr-TR" sz="2800" dirty="0" smtClean="0"/>
              <a:t> ve ark., </a:t>
            </a:r>
            <a:r>
              <a:rPr lang="tr-TR" sz="2800" dirty="0" err="1" smtClean="0"/>
              <a:t>Super</a:t>
            </a:r>
            <a:r>
              <a:rPr lang="tr-TR" sz="2800" dirty="0" smtClean="0"/>
              <a:t>)</a:t>
            </a:r>
            <a:endParaRPr lang="en-US" sz="2800" dirty="0" smtClean="0"/>
          </a:p>
          <a:p>
            <a:r>
              <a:rPr lang="en-US" sz="2800" dirty="0" err="1" smtClean="0"/>
              <a:t>Holland’ın</a:t>
            </a:r>
            <a:r>
              <a:rPr lang="en-US" sz="2800" dirty="0" smtClean="0"/>
              <a:t> </a:t>
            </a:r>
            <a:r>
              <a:rPr lang="en-US" sz="2800" dirty="0" err="1" smtClean="0"/>
              <a:t>Tipoloji</a:t>
            </a:r>
            <a:r>
              <a:rPr lang="en-US" sz="2800" dirty="0" smtClean="0"/>
              <a:t> </a:t>
            </a:r>
            <a:r>
              <a:rPr lang="en-US" sz="2800" dirty="0" err="1" smtClean="0"/>
              <a:t>Yaklaşımı</a:t>
            </a:r>
            <a:endParaRPr lang="tr-TR" sz="2800" dirty="0" smtClean="0"/>
          </a:p>
          <a:p>
            <a:endParaRPr lang="tr-TR" sz="27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dirty="0" smtClean="0"/>
              <a:t>Meslek Seçimi ve Gelişimi İle İlgili Yaklaşımlar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altLang="tr-TR" sz="3200" dirty="0" smtClean="0"/>
              <a:t>Özellik (</a:t>
            </a:r>
            <a:r>
              <a:rPr lang="tr-TR" altLang="tr-TR" sz="3200" dirty="0" err="1" smtClean="0"/>
              <a:t>Trait</a:t>
            </a:r>
            <a:r>
              <a:rPr lang="tr-TR" altLang="tr-TR" sz="3200" dirty="0" smtClean="0"/>
              <a:t>)</a:t>
            </a:r>
            <a:r>
              <a:rPr lang="en-US" altLang="tr-TR" sz="3200" dirty="0" smtClean="0"/>
              <a:t>-Fa</a:t>
            </a:r>
            <a:r>
              <a:rPr lang="tr-TR" altLang="tr-TR" sz="3200" dirty="0" smtClean="0"/>
              <a:t>k</a:t>
            </a:r>
            <a:r>
              <a:rPr lang="en-US" altLang="tr-TR" sz="3200" dirty="0" smtClean="0"/>
              <a:t>t</a:t>
            </a:r>
            <a:r>
              <a:rPr lang="tr-TR" altLang="tr-TR" sz="3200" dirty="0" smtClean="0"/>
              <a:t>ö</a:t>
            </a:r>
            <a:r>
              <a:rPr lang="en-US" altLang="tr-TR" sz="3200" dirty="0" smtClean="0"/>
              <a:t>r </a:t>
            </a:r>
            <a:r>
              <a:rPr lang="tr-TR" altLang="tr-TR" sz="3200" dirty="0" smtClean="0"/>
              <a:t>Yaklaşımı (1)</a:t>
            </a:r>
            <a:endParaRPr lang="en-US" altLang="tr-TR" sz="32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altLang="tr-TR" dirty="0" smtClean="0">
                <a:solidFill>
                  <a:srgbClr val="FF0000"/>
                </a:solidFill>
              </a:rPr>
              <a:t>Frank Parsons (1900-1910)</a:t>
            </a:r>
            <a:r>
              <a:rPr lang="en-US" altLang="tr-TR" dirty="0" smtClean="0"/>
              <a:t> </a:t>
            </a:r>
            <a:r>
              <a:rPr lang="tr-TR" altLang="tr-TR" dirty="0" smtClean="0"/>
              <a:t>tarafından geliştirilmiş ve meslek seçimi ile ilgili modern yaklaşımların en eskisidir. </a:t>
            </a:r>
            <a:endParaRPr lang="en-US" alt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altLang="tr-TR" dirty="0"/>
              <a:t>İnsanlar, kendi kişisel özellikleri ve yeterliliklerine uygun mesleklerle ilgilenirler.</a:t>
            </a:r>
            <a:r>
              <a:rPr lang="en-US" altLang="tr-TR" dirty="0"/>
              <a:t> </a:t>
            </a:r>
            <a:endParaRPr lang="tr-TR" altLang="tr-TR" dirty="0" smtClean="0"/>
          </a:p>
          <a:p>
            <a:r>
              <a:rPr lang="tr-TR" altLang="tr-TR" sz="2800" dirty="0"/>
              <a:t>Herkes için “ideal bir iş” olduğuna vurgu yapar. </a:t>
            </a:r>
            <a:endParaRPr lang="en-US" altLang="tr-TR" sz="2800" dirty="0"/>
          </a:p>
          <a:p>
            <a:r>
              <a:rPr lang="tr-TR" altLang="tr-TR" sz="2800" dirty="0" smtClean="0"/>
              <a:t>Psikometrik </a:t>
            </a:r>
            <a:r>
              <a:rPr lang="tr-TR" altLang="tr-TR" sz="2800" dirty="0"/>
              <a:t>ölçümlere oldukça fazla önem vermiştir.</a:t>
            </a:r>
            <a:endParaRPr lang="en-US" altLang="tr-TR" sz="2800" dirty="0"/>
          </a:p>
          <a:p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090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kişiye iş bulabilmek </a:t>
            </a:r>
            <a:r>
              <a:rPr lang="tr-TR" dirty="0" smtClean="0"/>
              <a:t>için;</a:t>
            </a:r>
          </a:p>
          <a:p>
            <a:endParaRPr lang="tr-TR" dirty="0"/>
          </a:p>
          <a:p>
            <a:pPr lvl="1"/>
            <a:r>
              <a:rPr lang="tr-TR" dirty="0" smtClean="0"/>
              <a:t>Kişinin </a:t>
            </a:r>
            <a:r>
              <a:rPr lang="tr-TR" dirty="0"/>
              <a:t>özelliklerinin ve tercihlerinin </a:t>
            </a:r>
            <a:r>
              <a:rPr lang="tr-TR" dirty="0" smtClean="0"/>
              <a:t>ölçülmesi (</a:t>
            </a:r>
            <a:r>
              <a:rPr lang="tr-TR" dirty="0" smtClean="0">
                <a:solidFill>
                  <a:srgbClr val="FF0000"/>
                </a:solidFill>
              </a:rPr>
              <a:t>Kişi Analizi</a:t>
            </a:r>
            <a:r>
              <a:rPr lang="tr-TR" dirty="0" smtClean="0"/>
              <a:t>): İlgi, yetenek, değer yargıları, fiziksel özellikler, zihinsel özellikler (IQ), </a:t>
            </a:r>
            <a:r>
              <a:rPr lang="tr-TR" dirty="0" err="1" smtClean="0"/>
              <a:t>sosyo</a:t>
            </a:r>
            <a:r>
              <a:rPr lang="tr-TR" dirty="0" smtClean="0"/>
              <a:t>-ekonomik özellikler</a:t>
            </a:r>
            <a:endParaRPr lang="tr-TR" dirty="0"/>
          </a:p>
          <a:p>
            <a:pPr lvl="1"/>
            <a:r>
              <a:rPr lang="tr-TR" dirty="0" smtClean="0"/>
              <a:t>Bir </a:t>
            </a:r>
            <a:r>
              <a:rPr lang="tr-TR" dirty="0"/>
              <a:t>işin neler gerektirdiğinin değerlendirilmesi </a:t>
            </a:r>
            <a:r>
              <a:rPr lang="tr-TR" dirty="0" smtClean="0"/>
              <a:t>(</a:t>
            </a:r>
            <a:r>
              <a:rPr lang="tr-TR" dirty="0" smtClean="0">
                <a:solidFill>
                  <a:srgbClr val="FF0000"/>
                </a:solidFill>
              </a:rPr>
              <a:t>Meslek Analizi</a:t>
            </a:r>
            <a:r>
              <a:rPr lang="tr-TR" dirty="0" smtClean="0"/>
              <a:t>): İşle ilgili gerekli olan yetenekler, IQ düzeyi gibi.</a:t>
            </a:r>
            <a:endParaRPr lang="tr-TR" dirty="0"/>
          </a:p>
          <a:p>
            <a:pPr lvl="1"/>
            <a:r>
              <a:rPr lang="tr-TR" dirty="0" smtClean="0"/>
              <a:t>Yukarıdaki </a:t>
            </a:r>
            <a:r>
              <a:rPr lang="tr-TR" dirty="0"/>
              <a:t>iki bilginin en uygun şekilde eşleştirilmesi </a:t>
            </a:r>
            <a:r>
              <a:rPr lang="tr-TR" dirty="0" smtClean="0"/>
              <a:t>(</a:t>
            </a:r>
            <a:r>
              <a:rPr lang="tr-TR" dirty="0" smtClean="0">
                <a:solidFill>
                  <a:srgbClr val="FF0000"/>
                </a:solidFill>
              </a:rPr>
              <a:t>Bağdaştırma-Uzlaşma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Özellik (</a:t>
            </a:r>
            <a:r>
              <a:rPr lang="tr-TR" sz="3600" dirty="0" err="1"/>
              <a:t>Trait</a:t>
            </a:r>
            <a:r>
              <a:rPr lang="tr-TR" sz="3600" dirty="0"/>
              <a:t>)-Faktör Yaklaşımı (2)</a:t>
            </a:r>
          </a:p>
        </p:txBody>
      </p:sp>
    </p:spTree>
    <p:extLst>
      <p:ext uri="{BB962C8B-B14F-4D97-AF65-F5344CB8AC3E}">
        <p14:creationId xmlns:p14="http://schemas.microsoft.com/office/powerpoint/2010/main" val="272811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762000" y="269875"/>
            <a:ext cx="8077200" cy="1143000"/>
          </a:xfrm>
        </p:spPr>
        <p:txBody>
          <a:bodyPr/>
          <a:lstStyle/>
          <a:p>
            <a:r>
              <a:rPr lang="en-US" sz="4400" dirty="0">
                <a:latin typeface="Calibri" charset="0"/>
              </a:rPr>
              <a:t>Ann </a:t>
            </a:r>
            <a:r>
              <a:rPr lang="en-US" sz="4400" dirty="0" err="1">
                <a:latin typeface="Calibri" charset="0"/>
              </a:rPr>
              <a:t>Roe’n</a:t>
            </a:r>
            <a:r>
              <a:rPr lang="tr-TR" sz="4400" dirty="0">
                <a:latin typeface="Calibri" charset="0"/>
              </a:rPr>
              <a:t>in</a:t>
            </a:r>
            <a:r>
              <a:rPr lang="en-US" sz="4400" dirty="0">
                <a:latin typeface="Calibri" charset="0"/>
              </a:rPr>
              <a:t> </a:t>
            </a:r>
            <a:r>
              <a:rPr lang="en-US" sz="4400" dirty="0" err="1">
                <a:latin typeface="Calibri" charset="0"/>
              </a:rPr>
              <a:t>Yaklaşımı</a:t>
            </a:r>
            <a:r>
              <a:rPr lang="tr-TR" sz="4400" dirty="0">
                <a:latin typeface="Calibri" charset="0"/>
              </a:rPr>
              <a:t> (1)</a:t>
            </a:r>
            <a:endParaRPr altLang="tr-TR" dirty="0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762000" y="1597025"/>
            <a:ext cx="8077200" cy="42973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tr-TR" sz="2700" dirty="0" err="1" smtClean="0"/>
              <a:t>Erken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çocuktaki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çevre</a:t>
            </a:r>
            <a:r>
              <a:rPr lang="en-US" altLang="tr-TR" sz="2700" dirty="0" smtClean="0"/>
              <a:t>, </a:t>
            </a:r>
            <a:r>
              <a:rPr lang="en-US" altLang="tr-TR" sz="2700" dirty="0" err="1" smtClean="0"/>
              <a:t>kişilik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gelişimi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ile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meslek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seçimi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arasındaki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ilişkiyi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incelemiştir</a:t>
            </a:r>
            <a:r>
              <a:rPr lang="en-US" altLang="tr-TR" sz="27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700" dirty="0" err="1" smtClean="0"/>
              <a:t>Doğuştan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gelen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psikolojik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yatkınlıklar</a:t>
            </a:r>
            <a:r>
              <a:rPr lang="en-US" altLang="tr-TR" sz="2700" dirty="0" smtClean="0"/>
              <a:t>, </a:t>
            </a:r>
            <a:r>
              <a:rPr lang="en-US" altLang="tr-TR" sz="2700" dirty="0" err="1" smtClean="0"/>
              <a:t>güçlü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ve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zayıf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yönler</a:t>
            </a:r>
            <a:r>
              <a:rPr lang="en-US" altLang="tr-TR" sz="2700" dirty="0" smtClean="0"/>
              <a:t>, </a:t>
            </a:r>
            <a:r>
              <a:rPr lang="en-US" altLang="tr-TR" sz="2700" dirty="0" err="1" smtClean="0"/>
              <a:t>ailenin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çocuk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yetiştirme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biçimi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ile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etkileşime</a:t>
            </a:r>
            <a:r>
              <a:rPr lang="en-US" altLang="tr-TR" sz="2700" dirty="0" smtClean="0"/>
              <a:t>  </a:t>
            </a:r>
            <a:r>
              <a:rPr lang="en-US" altLang="tr-TR" sz="2700" dirty="0" err="1" smtClean="0"/>
              <a:t>girer</a:t>
            </a:r>
            <a:r>
              <a:rPr lang="en-US" altLang="tr-TR" sz="2700" dirty="0" smtClean="0"/>
              <a:t>, </a:t>
            </a:r>
            <a:r>
              <a:rPr lang="en-US" altLang="tr-TR" sz="2700" dirty="0" err="1" smtClean="0"/>
              <a:t>bu</a:t>
            </a:r>
            <a:r>
              <a:rPr lang="en-US" altLang="tr-TR" sz="2700" dirty="0" smtClean="0"/>
              <a:t> durum </a:t>
            </a:r>
            <a:r>
              <a:rPr lang="en-US" altLang="tr-TR" sz="2700" dirty="0" err="1" smtClean="0"/>
              <a:t>ihtiyaçları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ortaya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çıkarır</a:t>
            </a:r>
            <a:r>
              <a:rPr lang="en-US" altLang="tr-TR" sz="2700" dirty="0" smtClean="0"/>
              <a:t>, </a:t>
            </a:r>
            <a:r>
              <a:rPr lang="en-US" altLang="tr-TR" sz="2700" dirty="0" err="1" smtClean="0"/>
              <a:t>ihtiyaçlar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ise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bireyin</a:t>
            </a:r>
            <a:r>
              <a:rPr lang="en-US" altLang="tr-TR" sz="2700" dirty="0" smtClean="0"/>
              <a:t> belli </a:t>
            </a:r>
            <a:r>
              <a:rPr lang="en-US" altLang="tr-TR" sz="2700" dirty="0" err="1" smtClean="0"/>
              <a:t>iş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gruplarına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yönelmesine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neden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olur</a:t>
            </a:r>
            <a:r>
              <a:rPr lang="en-US" altLang="tr-TR" sz="27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700" dirty="0" err="1" smtClean="0"/>
              <a:t>Maslow</a:t>
            </a:r>
            <a:r>
              <a:rPr lang="en-US" altLang="en-US" sz="2700" dirty="0" err="1" smtClean="0"/>
              <a:t>’</a:t>
            </a:r>
            <a:r>
              <a:rPr lang="en-US" altLang="tr-TR" sz="2700" dirty="0" err="1" smtClean="0"/>
              <a:t>un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kuramından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etkilenmiştir</a:t>
            </a:r>
            <a:r>
              <a:rPr lang="en-US" altLang="tr-TR" sz="27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700" dirty="0" err="1" smtClean="0"/>
              <a:t>Aile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stilinin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bireyin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ihtiyaçları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ile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ilişkisini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ve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bunların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yetişkinlikteki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yaşam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biçimi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ile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ilişkisini</a:t>
            </a:r>
            <a:r>
              <a:rPr lang="en-US" altLang="tr-TR" sz="2700" dirty="0" smtClean="0"/>
              <a:t> </a:t>
            </a:r>
            <a:r>
              <a:rPr lang="en-US" altLang="tr-TR" sz="2700" dirty="0" err="1" smtClean="0"/>
              <a:t>incelemiştir</a:t>
            </a:r>
            <a:r>
              <a:rPr lang="en-US" altLang="tr-TR" sz="27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altLang="tr-TR" sz="2700" dirty="0" smtClean="0"/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tr-TR" sz="2700" dirty="0" smtClean="0"/>
          </a:p>
        </p:txBody>
      </p:sp>
    </p:spTree>
    <p:extLst>
      <p:ext uri="{BB962C8B-B14F-4D97-AF65-F5344CB8AC3E}">
        <p14:creationId xmlns:p14="http://schemas.microsoft.com/office/powerpoint/2010/main" val="256404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762000" y="269875"/>
            <a:ext cx="80772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charset="0"/>
              </a:rPr>
              <a:t>Ann </a:t>
            </a:r>
            <a:r>
              <a:rPr lang="en-US" sz="4000" dirty="0" err="1">
                <a:latin typeface="Calibri" charset="0"/>
              </a:rPr>
              <a:t>Roe’n</a:t>
            </a:r>
            <a:r>
              <a:rPr lang="tr-TR" sz="4000" dirty="0">
                <a:latin typeface="Calibri" charset="0"/>
              </a:rPr>
              <a:t>in</a:t>
            </a:r>
            <a:r>
              <a:rPr lang="en-US" sz="4000" dirty="0">
                <a:latin typeface="Calibri" charset="0"/>
              </a:rPr>
              <a:t> </a:t>
            </a:r>
            <a:r>
              <a:rPr lang="en-US" sz="4000" dirty="0" err="1">
                <a:latin typeface="Calibri" charset="0"/>
              </a:rPr>
              <a:t>Yaklaşımı</a:t>
            </a:r>
            <a:r>
              <a:rPr lang="tr-TR" sz="4000" dirty="0">
                <a:latin typeface="Calibri" charset="0"/>
              </a:rPr>
              <a:t> </a:t>
            </a:r>
            <a:r>
              <a:rPr lang="tr-TR" sz="4000" dirty="0" smtClean="0">
                <a:latin typeface="Calibri" charset="0"/>
              </a:rPr>
              <a:t>(2)</a:t>
            </a:r>
            <a:endParaRPr altLang="tr-TR" sz="4000" dirty="0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762000" y="1597025"/>
            <a:ext cx="8077200" cy="42973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tr-TR" sz="3000" dirty="0" err="1" smtClean="0"/>
              <a:t>Bireyin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ihtiyaçlarını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karşılamak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için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geliştirdiği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stil</a:t>
            </a:r>
            <a:r>
              <a:rPr lang="en-US" altLang="tr-TR" sz="3000" dirty="0" smtClean="0"/>
              <a:t>, </a:t>
            </a:r>
            <a:r>
              <a:rPr lang="en-US" altLang="tr-TR" sz="3000" dirty="0" err="1" smtClean="0"/>
              <a:t>çocuklukta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maruz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kalınan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aile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stili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ile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ilgilidir</a:t>
            </a:r>
            <a:r>
              <a:rPr lang="en-US" altLang="tr-TR" sz="30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3000" dirty="0" smtClean="0"/>
              <a:t>Her </a:t>
            </a:r>
            <a:r>
              <a:rPr lang="en-US" altLang="tr-TR" sz="3000" dirty="0" err="1" smtClean="0"/>
              <a:t>ailede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baskın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bir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çocuk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yetiştirme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stili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vardır</a:t>
            </a:r>
            <a:r>
              <a:rPr lang="en-US" altLang="tr-TR" sz="30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3000" dirty="0" err="1" smtClean="0"/>
              <a:t>Çocuk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yetiştirme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stillleri</a:t>
            </a:r>
            <a:r>
              <a:rPr lang="en-US" altLang="tr-TR" sz="3000" dirty="0" smtClean="0"/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2600" dirty="0" err="1" smtClean="0">
                <a:solidFill>
                  <a:srgbClr val="002060"/>
                </a:solidFill>
              </a:rPr>
              <a:t>Çocuğa</a:t>
            </a:r>
            <a:r>
              <a:rPr lang="en-US" altLang="tr-TR" sz="2600" dirty="0" smtClean="0">
                <a:solidFill>
                  <a:srgbClr val="002060"/>
                </a:solidFill>
              </a:rPr>
              <a:t> </a:t>
            </a:r>
            <a:r>
              <a:rPr lang="en-US" altLang="tr-TR" sz="2600" dirty="0" err="1" smtClean="0">
                <a:solidFill>
                  <a:srgbClr val="002060"/>
                </a:solidFill>
              </a:rPr>
              <a:t>duygusal</a:t>
            </a:r>
            <a:r>
              <a:rPr lang="en-US" altLang="tr-TR" sz="2600" dirty="0" smtClean="0">
                <a:solidFill>
                  <a:srgbClr val="002060"/>
                </a:solidFill>
              </a:rPr>
              <a:t> </a:t>
            </a:r>
            <a:r>
              <a:rPr lang="en-US" altLang="tr-TR" sz="2600" dirty="0" err="1" smtClean="0">
                <a:solidFill>
                  <a:srgbClr val="002060"/>
                </a:solidFill>
              </a:rPr>
              <a:t>yoğunlaşma</a:t>
            </a:r>
            <a:r>
              <a:rPr lang="en-US" altLang="tr-TR" sz="2600" dirty="0" smtClean="0"/>
              <a:t> (</a:t>
            </a:r>
            <a:r>
              <a:rPr lang="en-US" altLang="tr-TR" sz="2600" dirty="0" err="1" smtClean="0"/>
              <a:t>aşırı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koruyuculuk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ve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aşırı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talepkarlık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arasında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değişir</a:t>
            </a:r>
            <a:r>
              <a:rPr lang="en-US" altLang="tr-TR" sz="2600" dirty="0" smtClean="0"/>
              <a:t>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2600" dirty="0" err="1" smtClean="0">
                <a:solidFill>
                  <a:srgbClr val="002060"/>
                </a:solidFill>
              </a:rPr>
              <a:t>Çocuktan</a:t>
            </a:r>
            <a:r>
              <a:rPr lang="en-US" altLang="tr-TR" sz="2600" dirty="0" smtClean="0">
                <a:solidFill>
                  <a:srgbClr val="002060"/>
                </a:solidFill>
              </a:rPr>
              <a:t> </a:t>
            </a:r>
            <a:r>
              <a:rPr lang="en-US" altLang="tr-TR" sz="2600" dirty="0" err="1" smtClean="0">
                <a:solidFill>
                  <a:srgbClr val="002060"/>
                </a:solidFill>
              </a:rPr>
              <a:t>kaçınma</a:t>
            </a:r>
            <a:r>
              <a:rPr lang="en-US" altLang="tr-TR" sz="2600" dirty="0" smtClean="0"/>
              <a:t> (</a:t>
            </a:r>
            <a:r>
              <a:rPr lang="en-US" altLang="tr-TR" sz="2600" dirty="0" err="1" smtClean="0"/>
              <a:t>duygusal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olarak</a:t>
            </a:r>
            <a:r>
              <a:rPr lang="en-US" altLang="tr-TR" sz="2600" dirty="0" smtClean="0"/>
              <a:t> red </a:t>
            </a:r>
            <a:r>
              <a:rPr lang="en-US" altLang="tr-TR" sz="2600" dirty="0" err="1" smtClean="0"/>
              <a:t>ve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ihmal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etme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arasında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değişir</a:t>
            </a:r>
            <a:r>
              <a:rPr lang="en-US" altLang="tr-TR" sz="2600" dirty="0" smtClean="0"/>
              <a:t>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2600" dirty="0" err="1" smtClean="0">
                <a:solidFill>
                  <a:srgbClr val="002060"/>
                </a:solidFill>
              </a:rPr>
              <a:t>Çocuğun</a:t>
            </a:r>
            <a:r>
              <a:rPr lang="en-US" altLang="tr-TR" sz="2600" dirty="0" smtClean="0">
                <a:solidFill>
                  <a:srgbClr val="002060"/>
                </a:solidFill>
              </a:rPr>
              <a:t> </a:t>
            </a:r>
            <a:r>
              <a:rPr lang="en-US" altLang="tr-TR" sz="2600" dirty="0" err="1" smtClean="0">
                <a:solidFill>
                  <a:srgbClr val="002060"/>
                </a:solidFill>
              </a:rPr>
              <a:t>kabulü</a:t>
            </a:r>
            <a:r>
              <a:rPr lang="en-US" altLang="tr-TR" sz="2600" dirty="0" smtClean="0"/>
              <a:t> (</a:t>
            </a:r>
            <a:r>
              <a:rPr lang="en-US" altLang="tr-TR" sz="2600" dirty="0" err="1" smtClean="0"/>
              <a:t>rahat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kabul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etme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ve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severek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kabul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etme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arasında</a:t>
            </a:r>
            <a:r>
              <a:rPr lang="en-US" altLang="tr-TR" sz="2600" dirty="0" smtClean="0"/>
              <a:t> </a:t>
            </a:r>
            <a:r>
              <a:rPr lang="en-US" altLang="tr-TR" sz="2600" dirty="0" err="1" smtClean="0"/>
              <a:t>değişir</a:t>
            </a:r>
            <a:r>
              <a:rPr lang="en-US" altLang="tr-TR" sz="2600" dirty="0" smtClean="0"/>
              <a:t>).</a:t>
            </a:r>
          </a:p>
          <a:p>
            <a:pPr lvl="1" eaLnBrk="1" hangingPunct="1">
              <a:lnSpc>
                <a:spcPct val="80000"/>
              </a:lnSpc>
            </a:pPr>
            <a:endParaRPr lang="en-US" altLang="tr-TR" sz="2600" dirty="0" smtClean="0"/>
          </a:p>
          <a:p>
            <a:pPr eaLnBrk="1" hangingPunct="1">
              <a:lnSpc>
                <a:spcPct val="80000"/>
              </a:lnSpc>
            </a:pPr>
            <a:endParaRPr lang="en-US" alt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102766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62000" y="269875"/>
            <a:ext cx="8077200" cy="1143000"/>
          </a:xfrm>
        </p:spPr>
        <p:txBody>
          <a:bodyPr/>
          <a:lstStyle/>
          <a:p>
            <a:r>
              <a:rPr lang="en-US" sz="4400" dirty="0">
                <a:latin typeface="Calibri" charset="0"/>
              </a:rPr>
              <a:t>Ann </a:t>
            </a:r>
            <a:r>
              <a:rPr lang="en-US" sz="4400" dirty="0" err="1">
                <a:latin typeface="Calibri" charset="0"/>
              </a:rPr>
              <a:t>Roe’n</a:t>
            </a:r>
            <a:r>
              <a:rPr lang="tr-TR" sz="4400" dirty="0">
                <a:latin typeface="Calibri" charset="0"/>
              </a:rPr>
              <a:t>in</a:t>
            </a:r>
            <a:r>
              <a:rPr lang="en-US" sz="4400" dirty="0">
                <a:latin typeface="Calibri" charset="0"/>
              </a:rPr>
              <a:t> </a:t>
            </a:r>
            <a:r>
              <a:rPr lang="en-US" sz="4400" dirty="0" err="1">
                <a:latin typeface="Calibri" charset="0"/>
              </a:rPr>
              <a:t>Yaklaşımı</a:t>
            </a:r>
            <a:r>
              <a:rPr lang="tr-TR" sz="4400" dirty="0">
                <a:latin typeface="Calibri" charset="0"/>
              </a:rPr>
              <a:t> </a:t>
            </a:r>
            <a:r>
              <a:rPr lang="tr-TR" sz="4400" dirty="0" smtClean="0">
                <a:latin typeface="Calibri" charset="0"/>
              </a:rPr>
              <a:t>(3)</a:t>
            </a:r>
            <a:endParaRPr altLang="tr-TR" dirty="0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762000" y="1597025"/>
            <a:ext cx="8077200" cy="429736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tr-TR" sz="3000" dirty="0" smtClean="0"/>
              <a:t>Anne-baba </a:t>
            </a:r>
            <a:r>
              <a:rPr lang="en-US" altLang="tr-TR" sz="3000" dirty="0" err="1" smtClean="0"/>
              <a:t>çocuk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arasındaki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ilişki</a:t>
            </a:r>
            <a:r>
              <a:rPr lang="en-US" altLang="tr-TR" sz="3000" dirty="0" smtClean="0"/>
              <a:t>, </a:t>
            </a:r>
            <a:r>
              <a:rPr lang="en-US" altLang="tr-TR" sz="3000" dirty="0" err="1" smtClean="0"/>
              <a:t>ilgi</a:t>
            </a:r>
            <a:r>
              <a:rPr lang="en-US" altLang="tr-TR" sz="3000" dirty="0" smtClean="0"/>
              <a:t>, </a:t>
            </a:r>
            <a:r>
              <a:rPr lang="en-US" altLang="tr-TR" sz="3000" dirty="0" err="1" smtClean="0"/>
              <a:t>ihtiyaç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ve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tutumları</a:t>
            </a:r>
            <a:r>
              <a:rPr lang="en-US" altLang="tr-TR" sz="3000" dirty="0" smtClean="0"/>
              <a:t>, </a:t>
            </a:r>
            <a:r>
              <a:rPr lang="en-US" altLang="tr-TR" sz="3000" dirty="0" err="1" smtClean="0"/>
              <a:t>bunlar</a:t>
            </a:r>
            <a:r>
              <a:rPr lang="en-US" altLang="tr-TR" sz="3000" dirty="0" smtClean="0"/>
              <a:t> da </a:t>
            </a:r>
            <a:r>
              <a:rPr lang="en-US" altLang="tr-TR" sz="3000" dirty="0" err="1" smtClean="0"/>
              <a:t>meslek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seçimini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belirler</a:t>
            </a:r>
            <a:r>
              <a:rPr lang="en-US" altLang="tr-TR" sz="3000" dirty="0" smtClean="0"/>
              <a:t>.</a:t>
            </a:r>
          </a:p>
          <a:p>
            <a:pPr eaLnBrk="1" hangingPunct="1"/>
            <a:r>
              <a:rPr lang="en-US" altLang="tr-TR" sz="3000" dirty="0" err="1" smtClean="0"/>
              <a:t>Koruyucu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olan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ailelerin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çocukları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ödül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ve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geri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bildirim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sağlayan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mesleklere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yönelirler</a:t>
            </a:r>
            <a:r>
              <a:rPr lang="en-US" altLang="tr-TR" sz="3000" dirty="0" smtClean="0"/>
              <a:t>.</a:t>
            </a:r>
          </a:p>
          <a:p>
            <a:pPr eaLnBrk="1" hangingPunct="1"/>
            <a:r>
              <a:rPr lang="en-US" altLang="tr-TR" sz="3000" dirty="0" err="1" smtClean="0"/>
              <a:t>İhmal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edilen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çocuklar</a:t>
            </a:r>
            <a:r>
              <a:rPr lang="en-US" altLang="tr-TR" sz="3000" dirty="0" smtClean="0"/>
              <a:t>, </a:t>
            </a:r>
            <a:r>
              <a:rPr lang="en-US" altLang="tr-TR" sz="3000" dirty="0" err="1" smtClean="0"/>
              <a:t>insanlardan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uzak</a:t>
            </a:r>
            <a:r>
              <a:rPr lang="en-US" altLang="tr-TR" sz="3000" dirty="0" smtClean="0"/>
              <a:t>, </a:t>
            </a:r>
            <a:r>
              <a:rPr lang="en-US" altLang="tr-TR" sz="3000" dirty="0" err="1" smtClean="0"/>
              <a:t>nesnelere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yönelik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meslekleri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seçerler</a:t>
            </a:r>
            <a:r>
              <a:rPr lang="en-US" altLang="tr-TR" sz="3000" dirty="0" smtClean="0"/>
              <a:t>. </a:t>
            </a:r>
          </a:p>
          <a:p>
            <a:pPr eaLnBrk="1" hangingPunct="1"/>
            <a:r>
              <a:rPr lang="en-US" altLang="tr-TR" sz="3000" dirty="0" err="1" smtClean="0"/>
              <a:t>Kab</a:t>
            </a:r>
            <a:r>
              <a:rPr lang="tr-TR" altLang="tr-TR" sz="3000" dirty="0" smtClean="0"/>
              <a:t>u</a:t>
            </a:r>
            <a:r>
              <a:rPr lang="en-US" altLang="tr-TR" sz="3000" dirty="0" smtClean="0"/>
              <a:t>l </a:t>
            </a:r>
            <a:r>
              <a:rPr lang="en-US" altLang="tr-TR" sz="3000" dirty="0" err="1" smtClean="0"/>
              <a:t>edilen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çocuklar</a:t>
            </a:r>
            <a:r>
              <a:rPr lang="en-US" altLang="tr-TR" sz="3000" dirty="0" smtClean="0"/>
              <a:t>, </a:t>
            </a:r>
            <a:r>
              <a:rPr lang="en-US" altLang="tr-TR" sz="3000" dirty="0" err="1" smtClean="0"/>
              <a:t>ilgilerini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dengeleyebilecekleri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mesleklere</a:t>
            </a:r>
            <a:r>
              <a:rPr lang="en-US" altLang="tr-TR" sz="3000" dirty="0" smtClean="0"/>
              <a:t> </a:t>
            </a:r>
            <a:r>
              <a:rPr lang="en-US" altLang="tr-TR" sz="3000" dirty="0" err="1" smtClean="0"/>
              <a:t>yönelirler</a:t>
            </a:r>
            <a:r>
              <a:rPr lang="en-US" altLang="tr-TR" sz="3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508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762000" y="269875"/>
            <a:ext cx="8077200" cy="1143000"/>
          </a:xfrm>
        </p:spPr>
        <p:txBody>
          <a:bodyPr/>
          <a:lstStyle/>
          <a:p>
            <a:r>
              <a:rPr lang="en-US" sz="4000" dirty="0">
                <a:latin typeface="Calibri" charset="0"/>
              </a:rPr>
              <a:t>Ann </a:t>
            </a:r>
            <a:r>
              <a:rPr lang="en-US" sz="4000" dirty="0" err="1">
                <a:latin typeface="Calibri" charset="0"/>
              </a:rPr>
              <a:t>Roe’n</a:t>
            </a:r>
            <a:r>
              <a:rPr lang="tr-TR" sz="4000" dirty="0">
                <a:latin typeface="Calibri" charset="0"/>
              </a:rPr>
              <a:t>in</a:t>
            </a:r>
            <a:r>
              <a:rPr lang="en-US" sz="4000" dirty="0">
                <a:latin typeface="Calibri" charset="0"/>
              </a:rPr>
              <a:t> </a:t>
            </a:r>
            <a:r>
              <a:rPr lang="en-US" sz="4000" dirty="0" err="1">
                <a:latin typeface="Calibri" charset="0"/>
              </a:rPr>
              <a:t>Yaklaşımı</a:t>
            </a:r>
            <a:r>
              <a:rPr lang="tr-TR" sz="4000" dirty="0">
                <a:latin typeface="Calibri" charset="0"/>
              </a:rPr>
              <a:t> </a:t>
            </a:r>
            <a:r>
              <a:rPr lang="tr-TR" sz="4000" dirty="0" smtClean="0">
                <a:latin typeface="Calibri" charset="0"/>
              </a:rPr>
              <a:t>(4)</a:t>
            </a:r>
            <a:endParaRPr altLang="tr-TR" dirty="0" smtClean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762000" y="1597025"/>
            <a:ext cx="8077200" cy="4297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dirty="0" err="1" smtClean="0"/>
              <a:t>Çocukluktaki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aile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ortamı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yetişkinlikte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ilgi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tutumları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etkiler</a:t>
            </a:r>
            <a:r>
              <a:rPr lang="en-US" altLang="tr-TR" dirty="0" smtClean="0"/>
              <a:t>. </a:t>
            </a:r>
            <a:r>
              <a:rPr lang="en-US" altLang="tr-TR" dirty="0" err="1" smtClean="0"/>
              <a:t>Aile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ortamının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etkilerine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göre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insanlara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yönelik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ya</a:t>
            </a:r>
            <a:r>
              <a:rPr lang="en-US" altLang="tr-TR" dirty="0" smtClean="0"/>
              <a:t> da </a:t>
            </a:r>
            <a:r>
              <a:rPr lang="en-US" altLang="tr-TR" dirty="0" err="1" smtClean="0"/>
              <a:t>insanlara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yönelik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olmayan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meslekler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seçilir</a:t>
            </a:r>
            <a:r>
              <a:rPr lang="en-US" altLang="tr-TR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dirty="0" err="1" smtClean="0">
                <a:solidFill>
                  <a:srgbClr val="FF0000"/>
                </a:solidFill>
              </a:rPr>
              <a:t>İnsanlara</a:t>
            </a:r>
            <a:r>
              <a:rPr lang="en-US" altLang="tr-TR" dirty="0" smtClean="0">
                <a:solidFill>
                  <a:srgbClr val="FF0000"/>
                </a:solidFill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</a:rPr>
              <a:t>yönelik</a:t>
            </a:r>
            <a:r>
              <a:rPr lang="en-US" altLang="tr-TR" dirty="0" smtClean="0">
                <a:solidFill>
                  <a:srgbClr val="FF0000"/>
                </a:solidFill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</a:rPr>
              <a:t>meslekler</a:t>
            </a:r>
            <a:r>
              <a:rPr lang="en-US" altLang="tr-TR" dirty="0" smtClean="0"/>
              <a:t>: </a:t>
            </a:r>
            <a:r>
              <a:rPr lang="tr-TR" altLang="tr-TR" dirty="0" err="1"/>
              <a:t>H</a:t>
            </a:r>
            <a:r>
              <a:rPr lang="en-US" altLang="tr-TR" dirty="0" err="1" smtClean="0"/>
              <a:t>izmet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iş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bağlantısı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örgütler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genel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kültür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sanat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eğlence</a:t>
            </a:r>
            <a:r>
              <a:rPr lang="en-US" altLang="tr-TR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dirty="0" err="1" smtClean="0">
                <a:solidFill>
                  <a:srgbClr val="FF0000"/>
                </a:solidFill>
              </a:rPr>
              <a:t>İnsanlara</a:t>
            </a:r>
            <a:r>
              <a:rPr lang="en-US" altLang="tr-TR" dirty="0" smtClean="0">
                <a:solidFill>
                  <a:srgbClr val="FF0000"/>
                </a:solidFill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</a:rPr>
              <a:t>yönelik</a:t>
            </a:r>
            <a:r>
              <a:rPr lang="en-US" altLang="tr-TR" dirty="0" smtClean="0">
                <a:solidFill>
                  <a:srgbClr val="FF0000"/>
                </a:solidFill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</a:rPr>
              <a:t>olmayan</a:t>
            </a:r>
            <a:r>
              <a:rPr lang="en-US" altLang="tr-TR" dirty="0" smtClean="0">
                <a:solidFill>
                  <a:srgbClr val="FF0000"/>
                </a:solidFill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</a:rPr>
              <a:t>meslekler</a:t>
            </a:r>
            <a:r>
              <a:rPr lang="en-US" altLang="tr-TR" dirty="0" smtClean="0"/>
              <a:t>: </a:t>
            </a:r>
            <a:r>
              <a:rPr lang="tr-TR" altLang="tr-TR" dirty="0" err="1"/>
              <a:t>T</a:t>
            </a:r>
            <a:r>
              <a:rPr lang="en-US" altLang="tr-TR" dirty="0" err="1" smtClean="0"/>
              <a:t>eknoloji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açık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hava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bilim</a:t>
            </a:r>
            <a:r>
              <a:rPr lang="en-US" altLang="tr-TR" dirty="0" smtClean="0"/>
              <a:t>. </a:t>
            </a:r>
          </a:p>
          <a:p>
            <a:pPr lvl="1" eaLnBrk="1" hangingPunct="1">
              <a:lnSpc>
                <a:spcPct val="90000"/>
              </a:lnSpc>
            </a:pPr>
            <a:endParaRPr lang="en-US" altLang="tr-TR" dirty="0" smtClean="0"/>
          </a:p>
          <a:p>
            <a:pPr eaLnBrk="1" hangingPunct="1">
              <a:lnSpc>
                <a:spcPct val="90000"/>
              </a:lnSpc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63421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299</TotalTime>
  <Words>1203</Words>
  <Application>Microsoft Office PowerPoint</Application>
  <PresentationFormat>Ekran Gösterisi (4:3)</PresentationFormat>
  <Paragraphs>116</Paragraphs>
  <Slides>17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Concourse</vt:lpstr>
      <vt:lpstr>Mesleki Rehberlik Kuramları</vt:lpstr>
      <vt:lpstr>Kuramlar</vt:lpstr>
      <vt:lpstr>Meslek Seçimi ve Gelişimi İle İlgili Yaklaşımlar</vt:lpstr>
      <vt:lpstr>Özellik (Trait)-Faktör Yaklaşımı (1)</vt:lpstr>
      <vt:lpstr>Özellik (Trait)-Faktör Yaklaşımı (2)</vt:lpstr>
      <vt:lpstr>Ann Roe’nin Yaklaşımı (1)</vt:lpstr>
      <vt:lpstr>Ann Roe’nin Yaklaşımı (2)</vt:lpstr>
      <vt:lpstr>Ann Roe’nin Yaklaşımı (3)</vt:lpstr>
      <vt:lpstr>Ann Roe’nin Yaklaşımı (4)</vt:lpstr>
      <vt:lpstr>Mesleki Gelişim Yaklaşımları (1)</vt:lpstr>
      <vt:lpstr>Mesleki Gelişim Yaklaşımları (2)</vt:lpstr>
      <vt:lpstr>Mesleki Gelişim Yaklaşımları (3)</vt:lpstr>
      <vt:lpstr>Mesleki Gelişim Yaklaşımları (4)</vt:lpstr>
      <vt:lpstr>Mesleki Gelişim Yaklaşımları (5)</vt:lpstr>
      <vt:lpstr>Mesleki Gelişim Yaklaşımları (6)</vt:lpstr>
      <vt:lpstr>Holland’ın Tipoloji Yaklaşımı (1)</vt:lpstr>
      <vt:lpstr>Holland’ın Tipoloji Yaklaşımı (2)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 Rehberlik Kuramları</dc:title>
  <dc:creator>Reviewer</dc:creator>
  <cp:lastModifiedBy>Hakem</cp:lastModifiedBy>
  <cp:revision>34</cp:revision>
  <dcterms:created xsi:type="dcterms:W3CDTF">2014-04-03T08:15:05Z</dcterms:created>
  <dcterms:modified xsi:type="dcterms:W3CDTF">2016-11-18T10:10:43Z</dcterms:modified>
</cp:coreProperties>
</file>