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4" r:id="rId8"/>
  </p:sldIdLst>
  <p:sldSz cx="12192000" cy="6858000"/>
  <p:notesSz cx="6858000" cy="9144000"/>
  <p:custShowLst>
    <p:custShow name="Özel Gösteri 1" id="0">
      <p:sldLst>
        <p:sld r:id="rId2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3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167063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Ergenlik dönemi </a:t>
            </a:r>
            <a:r>
              <a:rPr lang="tr-TR" sz="3200"/>
              <a:t>gelişim özellikleri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dirty="0"/>
              <a:t>Arş. Gör. Dr. Münevver ERYALÇIN</a:t>
            </a:r>
          </a:p>
        </p:txBody>
      </p:sp>
    </p:spTree>
    <p:extLst>
      <p:ext uri="{BB962C8B-B14F-4D97-AF65-F5344CB8AC3E}">
        <p14:creationId xmlns:p14="http://schemas.microsoft.com/office/powerpoint/2010/main" val="3241225869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/>
              <a:t>Adölesan</a:t>
            </a:r>
            <a:r>
              <a:rPr lang="tr-TR" dirty="0"/>
              <a:t> (ergenlik) çağı: çocuklukla erişkinlik arasında yer alan, bedensel ve ruhsal alanda önemli değişikliklerin belirdiği, hızlı bir büyüme ve olgunlaşma çağıdır.</a:t>
            </a:r>
          </a:p>
          <a:p>
            <a:r>
              <a:rPr lang="tr-TR" dirty="0"/>
              <a:t>Genel çizgileriyle 12-21 yaşları arasına rastlayan bu uzun geçiş döneminde, fizyolojik ve psikolojik gerginliklerin yanı sıra, yeni bir kimliğe doğru gitmenin yarattığı sıkıntılar da yaşanmaktadır. Zaten Batı </a:t>
            </a:r>
            <a:r>
              <a:rPr lang="tr-TR" dirty="0" err="1"/>
              <a:t>dilerinde</a:t>
            </a:r>
            <a:r>
              <a:rPr lang="tr-TR" dirty="0"/>
              <a:t> ‘</a:t>
            </a:r>
            <a:r>
              <a:rPr lang="tr-TR" dirty="0" err="1"/>
              <a:t>adolescence</a:t>
            </a:r>
            <a:r>
              <a:rPr lang="tr-TR" dirty="0"/>
              <a:t>’ diye bilinen bu dönemin sözlük anlamı ‘büyüme’ anlamına gelmektedir.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078717"/>
      </p:ext>
    </p:extLst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Ergenlik dönemi; biyolojik, psikolojik, zihinsel ve sosyal açılardan bir gelişme ve olgunlaşmanın yer aldığı, çocukluktan ergenliğe geçiş dönemi olarak, gencin vücudundaki değişiklikler, onu yeni vücut biçimiyle bir gösteriye, kimliğini yeniden ortaya koymaya zorlamaktadır.</a:t>
            </a:r>
          </a:p>
          <a:p>
            <a:r>
              <a:rPr lang="tr-TR" dirty="0"/>
              <a:t>Bu dönemde, çok belirgin bir şekilde büyüme ve fiziki değişimler görülmekte olup, erkeklerde daha anlamlı olmakla birlikte, her iki cinste de kas gücünde bir artış gözlenir.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901711"/>
      </p:ext>
    </p:extLst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Erkekler, bu dönemde kilo kaybedip geç </a:t>
            </a:r>
            <a:r>
              <a:rPr lang="tr-TR" dirty="0" err="1"/>
              <a:t>adölesansta</a:t>
            </a:r>
            <a:r>
              <a:rPr lang="tr-TR" dirty="0"/>
              <a:t> kilo almaya başlamakta; kızlar ise, bütün bu dönem boyunca kilo almakta ve bunu önlemek için başvurdukları diyet yöntemlerinde genellikle başarısız kalmaktadır.</a:t>
            </a:r>
          </a:p>
          <a:p>
            <a:r>
              <a:rPr lang="tr-TR" dirty="0"/>
              <a:t>Erkek çocuklarının çoğu, kızların aksine vücutlarındaki bu değişikliklerden memnundur.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88895"/>
      </p:ext>
    </p:extLst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Ergenlik, çocuklukla yetişkinlik arasında kalan, biyolojik, psikolojik ve cinsel gelişmeleri içinde barındıran bir ‘ara </a:t>
            </a:r>
            <a:r>
              <a:rPr lang="tr-TR" dirty="0" err="1"/>
              <a:t>dönem’dir</a:t>
            </a:r>
            <a:r>
              <a:rPr lang="tr-TR" dirty="0"/>
              <a:t> ve ergenlik öncesi dönem, 10-12 </a:t>
            </a:r>
            <a:r>
              <a:rPr lang="tr-TR" dirty="0" err="1"/>
              <a:t>yai</a:t>
            </a:r>
            <a:r>
              <a:rPr lang="tr-TR" dirty="0"/>
              <a:t> aralığında olup, bu dönem kendi içinde üç kısımda incelenmektedir.</a:t>
            </a:r>
          </a:p>
          <a:p>
            <a:r>
              <a:rPr lang="tr-TR" dirty="0"/>
              <a:t>1- Ergenlik Dönemi/</a:t>
            </a:r>
            <a:r>
              <a:rPr lang="tr-TR" dirty="0" err="1"/>
              <a:t>Puberte</a:t>
            </a:r>
            <a:r>
              <a:rPr lang="tr-TR" dirty="0"/>
              <a:t>/Erinlik (11-15 yaşlar)</a:t>
            </a:r>
          </a:p>
          <a:p>
            <a:r>
              <a:rPr lang="tr-TR" dirty="0"/>
              <a:t>2- Orta </a:t>
            </a:r>
            <a:r>
              <a:rPr lang="tr-TR" dirty="0" err="1"/>
              <a:t>Adölesan</a:t>
            </a:r>
            <a:r>
              <a:rPr lang="tr-TR" dirty="0"/>
              <a:t> Dönemi (15-16 yaşlar)</a:t>
            </a:r>
          </a:p>
          <a:p>
            <a:r>
              <a:rPr lang="tr-TR" dirty="0"/>
              <a:t>3- </a:t>
            </a:r>
            <a:r>
              <a:rPr lang="tr-TR" dirty="0" err="1"/>
              <a:t>Adölesanın</a:t>
            </a:r>
            <a:r>
              <a:rPr lang="tr-TR" dirty="0"/>
              <a:t> Son Dönemi(17-19 yaşlar)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0349"/>
      </p:ext>
    </p:extLst>
  </p:cSld>
  <p:clrMapOvr>
    <a:masterClrMapping/>
  </p:clrMapOvr>
  <p:transition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‘Fırtınalı bir dönem’ olarak ifade edilen ergenlik dönemi, çeşitli kuramcılar tarafından farklı açılardan incelenmiştir.</a:t>
            </a:r>
          </a:p>
          <a:p>
            <a:r>
              <a:rPr lang="tr-TR" dirty="0"/>
              <a:t>Bunlardan </a:t>
            </a:r>
            <a:r>
              <a:rPr lang="tr-TR" dirty="0" err="1"/>
              <a:t>Eric</a:t>
            </a:r>
            <a:r>
              <a:rPr lang="tr-TR" dirty="0"/>
              <a:t> </a:t>
            </a:r>
            <a:r>
              <a:rPr lang="tr-TR" dirty="0" err="1"/>
              <a:t>Erikson</a:t>
            </a:r>
            <a:r>
              <a:rPr lang="tr-TR" dirty="0"/>
              <a:t>, oluşturmuş olduğu </a:t>
            </a:r>
            <a:r>
              <a:rPr lang="tr-TR" dirty="0" err="1"/>
              <a:t>psiko</a:t>
            </a:r>
            <a:r>
              <a:rPr lang="tr-TR" dirty="0"/>
              <a:t>-sosyal gelişim basamaklarında, ergenin temel sorunlarını ‘kimlik krizi’ olarak belirtmiştir.</a:t>
            </a:r>
          </a:p>
          <a:p>
            <a:r>
              <a:rPr lang="tr-TR" dirty="0"/>
              <a:t>‘Bireyselleşme’ yolunda ilk adımları atmakta olan ergen, kendini, ailesinden bağımsız olarak konumlandırma çabası içine girmektedir.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0733"/>
      </p:ext>
    </p:extLst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latin typeface="Times New Roman"/>
                <a:ea typeface="Calibri"/>
                <a:cs typeface="Times New Roman"/>
              </a:rPr>
              <a:t>KAYNAKÇA</a:t>
            </a:r>
          </a:p>
          <a:p>
            <a:r>
              <a:rPr lang="tr-TR" dirty="0" err="1"/>
              <a:t>Gander</a:t>
            </a:r>
            <a:r>
              <a:rPr lang="tr-TR" dirty="0"/>
              <a:t>, M. J. ve </a:t>
            </a:r>
            <a:r>
              <a:rPr lang="tr-TR" dirty="0" err="1"/>
              <a:t>Gardiner</a:t>
            </a:r>
            <a:r>
              <a:rPr lang="tr-TR" dirty="0"/>
              <a:t>, H. W. (1993). </a:t>
            </a:r>
            <a:r>
              <a:rPr lang="tr-TR" i="1" dirty="0" err="1"/>
              <a:t>Cocuk</a:t>
            </a:r>
            <a:r>
              <a:rPr lang="tr-TR" i="1" dirty="0"/>
              <a:t> ve Ergen </a:t>
            </a:r>
            <a:r>
              <a:rPr lang="tr-TR" i="1" dirty="0" err="1"/>
              <a:t>Gelisimi</a:t>
            </a:r>
            <a:r>
              <a:rPr lang="tr-TR" dirty="0"/>
              <a:t>. (</a:t>
            </a:r>
            <a:r>
              <a:rPr lang="tr-TR" dirty="0" err="1"/>
              <a:t>Çev</a:t>
            </a:r>
            <a:r>
              <a:rPr lang="tr-TR" dirty="0"/>
              <a:t>.) Çelen, N., Dönmez, A. ve Onur, B. Ankara: İmge </a:t>
            </a:r>
            <a:r>
              <a:rPr lang="tr-TR" dirty="0" err="1"/>
              <a:t>kitabevi</a:t>
            </a:r>
            <a:r>
              <a:rPr lang="tr-TR"/>
              <a:t>.</a:t>
            </a:r>
            <a:endParaRPr lang="tr-TR" dirty="0">
              <a:latin typeface="Times New Roman"/>
              <a:ea typeface="Calibri"/>
              <a:cs typeface="Times New Roman"/>
            </a:endParaRPr>
          </a:p>
          <a:p>
            <a:r>
              <a:rPr lang="tr-TR" dirty="0" err="1">
                <a:latin typeface="Times New Roman"/>
                <a:ea typeface="Calibri"/>
                <a:cs typeface="Times New Roman"/>
              </a:rPr>
              <a:t>Maguire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, L. (2002).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Clinical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Social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i="1" dirty="0" err="1">
                <a:latin typeface="Times New Roman"/>
                <a:ea typeface="Calibri"/>
                <a:cs typeface="Times New Roman"/>
              </a:rPr>
              <a:t>Work</a:t>
            </a:r>
            <a:r>
              <a:rPr lang="tr-TR" i="1" dirty="0">
                <a:latin typeface="Times New Roman"/>
                <a:ea typeface="Calibri"/>
                <a:cs typeface="Times New Roman"/>
              </a:rPr>
              <a:t>.</a:t>
            </a:r>
            <a:r>
              <a:rPr lang="tr-TR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Canada</a:t>
            </a:r>
            <a:r>
              <a:rPr lang="tr-TR" dirty="0">
                <a:latin typeface="Times New Roman"/>
                <a:ea typeface="Calibri"/>
                <a:cs typeface="Times New Roman"/>
              </a:rPr>
              <a:t>: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Brooks</a:t>
            </a:r>
            <a:r>
              <a:rPr lang="tr-TR" dirty="0">
                <a:latin typeface="Times New Roman"/>
                <a:ea typeface="Calibri"/>
                <a:cs typeface="Times New Roman"/>
              </a:rPr>
              <a:t>/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Cole</a:t>
            </a:r>
            <a:r>
              <a:rPr lang="tr-TR" dirty="0">
                <a:latin typeface="Times New Roman"/>
                <a:ea typeface="Calibri"/>
                <a:cs typeface="Times New Roman"/>
              </a:rPr>
              <a:t> </a:t>
            </a:r>
            <a:r>
              <a:rPr lang="tr-TR" dirty="0" err="1">
                <a:latin typeface="Times New Roman"/>
                <a:ea typeface="Calibri"/>
                <a:cs typeface="Times New Roman"/>
              </a:rPr>
              <a:t>Product</a:t>
            </a:r>
            <a:r>
              <a:rPr lang="tr-TR" dirty="0">
                <a:latin typeface="Times New Roman"/>
                <a:ea typeface="Calibri"/>
                <a:cs typeface="Times New Roman"/>
              </a:rPr>
              <a:t>.</a:t>
            </a:r>
          </a:p>
          <a:p>
            <a:r>
              <a:rPr lang="tr-TR" dirty="0" err="1"/>
              <a:t>Zastrow</a:t>
            </a:r>
            <a:r>
              <a:rPr lang="tr-TR" dirty="0"/>
              <a:t>, C. (1999). </a:t>
            </a:r>
            <a:r>
              <a:rPr lang="tr-TR" i="1" dirty="0" err="1"/>
              <a:t>The</a:t>
            </a:r>
            <a:r>
              <a:rPr lang="tr-TR" i="1" dirty="0"/>
              <a:t> </a:t>
            </a:r>
            <a:r>
              <a:rPr lang="tr-TR" i="1" dirty="0" err="1"/>
              <a:t>Practice</a:t>
            </a:r>
            <a:r>
              <a:rPr lang="tr-TR" i="1" dirty="0"/>
              <a:t> of </a:t>
            </a:r>
            <a:r>
              <a:rPr lang="tr-TR" i="1" dirty="0" err="1"/>
              <a:t>Social</a:t>
            </a:r>
            <a:r>
              <a:rPr lang="tr-TR" i="1" dirty="0"/>
              <a:t> </a:t>
            </a:r>
            <a:r>
              <a:rPr lang="tr-TR" i="1" dirty="0" err="1"/>
              <a:t>Work</a:t>
            </a:r>
            <a:r>
              <a:rPr lang="tr-TR" i="1" dirty="0"/>
              <a:t>.</a:t>
            </a:r>
            <a:r>
              <a:rPr lang="tr-TR" b="1" dirty="0"/>
              <a:t> </a:t>
            </a:r>
            <a:r>
              <a:rPr lang="tr-TR" dirty="0"/>
              <a:t>CA: </a:t>
            </a:r>
            <a:r>
              <a:rPr lang="tr-TR" dirty="0" err="1"/>
              <a:t>Brooks</a:t>
            </a:r>
            <a:r>
              <a:rPr lang="tr-TR" dirty="0"/>
              <a:t>/</a:t>
            </a:r>
            <a:r>
              <a:rPr lang="tr-TR" dirty="0" err="1"/>
              <a:t>Cole</a:t>
            </a:r>
            <a:r>
              <a:rPr lang="tr-TR" dirty="0"/>
              <a:t> </a:t>
            </a:r>
            <a:r>
              <a:rPr lang="tr-TR" dirty="0" err="1"/>
              <a:t>Publishing</a:t>
            </a:r>
            <a:r>
              <a:rPr lang="tr-TR" dirty="0"/>
              <a:t> </a:t>
            </a:r>
            <a:r>
              <a:rPr lang="tr-TR" dirty="0" err="1"/>
              <a:t>Company</a:t>
            </a:r>
            <a:r>
              <a:rPr lang="tr-TR" dirty="0"/>
              <a:t>.</a:t>
            </a:r>
          </a:p>
          <a:p>
            <a:endParaRPr lang="tr-TR" dirty="0">
              <a:latin typeface="Calibri"/>
              <a:ea typeface="Calibri"/>
              <a:cs typeface="Times New Roman"/>
            </a:endParaRPr>
          </a:p>
          <a:p>
            <a:endParaRPr lang="tr-TR" dirty="0">
              <a:latin typeface="Times New Roman"/>
              <a:ea typeface="Calibri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508</TotalTime>
  <Words>403</Words>
  <Application>Microsoft Office PowerPoint</Application>
  <PresentationFormat>Geniş ekran</PresentationFormat>
  <Paragraphs>20</Paragraphs>
  <Slides>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  <vt:variant>
        <vt:lpstr>Özel Gösteriler</vt:lpstr>
      </vt:variant>
      <vt:variant>
        <vt:i4>1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Duman</vt:lpstr>
      <vt:lpstr>Ergenlik dönemi gelişim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Özel Gösteri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Munevver.Goker</cp:lastModifiedBy>
  <cp:revision>77</cp:revision>
  <dcterms:created xsi:type="dcterms:W3CDTF">2014-05-19T11:47:06Z</dcterms:created>
  <dcterms:modified xsi:type="dcterms:W3CDTF">2021-11-16T15:02:42Z</dcterms:modified>
</cp:coreProperties>
</file>