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307" r:id="rId3"/>
    <p:sldId id="308" r:id="rId4"/>
    <p:sldId id="310" r:id="rId5"/>
    <p:sldId id="313" r:id="rId6"/>
    <p:sldId id="318" r:id="rId7"/>
    <p:sldId id="319" r:id="rId8"/>
    <p:sldId id="32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ce Mercanoglu Taban" userId="25c1212fd68bd1f9" providerId="LiveId" clId="{1D134964-BA3C-48D2-8069-3A670C5F6EAD}"/>
    <pc:docChg chg="delSld">
      <pc:chgData name="Birce Mercanoglu Taban" userId="25c1212fd68bd1f9" providerId="LiveId" clId="{1D134964-BA3C-48D2-8069-3A670C5F6EAD}" dt="2021-11-28T12:00:21.951" v="0" actId="2696"/>
      <pc:docMkLst>
        <pc:docMk/>
      </pc:docMkLst>
      <pc:sldChg chg="del">
        <pc:chgData name="Birce Mercanoglu Taban" userId="25c1212fd68bd1f9" providerId="LiveId" clId="{1D134964-BA3C-48D2-8069-3A670C5F6EAD}" dt="2021-11-28T12:00:21.951" v="0" actId="2696"/>
        <pc:sldMkLst>
          <pc:docMk/>
          <pc:sldMk cId="1952722627" sldId="322"/>
        </pc:sldMkLst>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A16AA21-1863-4931-97CB-99D0A168701B}"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772C379-9A7C-4C87-A116-CBE9F58B04C5}" type="datetimeFigureOut">
              <a:rPr lang="en-US" dirty="0"/>
              <a:t>11/28/2021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(Singh, R.P. ve </a:t>
            </a:r>
            <a:r>
              <a:rPr lang="tr-TR" sz="1100" b="1" dirty="0" err="1">
                <a:solidFill>
                  <a:schemeClr val="tx1"/>
                </a:solidFill>
                <a:latin typeface="Arial" panose="020B0604020202020204" pitchFamily="34" charset="0"/>
              </a:rPr>
              <a:t>Heidman</a:t>
            </a:r>
            <a:r>
              <a:rPr lang="tr-TR" sz="1100" b="1" dirty="0">
                <a:solidFill>
                  <a:schemeClr val="tx1"/>
                </a:solidFill>
                <a:latin typeface="Arial" panose="020B0604020202020204" pitchFamily="34" charset="0"/>
              </a:rPr>
              <a:t>, R.,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tr-TR" sz="1100" b="1" dirty="0">
                <a:solidFill>
                  <a:schemeClr val="tx1"/>
                </a:solidFill>
                <a:latin typeface="Arial" panose="020B0604020202020204" pitchFamily="34" charset="0"/>
              </a:rPr>
              <a:t> 5. Basımından Çeviri), Nobel Akademik Yayıncılık. Türkiye, 864 sayfa. ISBN: </a:t>
            </a:r>
            <a:r>
              <a:rPr lang="tr-TR" sz="1100" b="1" dirty="0">
                <a:solidFill>
                  <a:schemeClr val="bg1"/>
                </a:solidFill>
                <a:latin typeface="Arial" panose="020B0604020202020204" pitchFamily="34" charset="0"/>
              </a:rPr>
              <a:t>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solidFill>
                  <a:schemeClr val="bg1"/>
                </a:solidFill>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38400" y="274638"/>
            <a:ext cx="7772400" cy="634082"/>
          </a:xfrm>
        </p:spPr>
        <p:txBody>
          <a:bodyPr>
            <a:normAutofit/>
          </a:bodyPr>
          <a:lstStyle/>
          <a:p>
            <a:r>
              <a:rPr lang="tr-TR" sz="2800" b="1" dirty="0">
                <a:solidFill>
                  <a:schemeClr val="tx1"/>
                </a:solidFill>
              </a:rPr>
              <a:t>SOĞUTMA</a:t>
            </a:r>
          </a:p>
        </p:txBody>
      </p:sp>
      <p:sp>
        <p:nvSpPr>
          <p:cNvPr id="3" name="2 İçerik Yer Tutucusu"/>
          <p:cNvSpPr>
            <a:spLocks noGrp="1"/>
          </p:cNvSpPr>
          <p:nvPr>
            <p:ph sz="quarter" idx="1"/>
          </p:nvPr>
        </p:nvSpPr>
        <p:spPr>
          <a:xfrm>
            <a:off x="766763" y="908720"/>
            <a:ext cx="9444037" cy="5111080"/>
          </a:xfrm>
        </p:spPr>
        <p:txBody>
          <a:bodyPr>
            <a:normAutofit fontScale="92500" lnSpcReduction="20000"/>
          </a:bodyPr>
          <a:lstStyle/>
          <a:p>
            <a:pPr marL="0" indent="0">
              <a:lnSpc>
                <a:spcPct val="115000"/>
              </a:lnSpc>
              <a:spcAft>
                <a:spcPts val="1000"/>
              </a:spcAft>
              <a:buNone/>
            </a:pPr>
            <a:r>
              <a:rPr lang="tr-TR" sz="1800" dirty="0">
                <a:latin typeface="Calibri" panose="020F0502020204030204" pitchFamily="34" charset="0"/>
                <a:ea typeface="Calibri" panose="020F0502020204030204" pitchFamily="34" charset="0"/>
                <a:cs typeface="Times New Roman" panose="02020603050405020304" pitchFamily="18" charset="0"/>
              </a:rPr>
              <a:t>Depolama gıda ürünlerinin kalitesinde sıcaklık önemli bir rol oynamaktadır. Sıcaklığın düşürülmesi kalite kayıplarına neden olan reaksiyonların hızını azaltmaktadır. Genellikle sıcaklığın 10°C düşürülesinin reaksiyon hızında yarı yarıya azalma sağladığı kabul edilmektedir.</a:t>
            </a:r>
          </a:p>
          <a:p>
            <a:pPr marL="0" indent="0">
              <a:lnSpc>
                <a:spcPct val="115000"/>
              </a:lnSpc>
              <a:spcAft>
                <a:spcPts val="1000"/>
              </a:spcAft>
              <a:buNone/>
            </a:pPr>
            <a:r>
              <a:rPr lang="tr-TR" sz="1800" dirty="0">
                <a:latin typeface="Calibri" panose="020F0502020204030204" pitchFamily="34" charset="0"/>
                <a:ea typeface="Calibri" panose="020F0502020204030204" pitchFamily="34" charset="0"/>
                <a:cs typeface="Times New Roman" panose="02020603050405020304" pitchFamily="18" charset="0"/>
              </a:rPr>
              <a:t>Eskiden düşük sıcaklık buz kullanılarak elde edilmekteydi. Gıda maddelerinin içinde bulunduğu yalıtılmış bir kabinde buz erimeye bırakılmıştır. Erime süresince buzun katı fazdan sıvı (su) fazına geçebilmesi için gizli ısıya (333.2kJ/kg) gereksinim duymaktadır. Bu ısı izolasyon kabininde buzla yan yana bulunan ürünlerden sağlanmaktadır.</a:t>
            </a:r>
          </a:p>
          <a:p>
            <a:pPr marL="0" indent="0">
              <a:lnSpc>
                <a:spcPct val="115000"/>
              </a:lnSpc>
              <a:spcAft>
                <a:spcPts val="1000"/>
              </a:spcAft>
              <a:buNone/>
            </a:pPr>
            <a:r>
              <a:rPr lang="tr-TR" sz="1800" dirty="0">
                <a:latin typeface="Calibri" panose="020F0502020204030204" pitchFamily="34" charset="0"/>
                <a:ea typeface="Calibri" panose="020F0502020204030204" pitchFamily="34" charset="0"/>
                <a:cs typeface="Times New Roman" panose="02020603050405020304" pitchFamily="18" charset="0"/>
              </a:rPr>
              <a:t>Günümüzde ise soğutma işlemi mekanik soğutma sistemi ile sağlanmaktadır. Soğutma sistemi ısının soğutma kabininden aktarımını sağlayacak şekildedir. Isının aktarımı suya benzer şekilde sıvı fazdan buhar fazına hal değiştirebilen bir özellikte olan soğutucu akışkan yardımıyla sağlanmaktadır. Akışkan, sudan farklı olarak , daha düşük kaynama noktasına sahiptir. Örneğin endüstride yaygın olarak kullanılan soğutucu akışkanlardan amonyağın kaynama noktası -33.3 °C’dir. Bu sıcaklık değeri suyun atmosfer basıncı altında kaynama noktası (100°C) ile kıyaslandığında </a:t>
            </a:r>
            <a:r>
              <a:rPr lang="tr-TR" sz="1800" dirty="0" err="1">
                <a:latin typeface="Calibri" panose="020F0502020204030204" pitchFamily="34" charset="0"/>
                <a:ea typeface="Calibri" panose="020F0502020204030204" pitchFamily="34" charset="0"/>
                <a:cs typeface="Times New Roman" panose="02020603050405020304" pitchFamily="18" charset="0"/>
              </a:rPr>
              <a:t>çpk</a:t>
            </a:r>
            <a:r>
              <a:rPr lang="tr-TR" sz="1800" dirty="0">
                <a:latin typeface="Calibri" panose="020F0502020204030204" pitchFamily="34" charset="0"/>
                <a:ea typeface="Calibri" panose="020F0502020204030204" pitchFamily="34" charset="0"/>
                <a:cs typeface="Times New Roman" panose="02020603050405020304" pitchFamily="18" charset="0"/>
              </a:rPr>
              <a:t> düşük bir sıcaklıktır. Suya benzer olarak kaynama noktasında sıvı fazdan gaz fazına hal değiştirmek için amonyak da gizli ısıya gereksinim duymaktadır. Basıncın değiştirilmesiyle soğutucu akışkanın kaynama noktası değişebilmektedir. Buradan hareketle amonyağın kaynama noktasını 0°C’ye artırmak için basıncın 430.43kPa değerine yükseltilmesi gerekmektedir.</a:t>
            </a:r>
          </a:p>
          <a:p>
            <a:pPr marL="0" indent="0">
              <a:buNone/>
            </a:pPr>
            <a:endParaRPr lang="tr-TR"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81037" y="548680"/>
            <a:ext cx="10548937" cy="5687144"/>
          </a:xfrm>
        </p:spPr>
        <p:txBody>
          <a:bodyPr>
            <a:normAutofit fontScale="85000" lnSpcReduction="20000"/>
          </a:bodyPr>
          <a:lstStyle/>
          <a:p>
            <a:pPr marL="0" indent="0">
              <a:lnSpc>
                <a:spcPct val="115000"/>
              </a:lnSpc>
              <a:spcAft>
                <a:spcPts val="1000"/>
              </a:spcAft>
              <a:buNone/>
            </a:pPr>
            <a:r>
              <a:rPr lang="tr-TR" sz="2800" dirty="0">
                <a:latin typeface="Calibri" panose="020F0502020204030204" pitchFamily="34" charset="0"/>
                <a:ea typeface="Calibri" panose="020F0502020204030204" pitchFamily="34" charset="0"/>
                <a:cs typeface="Times New Roman" panose="02020603050405020304" pitchFamily="18" charset="0"/>
              </a:rPr>
              <a:t>Soğutucu akışkanın kullanıldığı basit bir soğutma sistemi şekilde gösterilmektedir. Bu örnekte tek engel akışkanın sadece bir kere kullanılmasıdır. Soğutucu akışkanlar </a:t>
            </a:r>
            <a:r>
              <a:rPr lang="tr-TR" sz="2800" dirty="0" err="1">
                <a:latin typeface="Calibri" panose="020F0502020204030204" pitchFamily="34" charset="0"/>
                <a:ea typeface="Calibri" panose="020F0502020204030204" pitchFamily="34" charset="0"/>
                <a:cs typeface="Times New Roman" panose="02020603050405020304" pitchFamily="18" charset="0"/>
              </a:rPr>
              <a:t>pahallı</a:t>
            </a:r>
            <a:r>
              <a:rPr lang="tr-TR" sz="2800" dirty="0">
                <a:latin typeface="Calibri" panose="020F0502020204030204" pitchFamily="34" charset="0"/>
                <a:ea typeface="Calibri" panose="020F0502020204030204" pitchFamily="34" charset="0"/>
                <a:cs typeface="Times New Roman" panose="02020603050405020304" pitchFamily="18" charset="0"/>
              </a:rPr>
              <a:t> olduğundan yeniden kullanılabilir olmalıdırlar. Aynı </a:t>
            </a:r>
            <a:r>
              <a:rPr lang="tr-TR" sz="2800" dirty="0" err="1">
                <a:latin typeface="Calibri" panose="020F0502020204030204" pitchFamily="34" charset="0"/>
                <a:ea typeface="Calibri" panose="020F0502020204030204" pitchFamily="34" charset="0"/>
                <a:cs typeface="Times New Roman" panose="02020603050405020304" pitchFamily="18" charset="0"/>
              </a:rPr>
              <a:t>sğutucu</a:t>
            </a:r>
            <a:r>
              <a:rPr lang="tr-TR" sz="2800" dirty="0">
                <a:latin typeface="Calibri" panose="020F0502020204030204" pitchFamily="34" charset="0"/>
                <a:ea typeface="Calibri" panose="020F0502020204030204" pitchFamily="34" charset="0"/>
                <a:cs typeface="Times New Roman" panose="02020603050405020304" pitchFamily="18" charset="0"/>
              </a:rPr>
              <a:t> akışkanın tekrar kullanılabilmesi için sistem , soğutucu buharını toplayabilecek şekilde ve buharın sıvı faza dönüşebilmesini sağlayacak şekilde </a:t>
            </a:r>
            <a:r>
              <a:rPr lang="tr-TR" sz="2800" dirty="0" err="1">
                <a:latin typeface="Calibri" panose="020F0502020204030204" pitchFamily="34" charset="0"/>
                <a:ea typeface="Calibri" panose="020F0502020204030204" pitchFamily="34" charset="0"/>
                <a:cs typeface="Times New Roman" panose="02020603050405020304" pitchFamily="18" charset="0"/>
              </a:rPr>
              <a:t>modifiye</a:t>
            </a:r>
            <a:r>
              <a:rPr lang="tr-TR" sz="2800" dirty="0">
                <a:latin typeface="Calibri" panose="020F0502020204030204" pitchFamily="34" charset="0"/>
                <a:ea typeface="Calibri" panose="020F0502020204030204" pitchFamily="34" charset="0"/>
                <a:cs typeface="Times New Roman" panose="02020603050405020304" pitchFamily="18" charset="0"/>
              </a:rPr>
              <a:t> edilebilir olmalıdır. Bu da mekanik buhar sıkıştırma sistemi ile sağlanabilmektedir.</a:t>
            </a:r>
          </a:p>
          <a:p>
            <a:pPr marL="0" indent="0">
              <a:lnSpc>
                <a:spcPct val="115000"/>
              </a:lnSpc>
              <a:spcAft>
                <a:spcPts val="1000"/>
              </a:spcAft>
              <a:buNone/>
            </a:pPr>
            <a:r>
              <a:rPr lang="tr-TR" sz="2800" dirty="0">
                <a:latin typeface="Calibri" panose="020F0502020204030204" pitchFamily="34" charset="0"/>
                <a:ea typeface="Calibri" panose="020F0502020204030204" pitchFamily="34" charset="0"/>
                <a:cs typeface="Times New Roman" panose="02020603050405020304" pitchFamily="18" charset="0"/>
              </a:rPr>
              <a:t>Mekanik buhar sıkıştırma sistemini tartışmadan önce akışkanların özelliklerini incelemek gerekmektedir. Soğutucu akışkanın seçimi, istenilen sıcaklıkta uygun özellikleri sağlamasına bağlıdır. Soğutucu akışkanların özelliklerin incelenmesinden sonra soğutma sisteminin elemanları incelenecektir. Buhar sıkıştırmalı soğutma sistemini incelemek amacıyla soğutucu akışkan için termodinamik çizelge kullanılacaktır. Ayrıca bu bölümün son kısmında basit soğutma sistemlerinin tasarımında matematiksel ifadelerin kullanılacağı için çeşitli uygulama problemlerine yer verilecektir.</a:t>
            </a:r>
          </a:p>
          <a:p>
            <a:pPr marL="0" indent="0">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38400" y="274638"/>
            <a:ext cx="7772400" cy="634082"/>
          </a:xfrm>
        </p:spPr>
        <p:txBody>
          <a:bodyPr>
            <a:normAutofit/>
          </a:bodyPr>
          <a:lstStyle/>
          <a:p>
            <a:r>
              <a:rPr lang="tr-TR" sz="2800" b="1" dirty="0">
                <a:solidFill>
                  <a:schemeClr val="tx1"/>
                </a:solidFill>
              </a:rPr>
              <a:t>SOĞUTUCU AKIŞKAN SEÇİMİ</a:t>
            </a:r>
            <a:endParaRPr lang="tr-TR" sz="2800" dirty="0">
              <a:solidFill>
                <a:schemeClr val="tx1"/>
              </a:solidFill>
            </a:endParaRPr>
          </a:p>
        </p:txBody>
      </p:sp>
      <p:sp>
        <p:nvSpPr>
          <p:cNvPr id="3" name="2 İçerik Yer Tutucusu"/>
          <p:cNvSpPr>
            <a:spLocks noGrp="1"/>
          </p:cNvSpPr>
          <p:nvPr>
            <p:ph sz="quarter" idx="1"/>
          </p:nvPr>
        </p:nvSpPr>
        <p:spPr>
          <a:xfrm>
            <a:off x="242888" y="908720"/>
            <a:ext cx="11534775" cy="5854030"/>
          </a:xfrm>
        </p:spPr>
        <p:txBody>
          <a:bodyPr>
            <a:normAutofit fontScale="92500" lnSpcReduction="20000"/>
          </a:bodyPr>
          <a:lstStyle/>
          <a:p>
            <a:pPr marL="0" indent="0">
              <a:buNone/>
            </a:pPr>
            <a:r>
              <a:rPr lang="tr-TR" dirty="0"/>
              <a:t>Buhar sıkıştırmalı soğutma sistemlerinde bir çok akışkanın ticari olarak kullanımı mümkündür. Akışkanın seçimi , verilen sistem için akışkanın uygunluğunun belirlenmesinde önem teşkil eden bir çok özelliğe bağlıdır. Aşağıda genelde dikkate alınan önemli özellikler listelenmektedir.</a:t>
            </a:r>
          </a:p>
          <a:p>
            <a:pPr marL="0" lvl="0" indent="0">
              <a:buNone/>
            </a:pPr>
            <a:r>
              <a:rPr lang="tr-TR" dirty="0"/>
              <a:t>Buharlaşma gizli ısısı : Buharlaşma gizli ısısının yüksek olması tercih edilir. Belirli bir kapasite için, buharlaşma gizli ısısının yüksek olması düşük miktarda akışkanın birim zamanda </a:t>
            </a:r>
            <a:r>
              <a:rPr lang="tr-TR" dirty="0" err="1"/>
              <a:t>sirküle</a:t>
            </a:r>
            <a:r>
              <a:rPr lang="tr-TR" dirty="0"/>
              <a:t> edileceğini göstermektedir.</a:t>
            </a:r>
          </a:p>
          <a:p>
            <a:pPr marL="0" lvl="0" indent="0">
              <a:buNone/>
            </a:pPr>
            <a:r>
              <a:rPr lang="tr-TR" dirty="0"/>
              <a:t>Yoğunlaşma basıncı : </a:t>
            </a:r>
            <a:r>
              <a:rPr lang="tr-TR" dirty="0" err="1"/>
              <a:t>Yoğuşturucunun</a:t>
            </a:r>
            <a:r>
              <a:rPr lang="tr-TR" dirty="0"/>
              <a:t> ve boru tesisatının kurulumunu yüksek maliyetli olmasından dolayı çok yüksek yoğunlaşma basıncına gerek duyulmaktadır.</a:t>
            </a:r>
          </a:p>
          <a:p>
            <a:pPr marL="0" lvl="0" indent="0">
              <a:buNone/>
            </a:pPr>
            <a:r>
              <a:rPr lang="tr-TR" dirty="0"/>
              <a:t>Donma sıcaklığı : Soğutucu akışkanın donma noktası buharlaştırıcı sıcaklığının altında olmalı.</a:t>
            </a:r>
            <a:r>
              <a:rPr lang="tr-TR" sz="2000" i="1" dirty="0"/>
              <a:t> Kritik </a:t>
            </a:r>
            <a:r>
              <a:rPr lang="tr-TR" sz="2000" dirty="0"/>
              <a:t>sıcaklık : Soğutucu akışkan yüksek bir kritik sıcaklığa sahip olmalıdır. Kritik sıcaklığın üzerindeki sıcaklıklarda soğutucu buharı sıvılaşmamalıdır. Özellikle hava soğutmalı </a:t>
            </a:r>
            <a:r>
              <a:rPr lang="tr-TR" sz="2000" dirty="0" err="1"/>
              <a:t>yoğuşturucularda</a:t>
            </a:r>
            <a:r>
              <a:rPr lang="tr-TR" sz="2000" dirty="0"/>
              <a:t> kritik sıcaklık, </a:t>
            </a:r>
            <a:r>
              <a:rPr lang="tr-TR" sz="2000" dirty="0" err="1"/>
              <a:t>tahminlenen</a:t>
            </a:r>
            <a:r>
              <a:rPr lang="tr-TR" sz="2000" dirty="0"/>
              <a:t> en yüksek ortam sıcaklığının üzerinde bulunmamalıdır.</a:t>
            </a:r>
          </a:p>
          <a:p>
            <a:pPr marL="0" lvl="0" indent="0">
              <a:buNone/>
            </a:pPr>
            <a:r>
              <a:rPr lang="tr-TR" sz="2000" dirty="0" err="1"/>
              <a:t>Toksisite</a:t>
            </a:r>
            <a:r>
              <a:rPr lang="tr-TR" sz="2000" dirty="0"/>
              <a:t> :</a:t>
            </a:r>
            <a:r>
              <a:rPr lang="tr-TR" sz="2000" b="1" dirty="0"/>
              <a:t> </a:t>
            </a:r>
            <a:r>
              <a:rPr lang="tr-TR" sz="2000" dirty="0"/>
              <a:t>klima sistemlerini de içeren birçok uygulamada soğutucu akışkan </a:t>
            </a:r>
            <a:r>
              <a:rPr lang="tr-TR" sz="2000" dirty="0" err="1"/>
              <a:t>toksik</a:t>
            </a:r>
            <a:r>
              <a:rPr lang="tr-TR" sz="2000" dirty="0"/>
              <a:t> olmalıdır.</a:t>
            </a:r>
          </a:p>
          <a:p>
            <a:pPr marL="0" lvl="0" indent="0">
              <a:buNone/>
            </a:pPr>
            <a:r>
              <a:rPr lang="tr-TR" sz="2000" dirty="0"/>
              <a:t>Yanıcılık : Soğutucu akışkan ,yanıcı olmamalıdır.</a:t>
            </a:r>
          </a:p>
          <a:p>
            <a:pPr marL="0" lvl="0" indent="0">
              <a:buNone/>
            </a:pPr>
            <a:r>
              <a:rPr lang="tr-TR" sz="2000" dirty="0" err="1"/>
              <a:t>Koroziflik</a:t>
            </a:r>
            <a:r>
              <a:rPr lang="tr-TR" sz="2000" dirty="0"/>
              <a:t> : Akışkan soğutucu sistemlerindeki yapı materyallerine karşı aşındırıcı olmamalı.</a:t>
            </a:r>
          </a:p>
          <a:p>
            <a:pPr marL="0" lvl="0" indent="0">
              <a:buNone/>
            </a:pPr>
            <a:r>
              <a:rPr lang="tr-TR" sz="2000" dirty="0"/>
              <a:t>Kimyasal </a:t>
            </a:r>
            <a:r>
              <a:rPr lang="tr-TR" sz="2000" dirty="0" err="1"/>
              <a:t>stabilite</a:t>
            </a:r>
            <a:r>
              <a:rPr lang="tr-TR" sz="2000" dirty="0"/>
              <a:t> :</a:t>
            </a:r>
            <a:r>
              <a:rPr lang="tr-TR" sz="2000" b="1" dirty="0"/>
              <a:t> </a:t>
            </a:r>
            <a:r>
              <a:rPr lang="tr-TR" sz="2000" dirty="0"/>
              <a:t>Akışkan kimyasal olarak dayanıklı olmalıdır.</a:t>
            </a:r>
          </a:p>
          <a:p>
            <a:pPr marL="0" lvl="0" indent="0">
              <a:buNone/>
            </a:pPr>
            <a:r>
              <a:rPr lang="tr-TR" sz="2000" dirty="0"/>
              <a:t>Sızıntının tespiti :</a:t>
            </a:r>
            <a:r>
              <a:rPr lang="tr-TR" sz="2000" b="1" dirty="0"/>
              <a:t> </a:t>
            </a:r>
            <a:r>
              <a:rPr lang="tr-TR" sz="2000" dirty="0"/>
              <a:t>Eğer sistemde herhangi bir sızıntı varsa kolay tespit edilebilmelidir.</a:t>
            </a:r>
          </a:p>
          <a:p>
            <a:pPr marL="0" lvl="0" indent="0">
              <a:buNone/>
            </a:pPr>
            <a:r>
              <a:rPr lang="tr-TR" sz="2000" dirty="0"/>
              <a:t>Maliyet : Endüstriyel uygulamalarda düşük maliyetli akışkanlar tercih edilmelidir.</a:t>
            </a:r>
          </a:p>
          <a:p>
            <a:pPr marL="0" lvl="0" indent="0">
              <a:buNone/>
            </a:pPr>
            <a:r>
              <a:rPr lang="tr-TR" sz="2000" dirty="0"/>
              <a:t>Çevresel etki : Sızıntı nedeniyle sistemden çıkan akışkan çevreye zarar vermemelidir. </a:t>
            </a:r>
          </a:p>
          <a:p>
            <a:pPr marL="0" lvl="0" indent="0">
              <a:buNone/>
            </a:pPr>
            <a:endParaRPr lang="tr-TR" dirty="0"/>
          </a:p>
          <a:p>
            <a:pPr marL="0" indent="0">
              <a:buNone/>
            </a:pPr>
            <a:endParaRPr lang="tr-T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28625" y="404664"/>
            <a:ext cx="11082338" cy="5615136"/>
          </a:xfrm>
        </p:spPr>
        <p:txBody>
          <a:bodyPr>
            <a:normAutofit lnSpcReduction="10000"/>
          </a:bodyPr>
          <a:lstStyle/>
          <a:p>
            <a:pPr marL="0" indent="0">
              <a:buNone/>
            </a:pPr>
            <a:r>
              <a:rPr lang="tr-TR" dirty="0"/>
              <a:t>Soğutucu akışkanlar için standart gösterimler AANSI7/ASHRAE-Standart 33-1978’ye uygun olarak verilmiştir. Kullanımlarının birçok kez kısıtlanmasına rağmen ticari olarak kullanılan akışkanların çoğu </a:t>
            </a:r>
            <a:r>
              <a:rPr lang="tr-TR" dirty="0" err="1"/>
              <a:t>halokarbonlardır</a:t>
            </a:r>
            <a:r>
              <a:rPr lang="tr-TR" dirty="0"/>
              <a:t>. Freon-12 olarak da adlandırılan R-12, </a:t>
            </a:r>
            <a:r>
              <a:rPr lang="tr-TR" dirty="0" err="1"/>
              <a:t>diklorodiflorometandır</a:t>
            </a:r>
            <a:r>
              <a:rPr lang="tr-TR" dirty="0"/>
              <a:t>. Buharlaşma gizli ısısı amonyak (R-717) ile karşılaştırılınca düşüktür. Bu </a:t>
            </a:r>
            <a:r>
              <a:rPr lang="tr-TR" dirty="0" err="1"/>
              <a:t>denle</a:t>
            </a:r>
            <a:r>
              <a:rPr lang="tr-TR" dirty="0"/>
              <a:t> aynı soğutma kapasitesine ulaşmak amacıyla daha fazla akışkan </a:t>
            </a:r>
            <a:r>
              <a:rPr lang="tr-TR" dirty="0" err="1"/>
              <a:t>sirküle</a:t>
            </a:r>
            <a:r>
              <a:rPr lang="tr-TR" dirty="0"/>
              <a:t> edilmelidir.</a:t>
            </a:r>
          </a:p>
          <a:p>
            <a:pPr marL="0" indent="0">
              <a:buNone/>
            </a:pPr>
            <a:r>
              <a:rPr lang="tr-TR" dirty="0"/>
              <a:t>R-22(</a:t>
            </a:r>
            <a:r>
              <a:rPr lang="tr-TR" dirty="0" err="1"/>
              <a:t>monoklorodiflorometan</a:t>
            </a:r>
            <a:r>
              <a:rPr lang="tr-TR" dirty="0"/>
              <a:t>) düşük sıcaklıklarda (-40°C’dan -87°C’ye kadar) kullanışlıdır. Düşük hacme sahip olan R-22’nin kullanımı, aynı piston büyüklüğündeki kompresör için R-12’ye göre daha fazla ısı aktarımı ile sonuçlanabilmektedir.</a:t>
            </a:r>
          </a:p>
          <a:p>
            <a:pPr marL="0" indent="0">
              <a:buNone/>
            </a:pPr>
            <a:r>
              <a:rPr lang="tr-TR" dirty="0"/>
              <a:t>1970’lerin ortalarına kadar, kloroflorokarbonların (</a:t>
            </a:r>
            <a:r>
              <a:rPr lang="tr-TR" dirty="0" err="1"/>
              <a:t>CFCs</a:t>
            </a:r>
            <a:r>
              <a:rPr lang="tr-TR" dirty="0"/>
              <a:t>) aşırı stabil karakteristiklerinden dolayı düşük atmosferde çok uzun ömürlü oldukları ve uzun bir süre boyunca üst atmosfere karışabildikleri kabul görmüştür. Üst atmosferde kloroflorokarbon molekülünün klor bölümü güneşin ultraviyole </a:t>
            </a:r>
            <a:r>
              <a:rPr lang="tr-TR" dirty="0" err="1"/>
              <a:t>ışınarı</a:t>
            </a:r>
            <a:r>
              <a:rPr lang="tr-TR" dirty="0"/>
              <a:t> sayesinde ayrılarak ozon ile reaksiyona girmekte ve ozon konsantrasyonunda tükenmeye neden olmaktadır. Üst atmosferdeki ozon miktarındaki azalma güneşin zararlı ışınlarının yer yüzüne ulaşmasına izin vermektedir. 1990’ların başında, gezegeni çevreleyen koruyucu ozon tabakasının zarar görmesinde kloroflorokarbonların rolüne yönelik ilgi artmıştır. Yaygın olarak kullanılan çoğu soğutucu akışkan, tam halojene edilmiş, klor içeren kloroflorokarbonlardır. Kloroflorokarbonların alternatifleri </a:t>
            </a:r>
            <a:r>
              <a:rPr lang="tr-TR" dirty="0" err="1"/>
              <a:t>hidroflorokarbonlardır</a:t>
            </a:r>
            <a:r>
              <a:rPr lang="tr-TR" dirty="0"/>
              <a:t> (</a:t>
            </a:r>
            <a:r>
              <a:rPr lang="tr-TR" dirty="0" err="1"/>
              <a:t>HFCs</a:t>
            </a:r>
            <a:r>
              <a:rPr lang="tr-TR" dirty="0"/>
              <a:t>) ve </a:t>
            </a:r>
            <a:r>
              <a:rPr lang="tr-TR" dirty="0" err="1"/>
              <a:t>hidrokloroflorokarbonlardır</a:t>
            </a:r>
            <a:r>
              <a:rPr lang="tr-TR" dirty="0"/>
              <a:t> (</a:t>
            </a:r>
            <a:r>
              <a:rPr lang="tr-TR" dirty="0" err="1"/>
              <a:t>HCFCs</a:t>
            </a:r>
            <a:r>
              <a:rPr lang="tr-TR" dirty="0"/>
              <a:t>). Hidrojen içeren </a:t>
            </a:r>
            <a:r>
              <a:rPr lang="tr-TR" dirty="0" err="1"/>
              <a:t>florokarbonlar</a:t>
            </a:r>
            <a:r>
              <a:rPr lang="tr-TR" dirty="0"/>
              <a:t> zayıf karbon hidrojen bağlarına sahiptirler ve bölünmeye karşı çok duyarlıdırlar, böylelikle kısa raf ömrüne sahip oldukları kabul edilmiştir.</a:t>
            </a:r>
          </a:p>
          <a:p>
            <a:pPr marL="0" indent="0">
              <a:buNone/>
            </a:pPr>
            <a:endParaRPr lang="tr-TR" dirty="0"/>
          </a:p>
        </p:txBody>
      </p:sp>
    </p:spTree>
    <p:extLst>
      <p:ext uri="{BB962C8B-B14F-4D97-AF65-F5344CB8AC3E}">
        <p14:creationId xmlns:p14="http://schemas.microsoft.com/office/powerpoint/2010/main" val="1916799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38400" y="274638"/>
            <a:ext cx="7772400" cy="634082"/>
          </a:xfrm>
        </p:spPr>
        <p:txBody>
          <a:bodyPr>
            <a:normAutofit/>
          </a:bodyPr>
          <a:lstStyle/>
          <a:p>
            <a:r>
              <a:rPr lang="tr-TR" sz="2800" b="1" dirty="0">
                <a:solidFill>
                  <a:schemeClr val="tx1"/>
                </a:solidFill>
              </a:rPr>
              <a:t>Buharlaştırıcı</a:t>
            </a:r>
          </a:p>
        </p:txBody>
      </p:sp>
      <p:sp>
        <p:nvSpPr>
          <p:cNvPr id="3" name="İçerik Yer Tutucusu 2"/>
          <p:cNvSpPr>
            <a:spLocks noGrp="1"/>
          </p:cNvSpPr>
          <p:nvPr>
            <p:ph sz="quarter" idx="1"/>
          </p:nvPr>
        </p:nvSpPr>
        <p:spPr>
          <a:xfrm>
            <a:off x="957263" y="908720"/>
            <a:ext cx="9253537" cy="5472608"/>
          </a:xfrm>
        </p:spPr>
        <p:txBody>
          <a:bodyPr>
            <a:normAutofit/>
          </a:bodyPr>
          <a:lstStyle/>
          <a:p>
            <a:pPr marL="0" indent="0">
              <a:buNone/>
            </a:pPr>
            <a:r>
              <a:rPr lang="tr-TR" sz="1800" dirty="0"/>
              <a:t>Buharlaştırıcıda, sıvı soğutucu akışkan gaz faza buharlaşmaktadır. Faz değişimi çevreden alının gizli ısıya gereksinim duymaktadır.</a:t>
            </a:r>
          </a:p>
          <a:p>
            <a:pPr marL="0" indent="0">
              <a:buNone/>
            </a:pPr>
            <a:r>
              <a:rPr lang="tr-TR" sz="1800" dirty="0"/>
              <a:t>Kullanımlarına bağlı olarak buharlaştırıcılar 2 kategoride incelenebilmektedir. </a:t>
            </a:r>
            <a:r>
              <a:rPr lang="tr-TR" sz="1800" b="1" i="1" dirty="0"/>
              <a:t>Direkt genleşme </a:t>
            </a:r>
            <a:r>
              <a:rPr lang="tr-TR" sz="1800" dirty="0"/>
              <a:t>buharlaştırıcıları soğutucunun buharlaşmasını buharlaştırıcı bobininde sağlamaktadır; bobinler soğutulan sıvı ile direkt temas halindedirler. </a:t>
            </a:r>
            <a:r>
              <a:rPr lang="tr-TR" sz="1800" b="1" i="1" dirty="0"/>
              <a:t>Direkt olmayan genleşme </a:t>
            </a:r>
            <a:r>
              <a:rPr lang="tr-TR" sz="1800" dirty="0"/>
              <a:t>buharlaştırıcıları ise su veya salamura gibi taşıyıcı ortamlar içermekte; bu ortamlar bobinlerde buharlaşan akışkan ile soğutulmaktadır. Soğutulan taşıyıcı ortam, soğutulacak olan maddeye pompalanır. Bu buharlaştırıcı tipinde ilave ekipmana gerek duyulmamaktadır. Bu buharlaştırıcılar, sistemde birçok farklı noktanın soğutulmasının gerekli olduğu durumlar için uğundur. Su, eğer sıcaklık donma noktasının üzerinde ise taşıyıcı ortam olarak kullanılabilmektedir. Düşük sıcaklıklar için genellikle salamura veya etilen ve </a:t>
            </a:r>
            <a:r>
              <a:rPr lang="tr-TR" sz="1800" dirty="0" err="1"/>
              <a:t>propilenglikol</a:t>
            </a:r>
            <a:r>
              <a:rPr lang="tr-TR" sz="1800" dirty="0"/>
              <a:t> gibi glikoller kullanılmaktadır. </a:t>
            </a:r>
          </a:p>
          <a:p>
            <a:pPr marL="0" indent="0">
              <a:buNone/>
            </a:pPr>
            <a:r>
              <a:rPr lang="tr-TR" sz="1800" dirty="0"/>
              <a:t>Düz borulu buharlaştırıcılar en basit, temizlenmesi en kolay olanlardır. Borulu buharlaştırıcılara eklenen soğutucu kanatlar, yüzey alanın artmasını sağlamakta ve böylece ısı aktarım hızını arttırmaktadır. Plakalı buharlaştırıcılarda akışkan ile ürün birbirine karışmadan (örneği sıvı gıda) soğutma işlemi gerçekleştirilmektedir.</a:t>
            </a:r>
          </a:p>
        </p:txBody>
      </p:sp>
    </p:spTree>
    <p:extLst>
      <p:ext uri="{BB962C8B-B14F-4D97-AF65-F5344CB8AC3E}">
        <p14:creationId xmlns:p14="http://schemas.microsoft.com/office/powerpoint/2010/main" val="385804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557213" y="188640"/>
            <a:ext cx="10996612" cy="6336704"/>
          </a:xfrm>
        </p:spPr>
        <p:txBody>
          <a:bodyPr>
            <a:normAutofit/>
          </a:bodyPr>
          <a:lstStyle/>
          <a:p>
            <a:pPr marL="0" indent="0">
              <a:buNone/>
            </a:pPr>
            <a:r>
              <a:rPr lang="tr-TR" sz="1800" dirty="0"/>
              <a:t>   Buharlaştırıcılar direkt genleşme ve taşımalı olarak da sınıflandırılır. Direkt genleşmeli tipinde, buharlaştırıcıda akışkanın yeniden sirkülasyonu yoktur. Sıvı soğutucu akışkan, tüpün içerisinde taşınırken gaz fazına geçmektedir. Bunun tersine taşmalı buharlaştırıcılarda sıvı soğutucu akışkanın sirkülasyonu mümkündür. Sıvı akışkan, ölçüm cihazından geçtikten sonra genleşme haznesine girmektedir. Sıvı soğutucu, buharlaştırıcıda kaynamakta ve çevreden ısı almaktadır. Akışkan genleşme tankına ve buharlaştırıcı serpantinine </a:t>
            </a:r>
            <a:r>
              <a:rPr lang="tr-TR" sz="1800" dirty="0" err="1"/>
              <a:t>sirküle</a:t>
            </a:r>
            <a:r>
              <a:rPr lang="tr-TR" sz="1800" dirty="0"/>
              <a:t> edilmektedir. Soğutucu gaz genleşme haznesinden sonra </a:t>
            </a:r>
            <a:r>
              <a:rPr lang="tr-TR" sz="1800" dirty="0" err="1"/>
              <a:t>komprasöre</a:t>
            </a:r>
            <a:r>
              <a:rPr lang="tr-TR" sz="1800" dirty="0"/>
              <a:t> girmektedir.</a:t>
            </a:r>
          </a:p>
          <a:p>
            <a:pPr marL="0" indent="0">
              <a:buNone/>
            </a:pPr>
            <a:endParaRPr lang="tr-TR" sz="1800" dirty="0"/>
          </a:p>
          <a:p>
            <a:pPr marL="0" indent="0">
              <a:buNone/>
            </a:pPr>
            <a:endParaRPr lang="tr-TR" sz="1800" dirty="0"/>
          </a:p>
        </p:txBody>
      </p:sp>
    </p:spTree>
    <p:extLst>
      <p:ext uri="{BB962C8B-B14F-4D97-AF65-F5344CB8AC3E}">
        <p14:creationId xmlns:p14="http://schemas.microsoft.com/office/powerpoint/2010/main" val="805362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38400" y="274638"/>
            <a:ext cx="7772400" cy="490066"/>
          </a:xfrm>
        </p:spPr>
        <p:txBody>
          <a:bodyPr>
            <a:normAutofit/>
          </a:bodyPr>
          <a:lstStyle/>
          <a:p>
            <a:r>
              <a:rPr lang="tr-TR" sz="2800" b="1" dirty="0" err="1">
                <a:solidFill>
                  <a:schemeClr val="tx1"/>
                </a:solidFill>
              </a:rPr>
              <a:t>Komprasör</a:t>
            </a:r>
            <a:endParaRPr lang="tr-TR" sz="2800" b="1" dirty="0">
              <a:solidFill>
                <a:schemeClr val="tx1"/>
              </a:solidFill>
            </a:endParaRPr>
          </a:p>
        </p:txBody>
      </p:sp>
      <p:sp>
        <p:nvSpPr>
          <p:cNvPr id="3" name="İçerik Yer Tutucusu 2"/>
          <p:cNvSpPr>
            <a:spLocks noGrp="1"/>
          </p:cNvSpPr>
          <p:nvPr>
            <p:ph sz="quarter" idx="1"/>
          </p:nvPr>
        </p:nvSpPr>
        <p:spPr>
          <a:xfrm>
            <a:off x="1104900" y="764704"/>
            <a:ext cx="9458325" cy="5760640"/>
          </a:xfrm>
        </p:spPr>
        <p:txBody>
          <a:bodyPr>
            <a:normAutofit fontScale="92500" lnSpcReduction="20000"/>
          </a:bodyPr>
          <a:lstStyle/>
          <a:p>
            <a:pPr marL="0" indent="0">
              <a:buNone/>
            </a:pPr>
            <a:r>
              <a:rPr lang="tr-TR" sz="1800" dirty="0"/>
              <a:t> Düşük sıcaklık ve basınç da buhar fazında olan soğutucu akışkan kompresöre girmektedir. Bu İşlem akışkan tarafından ısınan </a:t>
            </a:r>
            <a:r>
              <a:rPr lang="tr-TR" sz="1800" dirty="0" err="1"/>
              <a:t>yoğuşturucuda</a:t>
            </a:r>
            <a:r>
              <a:rPr lang="tr-TR" sz="1800" dirty="0"/>
              <a:t>  ortama verilmesine bağlı olarak gerçekleşmektedir. Sıkıştırma işlemi akışkanın sıcaklığını,  </a:t>
            </a:r>
            <a:r>
              <a:rPr lang="tr-TR" sz="1800" dirty="0" err="1"/>
              <a:t>yoğuşturucuyu</a:t>
            </a:r>
            <a:r>
              <a:rPr lang="tr-TR" sz="1800" dirty="0"/>
              <a:t> çevreleyen ortam sıcaklığının üzerine çıkarmaktadır böylelikle akışkan ile ortam arasındaki sıcaklık farkı akışkandan ortama ısı aktarımını sağlamaktadır.</a:t>
            </a:r>
          </a:p>
          <a:p>
            <a:pPr marL="0" indent="0">
              <a:buNone/>
            </a:pPr>
            <a:r>
              <a:rPr lang="tr-TR" sz="1800" dirty="0"/>
              <a:t> Kompresörün üç ana tipi pistonlu, Santrifüj ve döner tiptir. İsminden de anlaşıldığı gibi pistonlu kompresör bir silindir içerisinde öne ve arkaya hareket edebilen bir piston içermektedir. Pistonlu kompresörler yaygın olarak kullanılmakta ve birim zamanda 1-100 Ton soğutucu akışkan kapasitesine sahiptirler. Santrifüj tipi kompresör bir çok bıçak içeren yüksek hızda dönen pervaneye sahiptir. Döner buharlaştırıcı ise silindirin içinde dönen bir kanattan oluşmaktadır.</a:t>
            </a:r>
          </a:p>
          <a:p>
            <a:pPr marL="0" indent="0">
              <a:buNone/>
            </a:pPr>
            <a:r>
              <a:rPr lang="tr-TR" sz="1800" dirty="0"/>
              <a:t> Kompresör elektrik motoru veya içten yanmalı motor ile çalışmaktadır. </a:t>
            </a:r>
          </a:p>
          <a:p>
            <a:pPr marL="0" indent="0">
              <a:buNone/>
            </a:pPr>
            <a:r>
              <a:rPr lang="tr-TR" sz="1800" dirty="0"/>
              <a:t>Kompresör performansını etkileyen en önemli etken kompresör kapasitesidir. kompresör kapasitesi de bir çok faktörden etkilenmektedir. ekipmanın dizaynında önemli olan faktörler ise (a) piston yerleşimi (b) piston en üst seviyede iken silindirin sonu ile piston kafası arasındaki mesafe (c) Tahliye vanası büyüklüğü ve tahliye valfidir. kompresör kapasitesini etkileyen diğer faktörler çalışma koşulları ile ilgilidir. Bu faktörler: (a) dakikadaki devir sayısı (b) akışkanın tipi (c) vakum basıncı (d) tahliye basıncıdır.</a:t>
            </a:r>
          </a:p>
          <a:p>
            <a:pPr marL="0" indent="0">
              <a:buNone/>
            </a:pPr>
            <a:r>
              <a:rPr lang="tr-TR" sz="1800" dirty="0"/>
              <a:t>Pistonun yer değiştirmesi aşağıdaki denklemle hesaplanabilmektedir.</a:t>
            </a:r>
          </a:p>
          <a:p>
            <a:pPr marL="0" indent="0">
              <a:buNone/>
            </a:pPr>
            <a:r>
              <a:rPr lang="tr-TR" sz="1800" dirty="0" err="1"/>
              <a:t>Pison</a:t>
            </a:r>
            <a:r>
              <a:rPr lang="tr-TR" sz="1800" dirty="0"/>
              <a:t> yer değişimi= </a:t>
            </a:r>
            <a:r>
              <a:rPr lang="el-GR" sz="1800" dirty="0">
                <a:solidFill>
                  <a:srgbClr val="BDC1C6"/>
                </a:solidFill>
                <a:latin typeface="Google Sans Text"/>
              </a:rPr>
              <a:t> </a:t>
            </a:r>
            <a:r>
              <a:rPr lang="el-GR" sz="1800" dirty="0">
                <a:latin typeface="Google Sans Text"/>
              </a:rPr>
              <a:t>π</a:t>
            </a:r>
            <a:r>
              <a:rPr lang="tr-TR" sz="1800" dirty="0">
                <a:latin typeface="Google Sans Text"/>
              </a:rPr>
              <a:t>D²LN/4</a:t>
            </a:r>
          </a:p>
          <a:p>
            <a:pPr marL="0" indent="0">
              <a:buNone/>
            </a:pPr>
            <a:r>
              <a:rPr lang="tr-TR" sz="1800" dirty="0"/>
              <a:t>formülde D, silindir yarıçapı (cm), L çarpma uzunluğunu, N ise silindir sayısını belirtmektedir.  Kompresör yer değişimi ise aşağıdaki denklemden yararlanarak hesaplanabilmektedir :</a:t>
            </a:r>
          </a:p>
          <a:p>
            <a:pPr marL="0" indent="0">
              <a:buNone/>
            </a:pPr>
            <a:r>
              <a:rPr lang="tr-TR" sz="1800" dirty="0"/>
              <a:t>                              Kompresör yer </a:t>
            </a:r>
            <a:r>
              <a:rPr lang="tr-TR" sz="1800"/>
              <a:t>değişimi = </a:t>
            </a:r>
            <a:r>
              <a:rPr lang="tr-TR" sz="1800" dirty="0"/>
              <a:t>(piston yer değişimi)x(dakikadaki devir sayısı)</a:t>
            </a:r>
          </a:p>
          <a:p>
            <a:pPr marL="0" indent="0">
              <a:buNone/>
            </a:pPr>
            <a:endParaRPr lang="tr-TR" sz="1800" dirty="0"/>
          </a:p>
        </p:txBody>
      </p:sp>
    </p:spTree>
    <p:extLst>
      <p:ext uri="{BB962C8B-B14F-4D97-AF65-F5344CB8AC3E}">
        <p14:creationId xmlns:p14="http://schemas.microsoft.com/office/powerpoint/2010/main" val="3389341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48</TotalTime>
  <Words>1418</Words>
  <Application>Microsoft Office PowerPoint</Application>
  <PresentationFormat>Geniş ekran</PresentationFormat>
  <Paragraphs>36</Paragraphs>
  <Slides>8</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8</vt:i4>
      </vt:variant>
    </vt:vector>
  </HeadingPairs>
  <TitlesOfParts>
    <vt:vector size="17" baseType="lpstr">
      <vt:lpstr>Arial</vt:lpstr>
      <vt:lpstr>Calibri</vt:lpstr>
      <vt:lpstr>Cambria</vt:lpstr>
      <vt:lpstr>Google Sans Text</vt:lpstr>
      <vt:lpstr>Rockwell</vt:lpstr>
      <vt:lpstr>Rockwell Condensed</vt:lpstr>
      <vt:lpstr>Verdana</vt:lpstr>
      <vt:lpstr>Wingdings</vt:lpstr>
      <vt:lpstr>Tahta Yazı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SOĞUTMA</vt:lpstr>
      <vt:lpstr>PowerPoint Sunusu</vt:lpstr>
      <vt:lpstr>SOĞUTUCU AKIŞKAN SEÇİMİ</vt:lpstr>
      <vt:lpstr>PowerPoint Sunusu</vt:lpstr>
      <vt:lpstr>Buharlaştırıcı</vt:lpstr>
      <vt:lpstr>PowerPoint Sunusu</vt:lpstr>
      <vt:lpstr>Komprasör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dc:title>
  <dc:creator>Birce Mercanoglu Taban</dc:creator>
  <cp:lastModifiedBy>Birce Mercanoglu Taban</cp:lastModifiedBy>
  <cp:revision>11</cp:revision>
  <dcterms:created xsi:type="dcterms:W3CDTF">2021-11-28T10:58:00Z</dcterms:created>
  <dcterms:modified xsi:type="dcterms:W3CDTF">2021-11-28T12:00:23Z</dcterms:modified>
</cp:coreProperties>
</file>