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E1707E16-A589-4E4F-9432-C3231ABD18C2}" type="datetimeFigureOut">
              <a:rPr lang="tr-TR" smtClean="0"/>
              <a:pPr/>
              <a:t>15.10.2019</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7C0C3AAB-0241-41A5-A916-52729D386F2E}"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E1707E16-A589-4E4F-9432-C3231ABD18C2}" type="datetimeFigureOut">
              <a:rPr lang="tr-TR" smtClean="0"/>
              <a:pPr/>
              <a:t>15.10.2019</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7C0C3AAB-0241-41A5-A916-52729D386F2E}"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E1707E16-A589-4E4F-9432-C3231ABD18C2}" type="datetimeFigureOut">
              <a:rPr lang="tr-TR" smtClean="0"/>
              <a:pPr/>
              <a:t>15.10.2019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C0C3AAB-0241-41A5-A916-52729D386F2E}"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707E16-A589-4E4F-9432-C3231ABD18C2}" type="datetimeFigureOut">
              <a:rPr lang="tr-TR" smtClean="0"/>
              <a:pPr/>
              <a:t>15.10.2019</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C0C3AAB-0241-41A5-A916-52729D386F2E}"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Yün Lifi </a:t>
            </a:r>
            <a:r>
              <a:rPr lang="tr-TR" dirty="0" err="1"/>
              <a:t>Eldesi</a:t>
            </a:r>
            <a:r>
              <a:rPr lang="tr-TR" dirty="0"/>
              <a:t> ve Hazırlanması </a:t>
            </a:r>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Kullanıcı123\Downloads\20191014_113545.jpg"/>
          <p:cNvPicPr>
            <a:picLocks noGrp="1" noChangeAspect="1" noChangeArrowheads="1"/>
          </p:cNvPicPr>
          <p:nvPr>
            <p:ph sz="quarter" idx="1"/>
          </p:nvPr>
        </p:nvPicPr>
        <p:blipFill>
          <a:blip r:embed="rId2" cstate="print"/>
          <a:srcRect l="10257" t="804" r="8352"/>
          <a:stretch>
            <a:fillRect/>
          </a:stretch>
        </p:blipFill>
        <p:spPr bwMode="auto">
          <a:xfrm rot="5400000">
            <a:off x="1873239" y="1301744"/>
            <a:ext cx="5357850" cy="489745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a:bodyPr>
          <a:lstStyle/>
          <a:p>
            <a:r>
              <a:rPr lang="tr-TR" dirty="0"/>
              <a:t>Alman sistemine göre Yün sınıflandırılması</a:t>
            </a:r>
          </a:p>
          <a:p>
            <a:endParaRPr lang="tr-TR" dirty="0"/>
          </a:p>
          <a:p>
            <a:r>
              <a:rPr lang="tr-TR" dirty="0"/>
              <a:t>Yün yapağısının ortalama incelik ve incelik dağılımı önemlidir.</a:t>
            </a:r>
          </a:p>
          <a:p>
            <a:endParaRPr lang="tr-TR" dirty="0"/>
          </a:p>
          <a:p>
            <a:r>
              <a:rPr lang="tr-TR" dirty="0"/>
              <a:t>Alman sisteminde yün sınıflandırılması büyük harflerle gösterilmektedir.</a:t>
            </a:r>
          </a:p>
          <a:p>
            <a:endParaRPr lang="tr-TR" dirty="0"/>
          </a:p>
          <a:p>
            <a:r>
              <a:rPr lang="tr-TR" dirty="0"/>
              <a:t>Yün elyaflarının kalınlık ortalamaları 16 mikrondan az ise; AAAAA ile belirtilir.</a:t>
            </a:r>
          </a:p>
          <a:p>
            <a:r>
              <a:rPr lang="tr-TR" dirty="0"/>
              <a:t>16-20 mikron ise AAAA-A</a:t>
            </a:r>
          </a:p>
          <a:p>
            <a:r>
              <a:rPr lang="tr-TR" dirty="0"/>
              <a:t>En kaba yün derecesi ‘F’ ile ifade edilmektedir.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a:t>Fransız sistemine göre Yün sınıflandırılması</a:t>
            </a:r>
          </a:p>
          <a:p>
            <a:endParaRPr lang="tr-TR" dirty="0"/>
          </a:p>
          <a:p>
            <a:r>
              <a:rPr lang="tr-TR" dirty="0"/>
              <a:t>Sınıf ve dereceleri rakamlarla gösterilir.</a:t>
            </a:r>
          </a:p>
          <a:p>
            <a:endParaRPr lang="tr-TR" dirty="0"/>
          </a:p>
          <a:p>
            <a:r>
              <a:rPr lang="tr-TR" dirty="0"/>
              <a:t>Alman sistemine uygun bir sınıflandırmadır.</a:t>
            </a:r>
          </a:p>
          <a:p>
            <a:endParaRPr lang="tr-TR" dirty="0"/>
          </a:p>
          <a:p>
            <a:r>
              <a:rPr lang="tr-TR" dirty="0"/>
              <a:t>Fransız sisteminde yünler 150’den 100’e doğru </a:t>
            </a:r>
            <a:r>
              <a:rPr lang="tr-TR" dirty="0" err="1"/>
              <a:t>I’den</a:t>
            </a:r>
            <a:r>
              <a:rPr lang="tr-TR" dirty="0"/>
              <a:t>  </a:t>
            </a:r>
            <a:r>
              <a:rPr lang="tr-TR" dirty="0" err="1"/>
              <a:t>VII’ye</a:t>
            </a:r>
            <a:r>
              <a:rPr lang="tr-TR" dirty="0"/>
              <a:t> kadar kalından inceye doğru rakamlarla ifade edilmektedir.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a:bodyPr>
          <a:lstStyle/>
          <a:p>
            <a:r>
              <a:rPr lang="tr-TR" dirty="0"/>
              <a:t>Amerikan sistemine göre Yün sınıflandırılması</a:t>
            </a:r>
          </a:p>
          <a:p>
            <a:endParaRPr lang="tr-TR" dirty="0"/>
          </a:p>
          <a:p>
            <a:r>
              <a:rPr lang="tr-TR" dirty="0"/>
              <a:t>Merinos yünleri baz alınarak sınıflandırma yapılmaktadır</a:t>
            </a:r>
          </a:p>
          <a:p>
            <a:endParaRPr lang="tr-TR" dirty="0"/>
          </a:p>
          <a:p>
            <a:r>
              <a:rPr lang="tr-TR" dirty="0"/>
              <a:t>Buna göre  ½ (yarım) kan, ¼ (yarım) kan gibi terimler kullanılır</a:t>
            </a:r>
          </a:p>
          <a:p>
            <a:endParaRPr lang="tr-TR" dirty="0"/>
          </a:p>
          <a:p>
            <a:r>
              <a:rPr lang="tr-TR" dirty="0"/>
              <a:t>½ (yarım) kan,  merinos koyunu ile melezlenen diğer koyunun, yünü kullanılan yavruya geçen özellikleri yarı yarıya demektir. </a:t>
            </a:r>
          </a:p>
          <a:p>
            <a:endParaRPr lang="tr-TR" dirty="0"/>
          </a:p>
          <a:p>
            <a:r>
              <a:rPr lang="tr-TR" dirty="0"/>
              <a:t> ¼ (yarım) kan, ¼ ünün merinostan 1/3 ünün diğer koyundan diğer koyundan geldiğini gösterir.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a:t>Amerikan sisteminde yün sınıflandırılması, merinos koyunlarıyla oluşan kan bağlarına dayanmakla beraber, sistem çok fazla benimsendiğinden doğrudan bir kalite göstergesi kabul edilmiş ve kanında merinos kanı bulunmayan birçok koyun için de kalite sınıfını belirtmek amacıyla bu sınıflandırma sistemi kullanılmıştır. </a:t>
            </a:r>
          </a:p>
          <a:p>
            <a:endParaRPr lang="tr-TR" dirty="0"/>
          </a:p>
          <a:p>
            <a:r>
              <a:rPr lang="tr-TR" dirty="0"/>
              <a:t>İngiliz sistemi ile benzer olması amaçlanmıştır.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Kullanıcı123\Downloads\20191014_113623.jpg"/>
          <p:cNvPicPr>
            <a:picLocks noGrp="1" noChangeAspect="1" noChangeArrowheads="1"/>
          </p:cNvPicPr>
          <p:nvPr>
            <p:ph sz="quarter" idx="1"/>
          </p:nvPr>
        </p:nvPicPr>
        <p:blipFill>
          <a:blip r:embed="rId2" cstate="print"/>
          <a:srcRect l="5209" t="2198"/>
          <a:stretch>
            <a:fillRect/>
          </a:stretch>
        </p:blipFill>
        <p:spPr bwMode="auto">
          <a:xfrm rot="5400000">
            <a:off x="2347729" y="1509391"/>
            <a:ext cx="5139408" cy="39770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56"/>
            <a:ext cx="8229600" cy="428644"/>
          </a:xfrm>
        </p:spPr>
        <p:txBody>
          <a:bodyPr>
            <a:normAutofit fontScale="90000"/>
          </a:bodyPr>
          <a:lstStyle/>
          <a:p>
            <a:r>
              <a:rPr lang="tr-TR" sz="2000" dirty="0"/>
              <a:t>Türkiye’de Yün sınıflandırma (Standart sınıflar)</a:t>
            </a:r>
            <a:r>
              <a:rPr lang="tr-TR" dirty="0"/>
              <a:t/>
            </a:r>
            <a:br>
              <a:rPr lang="tr-TR" dirty="0"/>
            </a:br>
            <a:endParaRPr lang="tr-TR" dirty="0"/>
          </a:p>
        </p:txBody>
      </p:sp>
      <p:pic>
        <p:nvPicPr>
          <p:cNvPr id="5122" name="Picture 2" descr="C:\Users\Kullanıcı123\Downloads\20191014_123757.jpg"/>
          <p:cNvPicPr>
            <a:picLocks noGrp="1" noChangeAspect="1" noChangeArrowheads="1"/>
          </p:cNvPicPr>
          <p:nvPr>
            <p:ph sz="quarter" idx="1"/>
          </p:nvPr>
        </p:nvPicPr>
        <p:blipFill>
          <a:blip r:embed="rId2" cstate="print"/>
          <a:srcRect l="9172" t="2251" r="9437"/>
          <a:stretch>
            <a:fillRect/>
          </a:stretch>
        </p:blipFill>
        <p:spPr bwMode="auto">
          <a:xfrm rot="5400000">
            <a:off x="1837520" y="1266025"/>
            <a:ext cx="5357850" cy="482601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1538" y="4786322"/>
            <a:ext cx="6615130" cy="142892"/>
          </a:xfrm>
        </p:spPr>
        <p:txBody>
          <a:bodyPr>
            <a:noAutofit/>
          </a:bodyPr>
          <a:lstStyle/>
          <a:p>
            <a:r>
              <a:rPr lang="tr-TR" sz="2000" dirty="0">
                <a:solidFill>
                  <a:schemeClr val="tx1"/>
                </a:solidFill>
              </a:rPr>
              <a:t>Saf yeni yün damgası          Yünlü Karışım damgası</a:t>
            </a:r>
          </a:p>
        </p:txBody>
      </p:sp>
      <p:sp>
        <p:nvSpPr>
          <p:cNvPr id="3" name="2 İçerik Yer Tutucusu"/>
          <p:cNvSpPr>
            <a:spLocks noGrp="1"/>
          </p:cNvSpPr>
          <p:nvPr>
            <p:ph sz="quarter" idx="1"/>
          </p:nvPr>
        </p:nvSpPr>
        <p:spPr>
          <a:xfrm>
            <a:off x="457200" y="2500306"/>
            <a:ext cx="8229600" cy="1643074"/>
          </a:xfrm>
        </p:spPr>
        <p:txBody>
          <a:bodyPr/>
          <a:lstStyle/>
          <a:p>
            <a:endParaRPr lang="tr-TR" dirty="0"/>
          </a:p>
          <a:p>
            <a:endParaRPr lang="tr-TR" dirty="0"/>
          </a:p>
          <a:p>
            <a:r>
              <a:rPr lang="tr-TR" dirty="0"/>
              <a:t> </a:t>
            </a:r>
          </a:p>
        </p:txBody>
      </p:sp>
      <p:sp>
        <p:nvSpPr>
          <p:cNvPr id="6146" name="AutoShape 2" descr="yün sembol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147" name="Picture 3" descr="C:\Users\Kullanıcı123\Desktop\images.jpg"/>
          <p:cNvPicPr>
            <a:picLocks noChangeAspect="1" noChangeArrowheads="1"/>
          </p:cNvPicPr>
          <p:nvPr/>
        </p:nvPicPr>
        <p:blipFill>
          <a:blip r:embed="rId2"/>
          <a:srcRect t="16749" r="34879"/>
          <a:stretch>
            <a:fillRect/>
          </a:stretch>
        </p:blipFill>
        <p:spPr bwMode="auto">
          <a:xfrm>
            <a:off x="5429256" y="2285992"/>
            <a:ext cx="1538290" cy="1609730"/>
          </a:xfrm>
          <a:prstGeom prst="rect">
            <a:avLst/>
          </a:prstGeom>
          <a:noFill/>
        </p:spPr>
      </p:pic>
      <p:pic>
        <p:nvPicPr>
          <p:cNvPr id="6148" name="Picture 4" descr="C:\Users\Kullanıcı123\Desktop\indir.jpg"/>
          <p:cNvPicPr>
            <a:picLocks noChangeAspect="1" noChangeArrowheads="1"/>
          </p:cNvPicPr>
          <p:nvPr/>
        </p:nvPicPr>
        <p:blipFill>
          <a:blip r:embed="rId3"/>
          <a:srcRect l="-59735" b="-80557"/>
          <a:stretch>
            <a:fillRect/>
          </a:stretch>
        </p:blipFill>
        <p:spPr bwMode="auto">
          <a:xfrm>
            <a:off x="1071538" y="2357430"/>
            <a:ext cx="2314397" cy="250033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Yün uzun </a:t>
            </a:r>
            <a:r>
              <a:rPr lang="tr-TR" dirty="0" err="1"/>
              <a:t>ştapel</a:t>
            </a:r>
            <a:r>
              <a:rPr lang="tr-TR" dirty="0"/>
              <a:t> iplikçiliği</a:t>
            </a:r>
          </a:p>
        </p:txBody>
      </p:sp>
      <p:sp>
        <p:nvSpPr>
          <p:cNvPr id="3" name="2 İçerik Yer Tutucusu"/>
          <p:cNvSpPr>
            <a:spLocks noGrp="1"/>
          </p:cNvSpPr>
          <p:nvPr>
            <p:ph sz="quarter" idx="1"/>
          </p:nvPr>
        </p:nvSpPr>
        <p:spPr/>
        <p:txBody>
          <a:bodyPr/>
          <a:lstStyle/>
          <a:p>
            <a:r>
              <a:rPr lang="tr-TR" dirty="0"/>
              <a:t>Yün iplikçiği istenilen kaliteye göre 3’e ayrılır</a:t>
            </a:r>
          </a:p>
          <a:p>
            <a:endParaRPr lang="tr-TR" dirty="0"/>
          </a:p>
          <a:p>
            <a:r>
              <a:rPr lang="tr-TR" dirty="0" err="1"/>
              <a:t>Kamgarn</a:t>
            </a:r>
            <a:endParaRPr lang="tr-TR" dirty="0"/>
          </a:p>
          <a:p>
            <a:r>
              <a:rPr lang="tr-TR" dirty="0" err="1"/>
              <a:t>Ştrayhgarn</a:t>
            </a:r>
            <a:endParaRPr lang="tr-TR" dirty="0"/>
          </a:p>
          <a:p>
            <a:r>
              <a:rPr lang="tr-TR" dirty="0"/>
              <a:t>Yarı </a:t>
            </a:r>
            <a:r>
              <a:rPr lang="tr-TR" dirty="0" err="1"/>
              <a:t>kamgarn</a:t>
            </a:r>
            <a:endParaRPr lang="tr-TR" dirty="0"/>
          </a:p>
          <a:p>
            <a:endParaRPr lang="tr-TR" dirty="0"/>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Kamgarn</a:t>
            </a:r>
            <a:endParaRPr lang="tr-TR" dirty="0"/>
          </a:p>
        </p:txBody>
      </p:sp>
      <p:sp>
        <p:nvSpPr>
          <p:cNvPr id="3" name="2 İçerik Yer Tutucusu"/>
          <p:cNvSpPr>
            <a:spLocks noGrp="1"/>
          </p:cNvSpPr>
          <p:nvPr>
            <p:ph sz="quarter" idx="1"/>
          </p:nvPr>
        </p:nvSpPr>
        <p:spPr/>
        <p:txBody>
          <a:bodyPr/>
          <a:lstStyle/>
          <a:p>
            <a:r>
              <a:rPr lang="tr-TR" dirty="0"/>
              <a:t>Kaliteli, ince, düzgün ipliklerin üretilmesinde kullanılan bir yün iplikçilik sistemidir. </a:t>
            </a:r>
          </a:p>
          <a:p>
            <a:endParaRPr lang="tr-TR" dirty="0"/>
          </a:p>
          <a:p>
            <a:r>
              <a:rPr lang="tr-TR" dirty="0"/>
              <a:t>İplik üretiminde uzun ve ince elyaflar kullanılır</a:t>
            </a:r>
          </a:p>
          <a:p>
            <a:endParaRPr lang="tr-TR" dirty="0"/>
          </a:p>
          <a:p>
            <a:r>
              <a:rPr lang="tr-TR" dirty="0"/>
              <a:t>İplik elde edilmesi sırasında tarama işlemiyle kısa ve kaba elyaflar atılır</a:t>
            </a:r>
          </a:p>
          <a:p>
            <a:endParaRPr lang="tr-TR" dirty="0"/>
          </a:p>
          <a:p>
            <a:r>
              <a:rPr lang="tr-TR" dirty="0"/>
              <a:t>Tarama sırasında </a:t>
            </a:r>
            <a:r>
              <a:rPr lang="tr-TR" dirty="0" err="1"/>
              <a:t>kemling</a:t>
            </a:r>
            <a:r>
              <a:rPr lang="tr-TR" dirty="0"/>
              <a:t> (döküntü) denilen kısa </a:t>
            </a:r>
            <a:r>
              <a:rPr lang="tr-TR" dirty="0" err="1"/>
              <a:t>ştapelli</a:t>
            </a:r>
            <a:r>
              <a:rPr lang="tr-TR" dirty="0"/>
              <a:t> elyaflar ayrılır, bunlar </a:t>
            </a:r>
            <a:r>
              <a:rPr lang="tr-TR" dirty="0" err="1"/>
              <a:t>ştrayhgarnda</a:t>
            </a:r>
            <a:r>
              <a:rPr lang="tr-TR" dirty="0"/>
              <a:t> kullanılır.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a:t>Yün lifi hayvanlardan kırkım yoluyla elde edilir</a:t>
            </a:r>
          </a:p>
          <a:p>
            <a:endParaRPr lang="tr-TR" dirty="0"/>
          </a:p>
          <a:p>
            <a:r>
              <a:rPr lang="tr-TR" dirty="0"/>
              <a:t>Ölü hayvanlardan hayvan postundan da yün elde edilir</a:t>
            </a:r>
          </a:p>
          <a:p>
            <a:endParaRPr lang="tr-TR" dirty="0"/>
          </a:p>
          <a:p>
            <a:r>
              <a:rPr lang="tr-TR" dirty="0"/>
              <a:t>Yün elde etme aşamaları;</a:t>
            </a:r>
          </a:p>
          <a:p>
            <a:r>
              <a:rPr lang="tr-TR" dirty="0"/>
              <a:t>Kırkım ve Tulup </a:t>
            </a:r>
            <a:r>
              <a:rPr lang="tr-TR" dirty="0" err="1"/>
              <a:t>eldesi</a:t>
            </a:r>
            <a:r>
              <a:rPr lang="tr-TR" dirty="0"/>
              <a:t>,</a:t>
            </a:r>
          </a:p>
          <a:p>
            <a:r>
              <a:rPr lang="tr-TR" dirty="0"/>
              <a:t>Ayırma (Tefrik)</a:t>
            </a:r>
          </a:p>
          <a:p>
            <a:r>
              <a:rPr lang="tr-TR" dirty="0"/>
              <a:t>Yünün yolunması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a:t>Kamgarn</a:t>
            </a:r>
            <a:r>
              <a:rPr lang="tr-TR" dirty="0"/>
              <a:t> sisteminde boyama, çoğunlukla taranmış haldeki elyaflar (tarama bandı) aşamasında uygulanır.</a:t>
            </a:r>
          </a:p>
          <a:p>
            <a:endParaRPr lang="tr-TR" dirty="0"/>
          </a:p>
          <a:p>
            <a:r>
              <a:rPr lang="tr-TR" dirty="0" err="1"/>
              <a:t>Kamgarn</a:t>
            </a:r>
            <a:r>
              <a:rPr lang="tr-TR" dirty="0"/>
              <a:t> sistemi pamuk iplikçiliğinde penye sistemine çok benzerdir.</a:t>
            </a:r>
          </a:p>
          <a:p>
            <a:endParaRPr lang="tr-TR" dirty="0"/>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Users\Kullanıcı123\Downloads\20191014_162355.jpg"/>
          <p:cNvPicPr>
            <a:picLocks noGrp="1" noChangeAspect="1" noChangeArrowheads="1"/>
          </p:cNvPicPr>
          <p:nvPr>
            <p:ph sz="quarter" idx="1"/>
          </p:nvPr>
        </p:nvPicPr>
        <p:blipFill>
          <a:blip r:embed="rId2" cstate="print"/>
          <a:srcRect l="2714" t="492" r="2301"/>
          <a:stretch>
            <a:fillRect/>
          </a:stretch>
        </p:blipFill>
        <p:spPr bwMode="auto">
          <a:xfrm rot="5400000">
            <a:off x="1964514" y="1535894"/>
            <a:ext cx="5000658" cy="392909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Yarı </a:t>
            </a:r>
            <a:r>
              <a:rPr lang="tr-TR" dirty="0" err="1"/>
              <a:t>kamgarn</a:t>
            </a:r>
            <a:r>
              <a:rPr lang="tr-TR" dirty="0"/>
              <a:t> iplik üretimi</a:t>
            </a:r>
          </a:p>
        </p:txBody>
      </p:sp>
      <p:sp>
        <p:nvSpPr>
          <p:cNvPr id="3" name="2 İçerik Yer Tutucusu"/>
          <p:cNvSpPr>
            <a:spLocks noGrp="1"/>
          </p:cNvSpPr>
          <p:nvPr>
            <p:ph sz="quarter" idx="1"/>
          </p:nvPr>
        </p:nvSpPr>
        <p:spPr/>
        <p:txBody>
          <a:bodyPr/>
          <a:lstStyle/>
          <a:p>
            <a:r>
              <a:rPr lang="tr-TR" dirty="0" err="1"/>
              <a:t>Kamgarn</a:t>
            </a:r>
            <a:r>
              <a:rPr lang="tr-TR" dirty="0"/>
              <a:t> ve </a:t>
            </a:r>
            <a:r>
              <a:rPr lang="tr-TR" dirty="0" err="1"/>
              <a:t>ştrayhgarn</a:t>
            </a:r>
            <a:r>
              <a:rPr lang="tr-TR" dirty="0"/>
              <a:t> ara kalitedeki ipliklerin üretildiği bir sistemdir. </a:t>
            </a:r>
          </a:p>
          <a:p>
            <a:endParaRPr lang="tr-TR" dirty="0"/>
          </a:p>
          <a:p>
            <a:r>
              <a:rPr lang="tr-TR" dirty="0" err="1"/>
              <a:t>Kamgarn</a:t>
            </a:r>
            <a:r>
              <a:rPr lang="tr-TR" dirty="0"/>
              <a:t> iplikle aynıdır sadece tarama işlemi yapılmaz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Kullanıcı123\Downloads\20191014_162623.jpg"/>
          <p:cNvPicPr>
            <a:picLocks noGrp="1" noChangeAspect="1" noChangeArrowheads="1"/>
          </p:cNvPicPr>
          <p:nvPr>
            <p:ph sz="quarter" idx="1"/>
          </p:nvPr>
        </p:nvPicPr>
        <p:blipFill>
          <a:blip r:embed="rId2" cstate="print"/>
          <a:srcRect l="5916" t="804" r="8352"/>
          <a:stretch>
            <a:fillRect/>
          </a:stretch>
        </p:blipFill>
        <p:spPr bwMode="auto">
          <a:xfrm rot="5400000">
            <a:off x="1730363" y="1158868"/>
            <a:ext cx="5643602" cy="489745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Ştrayhgarn</a:t>
            </a:r>
            <a:r>
              <a:rPr lang="tr-TR" dirty="0"/>
              <a:t> iplik üretimi</a:t>
            </a:r>
          </a:p>
        </p:txBody>
      </p:sp>
      <p:sp>
        <p:nvSpPr>
          <p:cNvPr id="3" name="2 İçerik Yer Tutucusu"/>
          <p:cNvSpPr>
            <a:spLocks noGrp="1"/>
          </p:cNvSpPr>
          <p:nvPr>
            <p:ph sz="quarter" idx="1"/>
          </p:nvPr>
        </p:nvSpPr>
        <p:spPr/>
        <p:txBody>
          <a:bodyPr/>
          <a:lstStyle/>
          <a:p>
            <a:r>
              <a:rPr lang="tr-TR" dirty="0" err="1"/>
              <a:t>Kamgran</a:t>
            </a:r>
            <a:r>
              <a:rPr lang="tr-TR" dirty="0"/>
              <a:t> iplikçiliğindekinden daha kaba elyafın kullanıldığı sonuçta da daha kaba ipliklerin elde edildiği bir yün iplikçilik sistemidir. </a:t>
            </a:r>
          </a:p>
          <a:p>
            <a:endParaRPr lang="tr-TR" dirty="0"/>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Kullanıcı123\Downloads\20191014_162935.jpg"/>
          <p:cNvPicPr>
            <a:picLocks noGrp="1" noChangeAspect="1" noChangeArrowheads="1"/>
          </p:cNvPicPr>
          <p:nvPr>
            <p:ph sz="quarter" idx="1"/>
          </p:nvPr>
        </p:nvPicPr>
        <p:blipFill>
          <a:blip r:embed="rId2" cstate="print"/>
          <a:srcRect l="7001" t="6592" r="31141"/>
          <a:stretch>
            <a:fillRect/>
          </a:stretch>
        </p:blipFill>
        <p:spPr bwMode="auto">
          <a:xfrm rot="5400000">
            <a:off x="2398387" y="562281"/>
            <a:ext cx="4450429" cy="504033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a:t>Kamgarn</a:t>
            </a:r>
            <a:r>
              <a:rPr lang="tr-TR" dirty="0"/>
              <a:t> taranmış yün iplik</a:t>
            </a:r>
          </a:p>
          <a:p>
            <a:endParaRPr lang="tr-TR" dirty="0"/>
          </a:p>
          <a:p>
            <a:endParaRPr lang="tr-TR" dirty="0"/>
          </a:p>
          <a:p>
            <a:r>
              <a:rPr lang="tr-TR" dirty="0"/>
              <a:t>Yarı </a:t>
            </a:r>
            <a:r>
              <a:rPr lang="tr-TR" dirty="0" err="1"/>
              <a:t>kamgarn</a:t>
            </a:r>
            <a:r>
              <a:rPr lang="tr-TR" dirty="0"/>
              <a:t> yarı taranmış yün iplik</a:t>
            </a:r>
          </a:p>
          <a:p>
            <a:endParaRPr lang="tr-TR" dirty="0"/>
          </a:p>
          <a:p>
            <a:endParaRPr lang="tr-TR" dirty="0"/>
          </a:p>
          <a:p>
            <a:r>
              <a:rPr lang="tr-TR" dirty="0" err="1"/>
              <a:t>Ştrayhgarn</a:t>
            </a:r>
            <a:r>
              <a:rPr lang="tr-TR" dirty="0"/>
              <a:t> taranmamış yün iplik</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5192" y="44624"/>
            <a:ext cx="8229600" cy="456983"/>
          </a:xfrm>
        </p:spPr>
        <p:txBody>
          <a:bodyPr>
            <a:normAutofit fontScale="90000"/>
          </a:bodyPr>
          <a:lstStyle/>
          <a:p>
            <a:r>
              <a:rPr lang="tr-TR" dirty="0" err="1"/>
              <a:t>Kamgarn</a:t>
            </a:r>
            <a:r>
              <a:rPr lang="tr-TR" dirty="0"/>
              <a:t> ve </a:t>
            </a:r>
            <a:r>
              <a:rPr lang="tr-TR" dirty="0" err="1"/>
              <a:t>ştrayhgarn</a:t>
            </a:r>
            <a:r>
              <a:rPr lang="tr-TR" dirty="0"/>
              <a:t> iplik karşılaştırması</a:t>
            </a:r>
          </a:p>
        </p:txBody>
      </p:sp>
      <p:sp>
        <p:nvSpPr>
          <p:cNvPr id="3" name="2 İçerik Yer Tutucusu"/>
          <p:cNvSpPr>
            <a:spLocks noGrp="1"/>
          </p:cNvSpPr>
          <p:nvPr>
            <p:ph sz="quarter" idx="1"/>
          </p:nvPr>
        </p:nvSpPr>
        <p:spPr>
          <a:xfrm>
            <a:off x="385192" y="1542750"/>
            <a:ext cx="8229600" cy="2277888"/>
          </a:xfrm>
        </p:spPr>
        <p:txBody>
          <a:bodyPr/>
          <a:lstStyle/>
          <a:p>
            <a:endParaRPr lang="tr-TR" dirty="0"/>
          </a:p>
        </p:txBody>
      </p:sp>
      <p:graphicFrame>
        <p:nvGraphicFramePr>
          <p:cNvPr id="4" name="Table 3">
            <a:extLst>
              <a:ext uri="{FF2B5EF4-FFF2-40B4-BE49-F238E27FC236}">
                <a16:creationId xmlns:a16="http://schemas.microsoft.com/office/drawing/2014/main" xmlns="" id="{921D1035-1462-46E4-9C9F-D5F930AD64FB}"/>
              </a:ext>
            </a:extLst>
          </p:cNvPr>
          <p:cNvGraphicFramePr>
            <a:graphicFrameLocks noGrp="1"/>
          </p:cNvGraphicFramePr>
          <p:nvPr>
            <p:extLst>
              <p:ext uri="{D42A27DB-BD31-4B8C-83A1-F6EECF244321}">
                <p14:modId xmlns:p14="http://schemas.microsoft.com/office/powerpoint/2010/main" xmlns="" val="609940965"/>
              </p:ext>
            </p:extLst>
          </p:nvPr>
        </p:nvGraphicFramePr>
        <p:xfrm>
          <a:off x="1187624" y="836711"/>
          <a:ext cx="5832648" cy="5852160"/>
        </p:xfrm>
        <a:graphic>
          <a:graphicData uri="http://schemas.openxmlformats.org/drawingml/2006/table">
            <a:tbl>
              <a:tblPr firstRow="1" bandRow="1">
                <a:tableStyleId>{5C22544A-7EE6-4342-B048-85BDC9FD1C3A}</a:tableStyleId>
              </a:tblPr>
              <a:tblGrid>
                <a:gridCol w="2916324">
                  <a:extLst>
                    <a:ext uri="{9D8B030D-6E8A-4147-A177-3AD203B41FA5}">
                      <a16:colId xmlns:a16="http://schemas.microsoft.com/office/drawing/2014/main" xmlns="" val="3074663934"/>
                    </a:ext>
                  </a:extLst>
                </a:gridCol>
                <a:gridCol w="2916324">
                  <a:extLst>
                    <a:ext uri="{9D8B030D-6E8A-4147-A177-3AD203B41FA5}">
                      <a16:colId xmlns:a16="http://schemas.microsoft.com/office/drawing/2014/main" xmlns="" val="2420109451"/>
                    </a:ext>
                  </a:extLst>
                </a:gridCol>
              </a:tblGrid>
              <a:tr h="4508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İnce düz pürüzsüz ve </a:t>
                      </a:r>
                      <a:r>
                        <a:rPr lang="tr-TR" dirty="0" err="1"/>
                        <a:t>üniform</a:t>
                      </a:r>
                      <a:r>
                        <a:rPr lang="tr-TR" dirty="0"/>
                        <a:t> yapıdadır.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Mukavemet daha iyidir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İnce olduğu için büküm iyidir</a:t>
                      </a:r>
                    </a:p>
                    <a:p>
                      <a:endParaRPr lang="tr-TR" dirty="0"/>
                    </a:p>
                    <a:p>
                      <a:r>
                        <a:rPr lang="tr-TR" dirty="0" err="1"/>
                        <a:t>Kamgarn</a:t>
                      </a:r>
                      <a:r>
                        <a:rPr lang="tr-TR" dirty="0"/>
                        <a:t> ipliklerde çap </a:t>
                      </a:r>
                      <a:r>
                        <a:rPr lang="tr-TR" dirty="0" err="1"/>
                        <a:t>üniform</a:t>
                      </a:r>
                      <a:r>
                        <a:rPr lang="tr-TR" dirty="0"/>
                        <a:t> yapı düzgün</a:t>
                      </a:r>
                    </a:p>
                    <a:p>
                      <a:endParaRPr lang="tr-TR" dirty="0"/>
                    </a:p>
                    <a:p>
                      <a:r>
                        <a:rPr lang="tr-TR" dirty="0"/>
                        <a:t>İpliği oluşturan elyaflar birbirine paralel ve düzenlidir </a:t>
                      </a:r>
                    </a:p>
                    <a:p>
                      <a:r>
                        <a:rPr lang="tr-TR" dirty="0"/>
                        <a:t>Sıkı yapılı </a:t>
                      </a:r>
                      <a:r>
                        <a:rPr lang="tr-TR" dirty="0" err="1"/>
                        <a:t>ştrayhgarndan</a:t>
                      </a:r>
                      <a:r>
                        <a:rPr lang="tr-TR" dirty="0"/>
                        <a:t> sıkı tüysüzdür</a:t>
                      </a:r>
                    </a:p>
                    <a:p>
                      <a:r>
                        <a:rPr lang="tr-TR" dirty="0"/>
                        <a:t>Isı yalıtımı azdır çünkü hava boşluğu </a:t>
                      </a:r>
                      <a:r>
                        <a:rPr lang="tr-TR" dirty="0" err="1"/>
                        <a:t>ştrayhgarna</a:t>
                      </a:r>
                      <a:r>
                        <a:rPr lang="tr-TR" dirty="0"/>
                        <a:t> göre daha azdır.</a:t>
                      </a:r>
                    </a:p>
                  </a:txBody>
                  <a:tcPr/>
                </a:tc>
                <a:tc>
                  <a:txBody>
                    <a:bodyPr/>
                    <a:lstStyle/>
                    <a:p>
                      <a:r>
                        <a:rPr lang="tr-TR" dirty="0"/>
                        <a:t>Daha </a:t>
                      </a:r>
                      <a:r>
                        <a:rPr lang="tr-TR" dirty="0" err="1"/>
                        <a:t>düzgünsüz</a:t>
                      </a:r>
                      <a:r>
                        <a:rPr lang="tr-TR" dirty="0"/>
                        <a:t> kaba ve az kaliteli elyaftır.</a:t>
                      </a:r>
                    </a:p>
                    <a:p>
                      <a:endParaRPr lang="tr-TR" dirty="0"/>
                    </a:p>
                    <a:p>
                      <a:r>
                        <a:rPr lang="tr-TR" dirty="0" err="1"/>
                        <a:t>Kamgarna</a:t>
                      </a:r>
                      <a:r>
                        <a:rPr lang="tr-TR" dirty="0"/>
                        <a:t> göre daha zayıftır</a:t>
                      </a:r>
                    </a:p>
                    <a:p>
                      <a:endParaRPr lang="tr-TR" dirty="0"/>
                    </a:p>
                    <a:p>
                      <a:r>
                        <a:rPr lang="tr-TR" dirty="0"/>
                        <a:t>Büküm </a:t>
                      </a:r>
                      <a:r>
                        <a:rPr lang="tr-TR" dirty="0" err="1"/>
                        <a:t>düzgünsüzdür</a:t>
                      </a:r>
                      <a:endParaRPr lang="tr-TR" dirty="0"/>
                    </a:p>
                    <a:p>
                      <a:endParaRPr lang="tr-TR" dirty="0"/>
                    </a:p>
                    <a:p>
                      <a:r>
                        <a:rPr lang="tr-TR" dirty="0"/>
                        <a:t>Hacimli iplik yüzey pürüzlü ve tüylüdür</a:t>
                      </a:r>
                    </a:p>
                    <a:p>
                      <a:endParaRPr lang="tr-TR" dirty="0"/>
                    </a:p>
                    <a:p>
                      <a:r>
                        <a:rPr lang="tr-TR" dirty="0"/>
                        <a:t>Gelişi güzel yapısı vardır</a:t>
                      </a:r>
                    </a:p>
                    <a:p>
                      <a:endParaRPr lang="tr-TR" dirty="0"/>
                    </a:p>
                    <a:p>
                      <a:endParaRPr lang="tr-TR" dirty="0"/>
                    </a:p>
                    <a:p>
                      <a:r>
                        <a:rPr lang="tr-TR" dirty="0"/>
                        <a:t>Kaba görünümlü hacimli ve yumuşaktır</a:t>
                      </a:r>
                    </a:p>
                    <a:p>
                      <a:endParaRPr lang="tr-TR" dirty="0"/>
                    </a:p>
                    <a:p>
                      <a:endParaRPr lang="tr-TR" dirty="0"/>
                    </a:p>
                    <a:p>
                      <a:endParaRPr lang="tr-TR" dirty="0"/>
                    </a:p>
                    <a:p>
                      <a:endParaRPr lang="tr-TR" dirty="0"/>
                    </a:p>
                    <a:p>
                      <a:endParaRPr lang="en-US" dirty="0"/>
                    </a:p>
                  </a:txBody>
                  <a:tcPr/>
                </a:tc>
                <a:extLst>
                  <a:ext uri="{0D108BD9-81ED-4DB2-BD59-A6C34878D82A}">
                    <a16:rowId xmlns:a16="http://schemas.microsoft.com/office/drawing/2014/main" xmlns="" val="3588604368"/>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90484-89C0-4860-8252-563B4A2B1EA3}"/>
              </a:ext>
            </a:extLst>
          </p:cNvPr>
          <p:cNvSpPr>
            <a:spLocks noGrp="1"/>
          </p:cNvSpPr>
          <p:nvPr>
            <p:ph type="title"/>
          </p:nvPr>
        </p:nvSpPr>
        <p:spPr/>
        <p:txBody>
          <a:bodyPr/>
          <a:lstStyle/>
          <a:p>
            <a:r>
              <a:rPr lang="tr-TR" dirty="0" err="1"/>
              <a:t>Kamgarn</a:t>
            </a:r>
            <a:r>
              <a:rPr lang="tr-TR" dirty="0"/>
              <a:t> iplik çeşitleri</a:t>
            </a:r>
            <a:endParaRPr lang="en-US" dirty="0"/>
          </a:p>
        </p:txBody>
      </p:sp>
      <p:sp>
        <p:nvSpPr>
          <p:cNvPr id="3" name="Content Placeholder 2">
            <a:extLst>
              <a:ext uri="{FF2B5EF4-FFF2-40B4-BE49-F238E27FC236}">
                <a16:creationId xmlns:a16="http://schemas.microsoft.com/office/drawing/2014/main" xmlns="" id="{2EECB6E1-53A0-4CFB-9E95-BF5B3DDD010B}"/>
              </a:ext>
            </a:extLst>
          </p:cNvPr>
          <p:cNvSpPr>
            <a:spLocks noGrp="1"/>
          </p:cNvSpPr>
          <p:nvPr>
            <p:ph sz="quarter" idx="1"/>
          </p:nvPr>
        </p:nvSpPr>
        <p:spPr/>
        <p:txBody>
          <a:bodyPr/>
          <a:lstStyle/>
          <a:p>
            <a:r>
              <a:rPr lang="tr-TR" dirty="0"/>
              <a:t>Karışım </a:t>
            </a:r>
            <a:r>
              <a:rPr lang="tr-TR" dirty="0" err="1"/>
              <a:t>kamgarn</a:t>
            </a:r>
            <a:endParaRPr lang="tr-TR" dirty="0"/>
          </a:p>
          <a:p>
            <a:r>
              <a:rPr lang="tr-TR" dirty="0" err="1"/>
              <a:t>Melanj</a:t>
            </a:r>
            <a:r>
              <a:rPr lang="tr-TR" dirty="0"/>
              <a:t> </a:t>
            </a:r>
            <a:r>
              <a:rPr lang="tr-TR" dirty="0" err="1"/>
              <a:t>kamgarn</a:t>
            </a:r>
            <a:endParaRPr lang="tr-TR" dirty="0"/>
          </a:p>
          <a:p>
            <a:r>
              <a:rPr lang="tr-TR" dirty="0"/>
              <a:t>Bükümlü </a:t>
            </a:r>
            <a:r>
              <a:rPr lang="tr-TR" dirty="0" err="1"/>
              <a:t>kamgarn</a:t>
            </a:r>
            <a:endParaRPr lang="tr-TR" dirty="0"/>
          </a:p>
          <a:p>
            <a:r>
              <a:rPr lang="tr-TR" dirty="0" err="1"/>
              <a:t>Kamgarn</a:t>
            </a:r>
            <a:r>
              <a:rPr lang="tr-TR" dirty="0"/>
              <a:t> </a:t>
            </a:r>
            <a:r>
              <a:rPr lang="tr-TR" dirty="0" err="1"/>
              <a:t>vual</a:t>
            </a:r>
            <a:r>
              <a:rPr lang="tr-TR" dirty="0"/>
              <a:t> </a:t>
            </a:r>
          </a:p>
          <a:p>
            <a:r>
              <a:rPr lang="tr-TR" dirty="0" err="1"/>
              <a:t>Marl</a:t>
            </a:r>
            <a:r>
              <a:rPr lang="tr-TR" dirty="0"/>
              <a:t> </a:t>
            </a:r>
            <a:r>
              <a:rPr lang="tr-TR" dirty="0" err="1"/>
              <a:t>kamgarn</a:t>
            </a:r>
            <a:endParaRPr lang="tr-TR" dirty="0"/>
          </a:p>
          <a:p>
            <a:r>
              <a:rPr lang="tr-TR" dirty="0" err="1"/>
              <a:t>Vigure</a:t>
            </a:r>
            <a:r>
              <a:rPr lang="tr-TR" dirty="0"/>
              <a:t> iplik</a:t>
            </a:r>
          </a:p>
          <a:p>
            <a:r>
              <a:rPr lang="tr-TR" dirty="0" err="1"/>
              <a:t>Krevel</a:t>
            </a:r>
            <a:r>
              <a:rPr lang="tr-TR" dirty="0"/>
              <a:t> iplik</a:t>
            </a:r>
          </a:p>
          <a:p>
            <a:r>
              <a:rPr lang="tr-TR" dirty="0" err="1"/>
              <a:t>Genape</a:t>
            </a:r>
            <a:r>
              <a:rPr lang="tr-TR" dirty="0"/>
              <a:t> iplik</a:t>
            </a:r>
            <a:endParaRPr lang="en-US" dirty="0"/>
          </a:p>
        </p:txBody>
      </p:sp>
    </p:spTree>
    <p:extLst>
      <p:ext uri="{BB962C8B-B14F-4D97-AF65-F5344CB8AC3E}">
        <p14:creationId xmlns:p14="http://schemas.microsoft.com/office/powerpoint/2010/main" xmlns="" val="697768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25EF0-BBA9-4472-B0FD-5B8CAA86D2C9}"/>
              </a:ext>
            </a:extLst>
          </p:cNvPr>
          <p:cNvSpPr>
            <a:spLocks noGrp="1"/>
          </p:cNvSpPr>
          <p:nvPr>
            <p:ph type="title"/>
          </p:nvPr>
        </p:nvSpPr>
        <p:spPr/>
        <p:txBody>
          <a:bodyPr/>
          <a:lstStyle/>
          <a:p>
            <a:r>
              <a:rPr lang="tr-TR" dirty="0"/>
              <a:t>Kullanım alanı</a:t>
            </a:r>
            <a:endParaRPr lang="en-US" dirty="0"/>
          </a:p>
        </p:txBody>
      </p:sp>
      <p:sp>
        <p:nvSpPr>
          <p:cNvPr id="3" name="Content Placeholder 2">
            <a:extLst>
              <a:ext uri="{FF2B5EF4-FFF2-40B4-BE49-F238E27FC236}">
                <a16:creationId xmlns:a16="http://schemas.microsoft.com/office/drawing/2014/main" xmlns="" id="{43D6C33B-6246-49BC-B602-A01057A3E215}"/>
              </a:ext>
            </a:extLst>
          </p:cNvPr>
          <p:cNvSpPr>
            <a:spLocks noGrp="1"/>
          </p:cNvSpPr>
          <p:nvPr>
            <p:ph sz="quarter" idx="1"/>
          </p:nvPr>
        </p:nvSpPr>
        <p:spPr/>
        <p:txBody>
          <a:bodyPr/>
          <a:lstStyle/>
          <a:p>
            <a:r>
              <a:rPr lang="tr-TR" dirty="0"/>
              <a:t>Genellikle giysi kullanımında yaygındır</a:t>
            </a:r>
          </a:p>
          <a:p>
            <a:endParaRPr lang="tr-TR" dirty="0"/>
          </a:p>
          <a:p>
            <a:r>
              <a:rPr lang="tr-TR" dirty="0"/>
              <a:t>Takım elbiselik kumaşlarda</a:t>
            </a:r>
          </a:p>
          <a:p>
            <a:endParaRPr lang="tr-TR" dirty="0"/>
          </a:p>
          <a:p>
            <a:r>
              <a:rPr lang="tr-TR" dirty="0"/>
              <a:t>Genellikle sağlamlaştırmak için ve ütüye dayanıklı hale getirmek için </a:t>
            </a:r>
            <a:r>
              <a:rPr lang="tr-TR" dirty="0" err="1"/>
              <a:t>poliester</a:t>
            </a:r>
            <a:r>
              <a:rPr lang="tr-TR" dirty="0"/>
              <a:t> ile karıştırılarak yapılır</a:t>
            </a:r>
          </a:p>
          <a:p>
            <a:endParaRPr lang="tr-TR" dirty="0"/>
          </a:p>
          <a:p>
            <a:endParaRPr lang="en-US" dirty="0"/>
          </a:p>
        </p:txBody>
      </p:sp>
    </p:spTree>
    <p:extLst>
      <p:ext uri="{BB962C8B-B14F-4D97-AF65-F5344CB8AC3E}">
        <p14:creationId xmlns:p14="http://schemas.microsoft.com/office/powerpoint/2010/main" xmlns="" val="367171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642918"/>
            <a:ext cx="8229600" cy="990600"/>
          </a:xfrm>
        </p:spPr>
        <p:txBody>
          <a:bodyPr>
            <a:normAutofit fontScale="90000"/>
          </a:bodyPr>
          <a:lstStyle/>
          <a:p>
            <a:r>
              <a:rPr lang="tr-TR" dirty="0"/>
              <a:t>Kırkım el makasları, el kırkım makineleri yoluyla elde edilir. </a:t>
            </a:r>
            <a:br>
              <a:rPr lang="tr-TR" dirty="0"/>
            </a:br>
            <a:endParaRPr lang="tr-TR" dirty="0"/>
          </a:p>
        </p:txBody>
      </p:sp>
      <p:sp>
        <p:nvSpPr>
          <p:cNvPr id="3" name="2 İçerik Yer Tutucusu"/>
          <p:cNvSpPr>
            <a:spLocks noGrp="1"/>
          </p:cNvSpPr>
          <p:nvPr>
            <p:ph sz="quarter" idx="1"/>
          </p:nvPr>
        </p:nvSpPr>
        <p:spPr/>
        <p:txBody>
          <a:bodyPr/>
          <a:lstStyle/>
          <a:p>
            <a:endParaRPr lang="tr-TR" dirty="0"/>
          </a:p>
          <a:p>
            <a:endParaRPr lang="tr-TR" dirty="0"/>
          </a:p>
          <a:p>
            <a:endParaRPr lang="tr-TR" dirty="0"/>
          </a:p>
        </p:txBody>
      </p:sp>
      <p:pic>
        <p:nvPicPr>
          <p:cNvPr id="7" name="Picture 3" descr="C:\Users\Kullanıcı123\Desktop\Ayaş\ayaş kazan 03.04.2018\IMG_5210.JPG"/>
          <p:cNvPicPr>
            <a:picLocks noChangeAspect="1" noChangeArrowheads="1"/>
          </p:cNvPicPr>
          <p:nvPr/>
        </p:nvPicPr>
        <p:blipFill>
          <a:blip r:embed="rId2" cstate="print"/>
          <a:srcRect/>
          <a:stretch>
            <a:fillRect/>
          </a:stretch>
        </p:blipFill>
        <p:spPr bwMode="auto">
          <a:xfrm>
            <a:off x="142844" y="1285860"/>
            <a:ext cx="5286412" cy="3964810"/>
          </a:xfrm>
          <a:prstGeom prst="rect">
            <a:avLst/>
          </a:prstGeom>
          <a:noFill/>
        </p:spPr>
      </p:pic>
      <p:pic>
        <p:nvPicPr>
          <p:cNvPr id="2052" name="Picture 4" descr="C:\Users\Kullanıcı123\Desktop\Ayaş\ayaş kazan 03.04.2018\IMG_5215.JPG"/>
          <p:cNvPicPr>
            <a:picLocks noChangeAspect="1" noChangeArrowheads="1"/>
          </p:cNvPicPr>
          <p:nvPr/>
        </p:nvPicPr>
        <p:blipFill>
          <a:blip r:embed="rId3" cstate="print"/>
          <a:srcRect/>
          <a:stretch>
            <a:fillRect/>
          </a:stretch>
        </p:blipFill>
        <p:spPr bwMode="auto">
          <a:xfrm flipH="1">
            <a:off x="4786314" y="3143248"/>
            <a:ext cx="4190945" cy="314327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0B41B-21E6-49BA-B57A-C37C6C37BFBB}"/>
              </a:ext>
            </a:extLst>
          </p:cNvPr>
          <p:cNvSpPr>
            <a:spLocks noGrp="1"/>
          </p:cNvSpPr>
          <p:nvPr>
            <p:ph type="title"/>
          </p:nvPr>
        </p:nvSpPr>
        <p:spPr/>
        <p:txBody>
          <a:bodyPr/>
          <a:lstStyle/>
          <a:p>
            <a:r>
              <a:rPr lang="tr-TR" dirty="0" err="1"/>
              <a:t>Ştrayhgarn</a:t>
            </a:r>
            <a:r>
              <a:rPr lang="tr-TR" dirty="0"/>
              <a:t> iplik</a:t>
            </a:r>
            <a:endParaRPr lang="en-US" dirty="0"/>
          </a:p>
        </p:txBody>
      </p:sp>
      <p:sp>
        <p:nvSpPr>
          <p:cNvPr id="3" name="Content Placeholder 2">
            <a:extLst>
              <a:ext uri="{FF2B5EF4-FFF2-40B4-BE49-F238E27FC236}">
                <a16:creationId xmlns:a16="http://schemas.microsoft.com/office/drawing/2014/main" xmlns="" id="{68A9A6F7-B61A-4F7B-849B-6213FCB0E682}"/>
              </a:ext>
            </a:extLst>
          </p:cNvPr>
          <p:cNvSpPr>
            <a:spLocks noGrp="1"/>
          </p:cNvSpPr>
          <p:nvPr>
            <p:ph sz="quarter" idx="1"/>
          </p:nvPr>
        </p:nvSpPr>
        <p:spPr/>
        <p:txBody>
          <a:bodyPr>
            <a:normAutofit/>
          </a:bodyPr>
          <a:lstStyle/>
          <a:p>
            <a:r>
              <a:rPr lang="tr-TR" dirty="0"/>
              <a:t>Kaba </a:t>
            </a:r>
            <a:r>
              <a:rPr lang="tr-TR" dirty="0" err="1"/>
              <a:t>ştrayhgarn</a:t>
            </a:r>
            <a:r>
              <a:rPr lang="tr-TR" dirty="0"/>
              <a:t> </a:t>
            </a:r>
          </a:p>
          <a:p>
            <a:r>
              <a:rPr lang="tr-TR" dirty="0"/>
              <a:t>İnce</a:t>
            </a:r>
          </a:p>
          <a:p>
            <a:r>
              <a:rPr lang="tr-TR" dirty="0"/>
              <a:t>Karışım</a:t>
            </a:r>
          </a:p>
          <a:p>
            <a:r>
              <a:rPr lang="tr-TR" dirty="0" err="1"/>
              <a:t>Kondenser</a:t>
            </a:r>
            <a:endParaRPr lang="tr-TR" dirty="0"/>
          </a:p>
          <a:p>
            <a:r>
              <a:rPr lang="tr-TR" dirty="0"/>
              <a:t>Angola</a:t>
            </a:r>
          </a:p>
          <a:p>
            <a:r>
              <a:rPr lang="tr-TR" dirty="0" err="1"/>
              <a:t>Perl</a:t>
            </a:r>
            <a:endParaRPr lang="tr-TR" dirty="0"/>
          </a:p>
          <a:p>
            <a:r>
              <a:rPr lang="tr-TR" dirty="0" err="1"/>
              <a:t>Zibelin</a:t>
            </a:r>
            <a:endParaRPr lang="tr-TR" dirty="0"/>
          </a:p>
          <a:p>
            <a:r>
              <a:rPr lang="tr-TR" dirty="0" err="1"/>
              <a:t>Vigonya</a:t>
            </a:r>
            <a:endParaRPr lang="tr-TR" dirty="0"/>
          </a:p>
          <a:p>
            <a:endParaRPr lang="en-US" dirty="0"/>
          </a:p>
        </p:txBody>
      </p:sp>
    </p:spTree>
    <p:extLst>
      <p:ext uri="{BB962C8B-B14F-4D97-AF65-F5344CB8AC3E}">
        <p14:creationId xmlns:p14="http://schemas.microsoft.com/office/powerpoint/2010/main" xmlns="" val="141713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DC12C-D8F9-4F55-9117-2A52E9AAACB9}"/>
              </a:ext>
            </a:extLst>
          </p:cNvPr>
          <p:cNvSpPr>
            <a:spLocks noGrp="1"/>
          </p:cNvSpPr>
          <p:nvPr>
            <p:ph type="title"/>
          </p:nvPr>
        </p:nvSpPr>
        <p:spPr/>
        <p:txBody>
          <a:bodyPr/>
          <a:lstStyle/>
          <a:p>
            <a:r>
              <a:rPr lang="tr-TR" dirty="0"/>
              <a:t>Kullanım alanı</a:t>
            </a:r>
            <a:endParaRPr lang="en-US" dirty="0"/>
          </a:p>
        </p:txBody>
      </p:sp>
      <p:sp>
        <p:nvSpPr>
          <p:cNvPr id="3" name="Content Placeholder 2">
            <a:extLst>
              <a:ext uri="{FF2B5EF4-FFF2-40B4-BE49-F238E27FC236}">
                <a16:creationId xmlns:a16="http://schemas.microsoft.com/office/drawing/2014/main" xmlns="" id="{FE87CCE3-7C9D-4257-8AD1-F5C2B5CF7B92}"/>
              </a:ext>
            </a:extLst>
          </p:cNvPr>
          <p:cNvSpPr>
            <a:spLocks noGrp="1"/>
          </p:cNvSpPr>
          <p:nvPr>
            <p:ph sz="quarter" idx="1"/>
          </p:nvPr>
        </p:nvSpPr>
        <p:spPr/>
        <p:txBody>
          <a:bodyPr/>
          <a:lstStyle/>
          <a:p>
            <a:r>
              <a:rPr lang="tr-TR" dirty="0"/>
              <a:t>Soğuktan koruyucu kalın hacimli giyim eşya ve ev tekstillerinde kullanılır</a:t>
            </a:r>
          </a:p>
          <a:p>
            <a:endParaRPr lang="tr-TR" dirty="0"/>
          </a:p>
          <a:p>
            <a:r>
              <a:rPr lang="tr-TR" dirty="0"/>
              <a:t>Hava boşlukları sayesinde iyi yalıtım sağlarlar</a:t>
            </a:r>
          </a:p>
          <a:p>
            <a:endParaRPr lang="tr-TR" dirty="0"/>
          </a:p>
          <a:p>
            <a:r>
              <a:rPr lang="tr-TR" dirty="0"/>
              <a:t>Battaniye üretiminde yaygın kullanılan ipliktir</a:t>
            </a:r>
          </a:p>
          <a:p>
            <a:endParaRPr lang="tr-TR" dirty="0"/>
          </a:p>
          <a:p>
            <a:pPr marL="0" indent="0">
              <a:buNone/>
            </a:pPr>
            <a:endParaRPr lang="en-US" dirty="0"/>
          </a:p>
        </p:txBody>
      </p:sp>
    </p:spTree>
    <p:extLst>
      <p:ext uri="{BB962C8B-B14F-4D97-AF65-F5344CB8AC3E}">
        <p14:creationId xmlns:p14="http://schemas.microsoft.com/office/powerpoint/2010/main" xmlns="" val="246098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85000" lnSpcReduction="20000"/>
          </a:bodyPr>
          <a:lstStyle/>
          <a:p>
            <a:r>
              <a:rPr lang="tr-TR" dirty="0"/>
              <a:t>Tulup; tulum gömlek</a:t>
            </a:r>
          </a:p>
          <a:p>
            <a:endParaRPr lang="tr-TR" dirty="0"/>
          </a:p>
          <a:p>
            <a:r>
              <a:rPr lang="tr-TR" dirty="0"/>
              <a:t>Kırkım yoluyla elde edilen bütünlük gösteren elyaf topluluğuna tulup adı verilmektedir</a:t>
            </a:r>
          </a:p>
          <a:p>
            <a:endParaRPr lang="tr-TR" dirty="0"/>
          </a:p>
          <a:p>
            <a:r>
              <a:rPr lang="tr-TR" dirty="0"/>
              <a:t>Tuluplar 3 ile 8 kilo arasında değişir. Ortalama 4 kilodur.</a:t>
            </a:r>
          </a:p>
          <a:p>
            <a:endParaRPr lang="tr-TR" dirty="0"/>
          </a:p>
          <a:p>
            <a:r>
              <a:rPr lang="tr-TR" dirty="0"/>
              <a:t>En üstün kaliteli yün yanlardan ve omuzlardan elde edilir</a:t>
            </a:r>
          </a:p>
          <a:p>
            <a:endParaRPr lang="tr-TR" dirty="0"/>
          </a:p>
          <a:p>
            <a:r>
              <a:rPr lang="tr-TR" dirty="0"/>
              <a:t>Buradaki yünler daha uzun daha ince ve yumuşaktır, birinci kalite tulup olarak kabul görür</a:t>
            </a:r>
          </a:p>
          <a:p>
            <a:endParaRPr lang="tr-TR" dirty="0"/>
          </a:p>
          <a:p>
            <a:r>
              <a:rPr lang="tr-TR" dirty="0"/>
              <a:t>Kafa, göğüs, göbek ve baldırdan elde edilen tuluplar ise ikinci kalite tuluptur.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a:t>Ayırma (Tefrik)</a:t>
            </a:r>
          </a:p>
          <a:p>
            <a:endParaRPr lang="tr-TR" dirty="0"/>
          </a:p>
          <a:p>
            <a:r>
              <a:rPr lang="tr-TR" dirty="0"/>
              <a:t>Tulup halinde bulunan yapağılar,</a:t>
            </a:r>
          </a:p>
          <a:p>
            <a:r>
              <a:rPr lang="tr-TR" dirty="0"/>
              <a:t>El ve göz yardımıyla incelik uzunluk, renk ve yabancı madde durumlarına göre ayrı ayrı partilere ayrılmaktadır. Ayırma işlemi yaygın olarak el ile yapılır</a:t>
            </a:r>
          </a:p>
          <a:p>
            <a:endParaRPr lang="tr-TR" dirty="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a:t>Yün her zaman canlı hayvandan elde edilmez</a:t>
            </a:r>
          </a:p>
          <a:p>
            <a:endParaRPr lang="tr-TR" dirty="0"/>
          </a:p>
          <a:p>
            <a:r>
              <a:rPr lang="tr-TR" dirty="0"/>
              <a:t>Kesilmiş hayvan postlarından da yün yolunarak temin edilebilir.</a:t>
            </a:r>
          </a:p>
          <a:p>
            <a:endParaRPr lang="tr-TR" dirty="0"/>
          </a:p>
          <a:p>
            <a:pPr>
              <a:buNone/>
            </a:pP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Yünlerin sınıflandırılması</a:t>
            </a:r>
          </a:p>
        </p:txBody>
      </p:sp>
      <p:sp>
        <p:nvSpPr>
          <p:cNvPr id="3" name="2 İçerik Yer Tutucusu"/>
          <p:cNvSpPr>
            <a:spLocks noGrp="1"/>
          </p:cNvSpPr>
          <p:nvPr>
            <p:ph sz="quarter" idx="1"/>
          </p:nvPr>
        </p:nvSpPr>
        <p:spPr>
          <a:xfrm>
            <a:off x="457200" y="2071678"/>
            <a:ext cx="8229600" cy="4085282"/>
          </a:xfrm>
        </p:spPr>
        <p:txBody>
          <a:bodyPr/>
          <a:lstStyle/>
          <a:p>
            <a:r>
              <a:rPr lang="tr-TR" dirty="0"/>
              <a:t>Ülkelere göre yünler,</a:t>
            </a:r>
          </a:p>
          <a:p>
            <a:r>
              <a:rPr lang="tr-TR" dirty="0"/>
              <a:t>Elde edilişlerine göre yünler,</a:t>
            </a:r>
          </a:p>
          <a:p>
            <a:r>
              <a:rPr lang="tr-TR" dirty="0"/>
              <a:t>Temizlik derecelerine göre,</a:t>
            </a:r>
          </a:p>
          <a:p>
            <a:r>
              <a:rPr lang="tr-TR" dirty="0"/>
              <a:t>İncelik ve uzunluklarına göre,</a:t>
            </a:r>
          </a:p>
          <a:p>
            <a:r>
              <a:rPr lang="tr-TR" dirty="0" err="1"/>
              <a:t>Menşeilerine</a:t>
            </a:r>
            <a:r>
              <a:rPr lang="tr-TR" dirty="0"/>
              <a:t> göre (hangi hayvandan elde edildiği)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Ülkelere göre yün sınıflandırması</a:t>
            </a:r>
          </a:p>
        </p:txBody>
      </p:sp>
      <p:sp>
        <p:nvSpPr>
          <p:cNvPr id="3" name="2 İçerik Yer Tutucusu"/>
          <p:cNvSpPr>
            <a:spLocks noGrp="1"/>
          </p:cNvSpPr>
          <p:nvPr>
            <p:ph sz="quarter" idx="1"/>
          </p:nvPr>
        </p:nvSpPr>
        <p:spPr/>
        <p:txBody>
          <a:bodyPr/>
          <a:lstStyle/>
          <a:p>
            <a:r>
              <a:rPr lang="tr-TR" dirty="0"/>
              <a:t>İngiliz sistemi</a:t>
            </a:r>
          </a:p>
          <a:p>
            <a:r>
              <a:rPr lang="tr-TR" dirty="0"/>
              <a:t>Alman sistemi</a:t>
            </a:r>
          </a:p>
          <a:p>
            <a:r>
              <a:rPr lang="tr-TR" dirty="0"/>
              <a:t>Fransız sistemi</a:t>
            </a:r>
          </a:p>
          <a:p>
            <a:r>
              <a:rPr lang="tr-TR" dirty="0"/>
              <a:t>Amerikan sistemi</a:t>
            </a:r>
          </a:p>
          <a:p>
            <a:endParaRPr lang="tr-TR" dirty="0"/>
          </a:p>
          <a:p>
            <a:r>
              <a:rPr lang="tr-TR" dirty="0"/>
              <a:t>Yüne ait birçok parametre göz önüne alınsa da özellikle yünün incelik değerlerine dikkat edilir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a:t>İngiliz sistemine göre Yün sınıflandırılması</a:t>
            </a:r>
          </a:p>
          <a:p>
            <a:endParaRPr lang="tr-TR" dirty="0"/>
          </a:p>
          <a:p>
            <a:r>
              <a:rPr lang="tr-TR" dirty="0"/>
              <a:t>İngiliz numaralandırma sistemi 1 libre (453 gr.) yünün eğrilmesi ile elde edilecek iplikten kaç adet 560 yarda (512 m)uzunluğunda çile elde edileceğini belirtir. ‘S’ ile gösterilir.</a:t>
            </a:r>
          </a:p>
          <a:p>
            <a:endParaRPr lang="tr-TR" dirty="0"/>
          </a:p>
          <a:p>
            <a:r>
              <a:rPr lang="tr-TR" dirty="0"/>
              <a:t>50s’, 70s’ gibi..</a:t>
            </a:r>
          </a:p>
          <a:p>
            <a:r>
              <a:rPr lang="tr-TR" dirty="0"/>
              <a:t>İngiliz sistemine göre 50s’ olarak belirlenmiş yünün 1 libresinden 50x560= 28 000 yarda iplik elde edilecektir.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391</TotalTime>
  <Words>790</Words>
  <Application>Microsoft Office PowerPoint</Application>
  <PresentationFormat>Ekran Gösterisi (4:3)</PresentationFormat>
  <Paragraphs>168</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Kaynak</vt:lpstr>
      <vt:lpstr>Yün Lifi Eldesi ve Hazırlanması </vt:lpstr>
      <vt:lpstr>Slayt 2</vt:lpstr>
      <vt:lpstr>Kırkım el makasları, el kırkım makineleri yoluyla elde edilir.  </vt:lpstr>
      <vt:lpstr>Slayt 4</vt:lpstr>
      <vt:lpstr>Slayt 5</vt:lpstr>
      <vt:lpstr>Slayt 6</vt:lpstr>
      <vt:lpstr>Yünlerin sınıflandırılması</vt:lpstr>
      <vt:lpstr>Ülkelere göre yün sınıflandırması</vt:lpstr>
      <vt:lpstr>Slayt 9</vt:lpstr>
      <vt:lpstr>Slayt 10</vt:lpstr>
      <vt:lpstr>Slayt 11</vt:lpstr>
      <vt:lpstr>Slayt 12</vt:lpstr>
      <vt:lpstr>Slayt 13</vt:lpstr>
      <vt:lpstr>Slayt 14</vt:lpstr>
      <vt:lpstr>Slayt 15</vt:lpstr>
      <vt:lpstr>Türkiye’de Yün sınıflandırma (Standart sınıflar) </vt:lpstr>
      <vt:lpstr>Saf yeni yün damgası          Yünlü Karışım damgası</vt:lpstr>
      <vt:lpstr>Yün uzun ştapel iplikçiliği</vt:lpstr>
      <vt:lpstr>Kamgarn</vt:lpstr>
      <vt:lpstr>Slayt 20</vt:lpstr>
      <vt:lpstr>Slayt 21</vt:lpstr>
      <vt:lpstr>Yarı kamgarn iplik üretimi</vt:lpstr>
      <vt:lpstr>Slayt 23</vt:lpstr>
      <vt:lpstr>Ştrayhgarn iplik üretimi</vt:lpstr>
      <vt:lpstr>Slayt 25</vt:lpstr>
      <vt:lpstr>Slayt 26</vt:lpstr>
      <vt:lpstr>Kamgarn ve ştrayhgarn iplik karşılaştırması</vt:lpstr>
      <vt:lpstr>Kamgarn iplik çeşitleri</vt:lpstr>
      <vt:lpstr>Kullanım alanı</vt:lpstr>
      <vt:lpstr>Ştrayhgarn iplik</vt:lpstr>
      <vt:lpstr>Kullanım alanı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Yün Lifi Eldesi ve Hazırlanması</dc:title>
  <dc:creator>Kullanıcı123</dc:creator>
  <cp:lastModifiedBy>Kullanıcı123</cp:lastModifiedBy>
  <cp:revision>24</cp:revision>
  <dcterms:created xsi:type="dcterms:W3CDTF">2019-10-14T07:22:08Z</dcterms:created>
  <dcterms:modified xsi:type="dcterms:W3CDTF">2019-10-15T07:30:13Z</dcterms:modified>
</cp:coreProperties>
</file>