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7" r:id="rId2"/>
    <p:sldId id="257" r:id="rId3"/>
    <p:sldId id="263" r:id="rId4"/>
    <p:sldId id="258" r:id="rId5"/>
    <p:sldId id="259" r:id="rId6"/>
    <p:sldId id="260" r:id="rId7"/>
    <p:sldId id="261" r:id="rId8"/>
    <p:sldId id="262" r:id="rId9"/>
    <p:sldId id="264" r:id="rId10"/>
    <p:sldId id="265" r:id="rId11"/>
    <p:sldId id="268" r:id="rId12"/>
    <p:sldId id="266" r:id="rId13"/>
  </p:sldIdLst>
  <p:sldSz cx="10691813" cy="7559675"/>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0" d="100"/>
          <a:sy n="60" d="100"/>
        </p:scale>
        <p:origin x="112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FAE7BB-42A9-4A68-85D5-3C278B54BD53}" type="datetimeFigureOut">
              <a:rPr lang="en-US" smtClean="0"/>
              <a:t>4/13/2020</a:t>
            </a:fld>
            <a:endParaRPr lang="en-US"/>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22FD2-26F3-4AD9-965F-91CBBE181B27}" type="slidenum">
              <a:rPr lang="en-US" smtClean="0"/>
              <a:t>‹#›</a:t>
            </a:fld>
            <a:endParaRPr lang="en-US"/>
          </a:p>
        </p:txBody>
      </p:sp>
    </p:spTree>
    <p:extLst>
      <p:ext uri="{BB962C8B-B14F-4D97-AF65-F5344CB8AC3E}">
        <p14:creationId xmlns:p14="http://schemas.microsoft.com/office/powerpoint/2010/main" val="1572645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smtClean="0"/>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94A3C1-CB02-47BA-87EA-34A1E8863A2F}" type="datetimeFigureOut">
              <a:rPr lang="tr-TR" smtClean="0"/>
              <a:t>13.04.2020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10427854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94A3C1-CB02-47BA-87EA-34A1E8863A2F}" type="datetimeFigureOut">
              <a:rPr lang="tr-TR" smtClean="0"/>
              <a:t>13.04.2020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326683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94A3C1-CB02-47BA-87EA-34A1E8863A2F}" type="datetimeFigureOut">
              <a:rPr lang="tr-TR" smtClean="0"/>
              <a:t>13.04.2020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232774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94A3C1-CB02-47BA-87EA-34A1E8863A2F}" type="datetimeFigureOut">
              <a:rPr lang="tr-TR" smtClean="0"/>
              <a:t>13.04.2020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3340671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smtClean="0"/>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94A3C1-CB02-47BA-87EA-34A1E8863A2F}" type="datetimeFigureOut">
              <a:rPr lang="tr-TR" smtClean="0"/>
              <a:t>13.04.2020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31622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94A3C1-CB02-47BA-87EA-34A1E8863A2F}" type="datetimeFigureOut">
              <a:rPr lang="tr-TR" smtClean="0"/>
              <a:t>13.04.2020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174384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94A3C1-CB02-47BA-87EA-34A1E8863A2F}" type="datetimeFigureOut">
              <a:rPr lang="tr-TR" smtClean="0"/>
              <a:t>13.04.2020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393797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94A3C1-CB02-47BA-87EA-34A1E8863A2F}" type="datetimeFigureOut">
              <a:rPr lang="tr-TR" smtClean="0"/>
              <a:t>13.04.2020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2645883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4A3C1-CB02-47BA-87EA-34A1E8863A2F}" type="datetimeFigureOut">
              <a:rPr lang="tr-TR" smtClean="0"/>
              <a:t>13.04.2020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100578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smtClean="0"/>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smtClean="0"/>
              <a:t>Edit Master text styles</a:t>
            </a:r>
          </a:p>
        </p:txBody>
      </p:sp>
      <p:sp>
        <p:nvSpPr>
          <p:cNvPr id="5" name="Date Placeholder 4"/>
          <p:cNvSpPr>
            <a:spLocks noGrp="1"/>
          </p:cNvSpPr>
          <p:nvPr>
            <p:ph type="dt" sz="half" idx="10"/>
          </p:nvPr>
        </p:nvSpPr>
        <p:spPr/>
        <p:txBody>
          <a:bodyPr/>
          <a:lstStyle/>
          <a:p>
            <a:fld id="{0294A3C1-CB02-47BA-87EA-34A1E8863A2F}" type="datetimeFigureOut">
              <a:rPr lang="tr-TR" smtClean="0"/>
              <a:t>13.04.2020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226779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smtClean="0"/>
              <a:t>Click icon to add picture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smtClean="0"/>
              <a:t>Edit Master text styles</a:t>
            </a:r>
          </a:p>
        </p:txBody>
      </p:sp>
      <p:sp>
        <p:nvSpPr>
          <p:cNvPr id="5" name="Date Placeholder 4"/>
          <p:cNvSpPr>
            <a:spLocks noGrp="1"/>
          </p:cNvSpPr>
          <p:nvPr>
            <p:ph type="dt" sz="half" idx="10"/>
          </p:nvPr>
        </p:nvSpPr>
        <p:spPr/>
        <p:txBody>
          <a:bodyPr/>
          <a:lstStyle/>
          <a:p>
            <a:fld id="{0294A3C1-CB02-47BA-87EA-34A1E8863A2F}" type="datetimeFigureOut">
              <a:rPr lang="tr-TR" smtClean="0"/>
              <a:t>13.04.2020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3238831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0294A3C1-CB02-47BA-87EA-34A1E8863A2F}" type="datetimeFigureOut">
              <a:rPr lang="tr-TR" smtClean="0"/>
              <a:t>13.04.2020</a:t>
            </a:fld>
            <a:endParaRPr lang="tr-T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20C745CB-F86D-4FE6-B82D-FD054EA5C783}" type="slidenum">
              <a:rPr lang="tr-TR" smtClean="0"/>
              <a:t>‹#›</a:t>
            </a:fld>
            <a:endParaRPr lang="tr-TR"/>
          </a:p>
        </p:txBody>
      </p:sp>
    </p:spTree>
    <p:extLst>
      <p:ext uri="{BB962C8B-B14F-4D97-AF65-F5344CB8AC3E}">
        <p14:creationId xmlns:p14="http://schemas.microsoft.com/office/powerpoint/2010/main" val="2491498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9494" y="1884671"/>
            <a:ext cx="9201315" cy="3420976"/>
          </a:xfrm>
        </p:spPr>
        <p:txBody>
          <a:bodyPr>
            <a:noAutofit/>
          </a:bodyPr>
          <a:lstStyle/>
          <a:p>
            <a:pPr lvl="0" defTabSz="457200">
              <a:lnSpc>
                <a:spcPct val="100000"/>
              </a:lnSpc>
              <a:defRPr/>
            </a:pPr>
            <a:r>
              <a:rPr lang="en-US" sz="4800" dirty="0">
                <a:solidFill>
                  <a:srgbClr val="C00000"/>
                </a:solidFill>
                <a:latin typeface="Trebuchet MS" panose="020B0603020202020204"/>
              </a:rPr>
              <a:t>INTRODUCTION TO </a:t>
            </a:r>
            <a:r>
              <a:rPr lang="en-US" sz="4800" dirty="0" smtClean="0">
                <a:solidFill>
                  <a:srgbClr val="C00000"/>
                </a:solidFill>
                <a:latin typeface="Trebuchet MS" panose="020B0603020202020204"/>
              </a:rPr>
              <a:t>CHROMATOGRAPHY</a:t>
            </a:r>
            <a:r>
              <a:rPr lang="tr-TR" sz="4800" dirty="0" smtClean="0">
                <a:solidFill>
                  <a:srgbClr val="C00000"/>
                </a:solidFill>
                <a:latin typeface="Trebuchet MS" panose="020B0603020202020204"/>
              </a:rPr>
              <a:t> </a:t>
            </a:r>
            <a:br>
              <a:rPr lang="tr-TR" sz="4800" dirty="0" smtClean="0">
                <a:solidFill>
                  <a:srgbClr val="C00000"/>
                </a:solidFill>
                <a:latin typeface="Trebuchet MS" panose="020B0603020202020204"/>
              </a:rPr>
            </a:br>
            <a:r>
              <a:rPr lang="en-US" sz="4800" dirty="0">
                <a:solidFill>
                  <a:srgbClr val="C00000"/>
                </a:solidFill>
                <a:ea typeface="Tahoma" panose="020B0604030504040204" pitchFamily="34" charset="0"/>
                <a:cs typeface="Tahoma" panose="020B0604030504040204" pitchFamily="34" charset="0"/>
              </a:rPr>
              <a:t>&amp;</a:t>
            </a:r>
            <a:br>
              <a:rPr lang="en-US" sz="4800" dirty="0">
                <a:solidFill>
                  <a:srgbClr val="C00000"/>
                </a:solidFill>
                <a:ea typeface="Tahoma" panose="020B0604030504040204" pitchFamily="34" charset="0"/>
                <a:cs typeface="Tahoma" panose="020B0604030504040204" pitchFamily="34" charset="0"/>
              </a:rPr>
            </a:br>
            <a:r>
              <a:rPr lang="en-US" sz="4800" dirty="0" smtClean="0">
                <a:solidFill>
                  <a:srgbClr val="C00000"/>
                </a:solidFill>
                <a:latin typeface="Trebuchet MS" panose="020B0603020202020204"/>
              </a:rPr>
              <a:t>PAPER CHROMATOGRAPHY</a:t>
            </a:r>
            <a:endParaRPr lang="en-US" sz="4800" dirty="0">
              <a:solidFill>
                <a:srgbClr val="C00000"/>
              </a:solidFill>
              <a:latin typeface="Trebuchet MS" panose="020B0603020202020204"/>
            </a:endParaRPr>
          </a:p>
        </p:txBody>
      </p:sp>
    </p:spTree>
    <p:extLst>
      <p:ext uri="{BB962C8B-B14F-4D97-AF65-F5344CB8AC3E}">
        <p14:creationId xmlns:p14="http://schemas.microsoft.com/office/powerpoint/2010/main" val="2912614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305301" y="1481173"/>
            <a:ext cx="6045200" cy="5954233"/>
          </a:xfrm>
        </p:spPr>
        <p:txBody>
          <a:bodyPr>
            <a:noAutofit/>
          </a:bodyPr>
          <a:lstStyle/>
          <a:p>
            <a:pPr algn="just"/>
            <a:r>
              <a:rPr lang="en-US" sz="2400" dirty="0" smtClean="0"/>
              <a:t>The colors that constitutes X, A, B and C can be seen in the photo. </a:t>
            </a:r>
          </a:p>
          <a:p>
            <a:pPr algn="just"/>
            <a:r>
              <a:rPr lang="en-US" sz="2400" dirty="0" smtClean="0"/>
              <a:t>The sample A, does not contain blue color. So it cannot be the same with X.</a:t>
            </a:r>
          </a:p>
          <a:p>
            <a:pPr algn="just"/>
            <a:r>
              <a:rPr lang="en-US" sz="2400" dirty="0" smtClean="0"/>
              <a:t>Sample C is not a mixture, it only contains one color, black.</a:t>
            </a:r>
          </a:p>
          <a:p>
            <a:pPr algn="just"/>
            <a:r>
              <a:rPr lang="en-US" sz="2400" dirty="0" smtClean="0"/>
              <a:t>The colors of sample X and B are the same with each other. So, the letter was written with pen B.</a:t>
            </a:r>
          </a:p>
        </p:txBody>
      </p:sp>
      <p:pic>
        <p:nvPicPr>
          <p:cNvPr id="3" name="Picture 2"/>
          <p:cNvPicPr>
            <a:picLocks noChangeAspect="1"/>
          </p:cNvPicPr>
          <p:nvPr/>
        </p:nvPicPr>
        <p:blipFill rotWithShape="1">
          <a:blip r:embed="rId2"/>
          <a:srcRect t="11178"/>
          <a:stretch/>
        </p:blipFill>
        <p:spPr>
          <a:xfrm>
            <a:off x="311867" y="1499189"/>
            <a:ext cx="3636144" cy="5486400"/>
          </a:xfrm>
          <a:prstGeom prst="rect">
            <a:avLst/>
          </a:prstGeom>
        </p:spPr>
      </p:pic>
      <p:sp>
        <p:nvSpPr>
          <p:cNvPr id="4" name="Slide Number Placeholder 1"/>
          <p:cNvSpPr>
            <a:spLocks noGrp="1"/>
          </p:cNvSpPr>
          <p:nvPr>
            <p:ph type="sldNum" sz="quarter" idx="12"/>
          </p:nvPr>
        </p:nvSpPr>
        <p:spPr>
          <a:xfrm>
            <a:off x="7551093" y="7006700"/>
            <a:ext cx="2405658" cy="402483"/>
          </a:xfrm>
        </p:spPr>
        <p:txBody>
          <a:bodyPr/>
          <a:lstStyle/>
          <a:p>
            <a:fld id="{20C745CB-F86D-4FE6-B82D-FD054EA5C783}" type="slidenum">
              <a:rPr lang="tr-TR" smtClean="0"/>
              <a:t>10</a:t>
            </a:fld>
            <a:endParaRPr lang="tr-TR"/>
          </a:p>
        </p:txBody>
      </p:sp>
    </p:spTree>
    <p:extLst>
      <p:ext uri="{BB962C8B-B14F-4D97-AF65-F5344CB8AC3E}">
        <p14:creationId xmlns:p14="http://schemas.microsoft.com/office/powerpoint/2010/main" val="437580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305301" y="1481173"/>
            <a:ext cx="6045200" cy="4475127"/>
          </a:xfrm>
        </p:spPr>
        <p:txBody>
          <a:bodyPr>
            <a:noAutofit/>
          </a:bodyPr>
          <a:lstStyle/>
          <a:p>
            <a:pPr algn="just"/>
            <a:r>
              <a:rPr lang="en-US" sz="2400" dirty="0" smtClean="0"/>
              <a:t>We can compare the interaction of different colors with the stationary and mobile phases.</a:t>
            </a:r>
          </a:p>
          <a:p>
            <a:pPr algn="just"/>
            <a:r>
              <a:rPr lang="en-US" sz="2400" dirty="0" smtClean="0"/>
              <a:t>For sample X,</a:t>
            </a:r>
          </a:p>
          <a:p>
            <a:pPr algn="just"/>
            <a:r>
              <a:rPr lang="en-US" sz="2400" dirty="0" smtClean="0"/>
              <a:t>Blue </a:t>
            </a:r>
            <a:r>
              <a:rPr lang="tr-TR" sz="2400" dirty="0"/>
              <a:t>:</a:t>
            </a:r>
            <a:r>
              <a:rPr lang="en-US" sz="2400" dirty="0" smtClean="0"/>
              <a:t> fastest : a strong interaction with the mobile phase</a:t>
            </a:r>
            <a:r>
              <a:rPr lang="tr-TR" sz="2400" dirty="0" smtClean="0"/>
              <a:t>,</a:t>
            </a:r>
            <a:r>
              <a:rPr lang="en-US" sz="2400" dirty="0" smtClean="0"/>
              <a:t>  weak interaction with paper</a:t>
            </a:r>
          </a:p>
          <a:p>
            <a:pPr algn="just"/>
            <a:r>
              <a:rPr lang="en-US" sz="2400" dirty="0" smtClean="0"/>
              <a:t>Purple : slowest : a strong interaction with paper, weak interaction with ethanol</a:t>
            </a:r>
          </a:p>
          <a:p>
            <a:pPr algn="just"/>
            <a:endParaRPr lang="en-US" sz="2400" dirty="0" smtClean="0"/>
          </a:p>
          <a:p>
            <a:pPr algn="just"/>
            <a:r>
              <a:rPr lang="en-US" sz="2400" dirty="0" smtClean="0"/>
              <a:t>Please compare the colors of sample A according to their interaction with mobile phase.</a:t>
            </a:r>
            <a:endParaRPr lang="tr-TR" sz="2400" dirty="0" smtClean="0"/>
          </a:p>
        </p:txBody>
      </p:sp>
      <p:pic>
        <p:nvPicPr>
          <p:cNvPr id="5" name="Picture 4"/>
          <p:cNvPicPr>
            <a:picLocks noChangeAspect="1"/>
          </p:cNvPicPr>
          <p:nvPr/>
        </p:nvPicPr>
        <p:blipFill rotWithShape="1">
          <a:blip r:embed="rId2"/>
          <a:srcRect t="11178"/>
          <a:stretch/>
        </p:blipFill>
        <p:spPr>
          <a:xfrm>
            <a:off x="311867" y="1499189"/>
            <a:ext cx="3636144" cy="5486400"/>
          </a:xfrm>
          <a:prstGeom prst="rect">
            <a:avLst/>
          </a:prstGeom>
        </p:spPr>
      </p:pic>
      <p:sp>
        <p:nvSpPr>
          <p:cNvPr id="2" name="Rectangle 1"/>
          <p:cNvSpPr/>
          <p:nvPr/>
        </p:nvSpPr>
        <p:spPr>
          <a:xfrm>
            <a:off x="4305301" y="6159501"/>
            <a:ext cx="1557542" cy="461665"/>
          </a:xfrm>
          <a:prstGeom prst="rect">
            <a:avLst/>
          </a:prstGeom>
        </p:spPr>
        <p:txBody>
          <a:bodyPr wrap="none">
            <a:spAutoFit/>
          </a:bodyPr>
          <a:lstStyle/>
          <a:p>
            <a:pPr marL="342900" indent="-342900" algn="just">
              <a:buFont typeface="Arial" panose="020B0604020202020204" pitchFamily="34" charset="0"/>
              <a:buChar char="•"/>
            </a:pPr>
            <a:r>
              <a:rPr lang="tr-TR" sz="2400" dirty="0" err="1"/>
              <a:t>Yellow</a:t>
            </a:r>
            <a:r>
              <a:rPr lang="tr-TR" sz="2400" dirty="0"/>
              <a:t> </a:t>
            </a:r>
            <a:r>
              <a:rPr lang="tr-TR" sz="2400" dirty="0" smtClean="0"/>
              <a:t>&gt;</a:t>
            </a:r>
            <a:endParaRPr lang="en-US" sz="2400" dirty="0"/>
          </a:p>
        </p:txBody>
      </p:sp>
      <p:sp>
        <p:nvSpPr>
          <p:cNvPr id="3" name="Rectangle 2"/>
          <p:cNvSpPr/>
          <p:nvPr/>
        </p:nvSpPr>
        <p:spPr>
          <a:xfrm>
            <a:off x="5806814" y="6159500"/>
            <a:ext cx="826637" cy="461665"/>
          </a:xfrm>
          <a:prstGeom prst="rect">
            <a:avLst/>
          </a:prstGeom>
        </p:spPr>
        <p:txBody>
          <a:bodyPr wrap="none">
            <a:spAutoFit/>
          </a:bodyPr>
          <a:lstStyle/>
          <a:p>
            <a:pPr algn="just"/>
            <a:r>
              <a:rPr lang="tr-TR" sz="2400" dirty="0" err="1"/>
              <a:t>red</a:t>
            </a:r>
            <a:r>
              <a:rPr lang="tr-TR" sz="2400" dirty="0"/>
              <a:t> </a:t>
            </a:r>
            <a:r>
              <a:rPr lang="tr-TR" sz="2400" dirty="0" smtClean="0"/>
              <a:t>&gt;</a:t>
            </a:r>
            <a:endParaRPr lang="en-US" sz="2400" dirty="0"/>
          </a:p>
        </p:txBody>
      </p:sp>
      <p:sp>
        <p:nvSpPr>
          <p:cNvPr id="6" name="Rectangle 5"/>
          <p:cNvSpPr/>
          <p:nvPr/>
        </p:nvSpPr>
        <p:spPr>
          <a:xfrm>
            <a:off x="6561481" y="6159500"/>
            <a:ext cx="1002197" cy="461665"/>
          </a:xfrm>
          <a:prstGeom prst="rect">
            <a:avLst/>
          </a:prstGeom>
        </p:spPr>
        <p:txBody>
          <a:bodyPr wrap="none">
            <a:spAutoFit/>
          </a:bodyPr>
          <a:lstStyle/>
          <a:p>
            <a:pPr algn="just"/>
            <a:r>
              <a:rPr lang="tr-TR" sz="2400" dirty="0" err="1"/>
              <a:t>purple</a:t>
            </a:r>
            <a:endParaRPr lang="en-US" sz="2400" dirty="0"/>
          </a:p>
        </p:txBody>
      </p:sp>
    </p:spTree>
    <p:extLst>
      <p:ext uri="{BB962C8B-B14F-4D97-AF65-F5344CB8AC3E}">
        <p14:creationId xmlns:p14="http://schemas.microsoft.com/office/powerpoint/2010/main" val="69270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735062" y="1616149"/>
            <a:ext cx="9221689" cy="5554672"/>
          </a:xfrm>
        </p:spPr>
        <p:txBody>
          <a:bodyPr>
            <a:normAutofit lnSpcReduction="10000"/>
          </a:bodyPr>
          <a:lstStyle/>
          <a:p>
            <a:r>
              <a:rPr lang="en-US" sz="2800" dirty="0" smtClean="0"/>
              <a:t>Please fill in the report on the page 26 of ANALYTICAL CHEMISTRY LABORATORY MANUAL 3 Instrumental Analyses</a:t>
            </a:r>
          </a:p>
          <a:p>
            <a:endParaRPr lang="tr-TR" sz="2600" dirty="0" smtClean="0"/>
          </a:p>
          <a:p>
            <a:endParaRPr lang="tr-TR" sz="2600" dirty="0" smtClean="0"/>
          </a:p>
          <a:p>
            <a:r>
              <a:rPr lang="en-US" sz="2200" dirty="0" smtClean="0"/>
              <a:t>Principles of Instrumental Analysis, D.A.</a:t>
            </a:r>
            <a:r>
              <a:rPr lang="tr-TR" sz="2200" dirty="0" smtClean="0"/>
              <a:t> </a:t>
            </a:r>
            <a:r>
              <a:rPr lang="en-US" sz="2200" dirty="0" smtClean="0"/>
              <a:t>Skoog, </a:t>
            </a:r>
            <a:r>
              <a:rPr lang="en-US" sz="2200" dirty="0" err="1" smtClean="0"/>
              <a:t>D.M</a:t>
            </a:r>
            <a:r>
              <a:rPr lang="en-US" sz="2200" dirty="0" smtClean="0"/>
              <a:t>. West, II. Ed. 1981 </a:t>
            </a:r>
            <a:endParaRPr lang="tr-TR" sz="2200" dirty="0" smtClean="0"/>
          </a:p>
          <a:p>
            <a:r>
              <a:rPr lang="tr-TR" sz="2200" dirty="0" smtClean="0"/>
              <a:t>Analitik </a:t>
            </a:r>
            <a:r>
              <a:rPr lang="tr-TR" sz="2200" dirty="0"/>
              <a:t>Kimya II, F. Onur, </a:t>
            </a:r>
            <a:r>
              <a:rPr lang="tr-TR" sz="2200" dirty="0" err="1"/>
              <a:t>A.Ü</a:t>
            </a:r>
            <a:r>
              <a:rPr lang="tr-TR" sz="2200" dirty="0"/>
              <a:t>. Eczacılık Fakültesi Yayınları No. 101, 2011</a:t>
            </a:r>
          </a:p>
          <a:p>
            <a:r>
              <a:rPr lang="tr-TR" sz="2200" dirty="0"/>
              <a:t>Analitik Kimya Pratikleri Kantitatif Analiz, F. Onur (Ed.), </a:t>
            </a:r>
            <a:r>
              <a:rPr lang="tr-TR" sz="2200" dirty="0" err="1"/>
              <a:t>A.Ü</a:t>
            </a:r>
            <a:r>
              <a:rPr lang="tr-TR" sz="2200" dirty="0"/>
              <a:t>. Eczacılık Fakültesi Yayınları No. 111, </a:t>
            </a:r>
            <a:r>
              <a:rPr lang="tr-TR" sz="2200" dirty="0" smtClean="0"/>
              <a:t>2014</a:t>
            </a:r>
          </a:p>
          <a:p>
            <a:r>
              <a:rPr lang="en-US" sz="2200" dirty="0" smtClean="0"/>
              <a:t>Using Paper Chromatography, Oregon State University, Environmental Health Sciences Center. blogs.oregonstate.edu/</a:t>
            </a:r>
            <a:r>
              <a:rPr lang="en-US" sz="2200" dirty="0" err="1" smtClean="0"/>
              <a:t>hydroville</a:t>
            </a:r>
            <a:r>
              <a:rPr lang="en-US" sz="2200" dirty="0" smtClean="0"/>
              <a:t>/files/2014/06/paper_chrom1.doc. </a:t>
            </a:r>
            <a:r>
              <a:rPr lang="en-US" sz="2200" dirty="0" err="1" smtClean="0"/>
              <a:t>Erişim</a:t>
            </a:r>
            <a:r>
              <a:rPr lang="en-US" sz="2200" dirty="0" smtClean="0"/>
              <a:t> </a:t>
            </a:r>
            <a:r>
              <a:rPr lang="en-US" sz="2200" dirty="0" err="1" smtClean="0"/>
              <a:t>tarihi</a:t>
            </a:r>
            <a:r>
              <a:rPr lang="en-US" sz="2200" dirty="0" smtClean="0"/>
              <a:t>: 16.07.2017</a:t>
            </a:r>
          </a:p>
          <a:p>
            <a:r>
              <a:rPr lang="en-US" sz="2200" dirty="0" smtClean="0"/>
              <a:t>Drug Analysis Using Thin-Layer Chromatography, </a:t>
            </a:r>
            <a:r>
              <a:rPr lang="en-US" sz="2200" dirty="0" err="1" smtClean="0"/>
              <a:t>Annina</a:t>
            </a:r>
            <a:r>
              <a:rPr lang="en-US" sz="2200" dirty="0" smtClean="0"/>
              <a:t> Carter. http://www.terrificscience.org/lessonpdfs/DrugAnalysis.pdf. </a:t>
            </a:r>
            <a:r>
              <a:rPr lang="en-US" sz="2200" dirty="0" err="1" smtClean="0"/>
              <a:t>Erişim</a:t>
            </a:r>
            <a:r>
              <a:rPr lang="en-US" sz="2200" dirty="0" smtClean="0"/>
              <a:t> </a:t>
            </a:r>
            <a:r>
              <a:rPr lang="en-US" sz="2200" dirty="0" err="1" smtClean="0"/>
              <a:t>tarihi</a:t>
            </a:r>
            <a:r>
              <a:rPr lang="en-US" sz="2200" dirty="0" smtClean="0"/>
              <a:t>: 16.07.2017</a:t>
            </a:r>
          </a:p>
          <a:p>
            <a:endParaRPr lang="tr-TR" sz="2400" dirty="0"/>
          </a:p>
        </p:txBody>
      </p:sp>
      <p:sp>
        <p:nvSpPr>
          <p:cNvPr id="3" name="Slide Number Placeholder 1"/>
          <p:cNvSpPr>
            <a:spLocks noGrp="1"/>
          </p:cNvSpPr>
          <p:nvPr>
            <p:ph type="sldNum" sz="quarter" idx="12"/>
          </p:nvPr>
        </p:nvSpPr>
        <p:spPr>
          <a:xfrm>
            <a:off x="7551093" y="7006700"/>
            <a:ext cx="2405658" cy="402483"/>
          </a:xfrm>
        </p:spPr>
        <p:txBody>
          <a:bodyPr/>
          <a:lstStyle/>
          <a:p>
            <a:fld id="{20C745CB-F86D-4FE6-B82D-FD054EA5C783}" type="slidenum">
              <a:rPr lang="tr-TR" smtClean="0"/>
              <a:t>12</a:t>
            </a:fld>
            <a:endParaRPr lang="tr-TR"/>
          </a:p>
        </p:txBody>
      </p:sp>
      <p:sp>
        <p:nvSpPr>
          <p:cNvPr id="4" name="Title 1"/>
          <p:cNvSpPr txBox="1">
            <a:spLocks noGrp="1"/>
          </p:cNvSpPr>
          <p:nvPr>
            <p:ph type="title"/>
          </p:nvPr>
        </p:nvSpPr>
        <p:spPr bwMode="auto">
          <a:xfrm>
            <a:off x="862652" y="2344311"/>
            <a:ext cx="9221689" cy="788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r" defTabSz="457200" rtl="0" eaLnBrk="0" fontAlgn="base" hangingPunct="0">
              <a:spcBef>
                <a:spcPct val="0"/>
              </a:spcBef>
              <a:spcAft>
                <a:spcPct val="0"/>
              </a:spcAft>
              <a:defRPr sz="54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tr-TR" sz="3200" noProof="0" dirty="0" err="1" smtClean="0">
                <a:solidFill>
                  <a:srgbClr val="C00000"/>
                </a:solidFill>
                <a:latin typeface="Trebuchet MS" panose="020B0603020202020204"/>
              </a:rPr>
              <a:t>References</a:t>
            </a:r>
            <a:r>
              <a:rPr lang="tr-TR" sz="3200" noProof="0" dirty="0" smtClean="0">
                <a:solidFill>
                  <a:srgbClr val="C00000"/>
                </a:solidFill>
                <a:latin typeface="Trebuchet MS" panose="020B0603020202020204"/>
              </a:rPr>
              <a:t>:</a:t>
            </a:r>
            <a:endParaRPr kumimoji="0" lang="en-US" sz="3200" b="0" i="0" u="none" strike="noStrike" kern="1200" cap="none" spc="0" normalizeH="0" baseline="0" noProof="0" dirty="0">
              <a:ln>
                <a:noFill/>
              </a:ln>
              <a:solidFill>
                <a:srgbClr val="C00000"/>
              </a:solidFill>
              <a:effectLst/>
              <a:uLnTx/>
              <a:uFillTx/>
              <a:latin typeface="Trebuchet MS" panose="020B0603020202020204"/>
            </a:endParaRPr>
          </a:p>
        </p:txBody>
      </p:sp>
    </p:spTree>
    <p:extLst>
      <p:ext uri="{BB962C8B-B14F-4D97-AF65-F5344CB8AC3E}">
        <p14:creationId xmlns:p14="http://schemas.microsoft.com/office/powerpoint/2010/main" val="3235505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35012" y="2062100"/>
            <a:ext cx="6402688" cy="3157599"/>
          </a:xfrm>
        </p:spPr>
        <p:txBody>
          <a:bodyPr>
            <a:normAutofit/>
          </a:bodyPr>
          <a:lstStyle/>
          <a:p>
            <a:pPr algn="just"/>
            <a:r>
              <a:rPr lang="en-US" sz="2400" dirty="0" smtClean="0"/>
              <a:t>Most of the samples are mixture</a:t>
            </a:r>
            <a:r>
              <a:rPr lang="tr-TR" sz="2400" dirty="0" smtClean="0"/>
              <a:t>s</a:t>
            </a:r>
            <a:r>
              <a:rPr lang="en-US" sz="2400" dirty="0" smtClean="0"/>
              <a:t> of different substances.</a:t>
            </a:r>
          </a:p>
          <a:p>
            <a:pPr algn="just"/>
            <a:r>
              <a:rPr lang="en-US" sz="2400" dirty="0" smtClean="0"/>
              <a:t>In </a:t>
            </a:r>
            <a:r>
              <a:rPr lang="en-US" sz="2400" dirty="0"/>
              <a:t>a mixture, the analytical signal of one substance usually affects the signal of another </a:t>
            </a:r>
            <a:r>
              <a:rPr lang="en-US" sz="2400" dirty="0" smtClean="0"/>
              <a:t>substance</a:t>
            </a:r>
            <a:r>
              <a:rPr lang="tr-TR" sz="2400" dirty="0" smtClean="0"/>
              <a:t>.</a:t>
            </a:r>
          </a:p>
          <a:p>
            <a:pPr algn="just"/>
            <a:r>
              <a:rPr lang="en-US" sz="2400" dirty="0"/>
              <a:t>Before performing </a:t>
            </a:r>
            <a:r>
              <a:rPr lang="en-US" sz="2400" dirty="0" smtClean="0"/>
              <a:t>qualitative </a:t>
            </a:r>
            <a:r>
              <a:rPr lang="en-US" sz="2400" dirty="0"/>
              <a:t>or quantitative analysis of a sample, </a:t>
            </a:r>
            <a:r>
              <a:rPr lang="en-US" sz="2400" dirty="0" smtClean="0"/>
              <a:t>the </a:t>
            </a:r>
            <a:r>
              <a:rPr lang="en-US" sz="2400" dirty="0"/>
              <a:t>substances </a:t>
            </a:r>
            <a:r>
              <a:rPr lang="en-US" sz="2400" dirty="0" smtClean="0"/>
              <a:t>should</a:t>
            </a:r>
            <a:r>
              <a:rPr lang="tr-TR" sz="2400" dirty="0" smtClean="0"/>
              <a:t> </a:t>
            </a:r>
            <a:r>
              <a:rPr lang="en-US" sz="2400" dirty="0" smtClean="0"/>
              <a:t>be </a:t>
            </a:r>
            <a:r>
              <a:rPr lang="en-US" sz="2400" dirty="0"/>
              <a:t>separated from each other</a:t>
            </a:r>
            <a:r>
              <a:rPr lang="en-US" sz="2400" dirty="0" smtClean="0"/>
              <a:t>.</a:t>
            </a:r>
            <a:endParaRPr lang="en-US" sz="2400" dirty="0"/>
          </a:p>
        </p:txBody>
      </p:sp>
      <p:sp>
        <p:nvSpPr>
          <p:cNvPr id="5" name="Title 1"/>
          <p:cNvSpPr txBox="1">
            <a:spLocks noGrp="1"/>
          </p:cNvSpPr>
          <p:nvPr>
            <p:ph type="title"/>
          </p:nvPr>
        </p:nvSpPr>
        <p:spPr bwMode="auto">
          <a:xfrm>
            <a:off x="735012" y="1301214"/>
            <a:ext cx="922178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r" defTabSz="457200" rtl="0" eaLnBrk="0" fontAlgn="base" hangingPunct="0">
              <a:spcBef>
                <a:spcPct val="0"/>
              </a:spcBef>
              <a:spcAft>
                <a:spcPct val="0"/>
              </a:spcAft>
              <a:defRPr sz="54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000" dirty="0" smtClean="0">
                <a:solidFill>
                  <a:srgbClr val="C00000"/>
                </a:solidFill>
                <a:latin typeface="Trebuchet MS" panose="020B0603020202020204"/>
              </a:rPr>
              <a:t>Separation Technique</a:t>
            </a:r>
            <a:r>
              <a:rPr lang="tr-TR" sz="4000" dirty="0" smtClean="0">
                <a:solidFill>
                  <a:srgbClr val="C00000"/>
                </a:solidFill>
                <a:latin typeface="Trebuchet MS" panose="020B0603020202020204"/>
              </a:rPr>
              <a:t>s</a:t>
            </a:r>
            <a:endParaRPr kumimoji="0" lang="en-US" sz="4000" b="0" i="0" u="none" strike="noStrike" kern="1200" cap="none" spc="0" normalizeH="0" baseline="0" dirty="0">
              <a:ln>
                <a:noFill/>
              </a:ln>
              <a:solidFill>
                <a:srgbClr val="C00000"/>
              </a:solidFill>
              <a:effectLst/>
              <a:uLnTx/>
              <a:uFillTx/>
              <a:latin typeface="Trebuchet MS" panose="020B0603020202020204"/>
            </a:endParaRPr>
          </a:p>
        </p:txBody>
      </p:sp>
      <p:grpSp>
        <p:nvGrpSpPr>
          <p:cNvPr id="6" name="Group 5"/>
          <p:cNvGrpSpPr/>
          <p:nvPr/>
        </p:nvGrpSpPr>
        <p:grpSpPr>
          <a:xfrm>
            <a:off x="8223544" y="3598905"/>
            <a:ext cx="943541" cy="916219"/>
            <a:chOff x="4949259" y="6255048"/>
            <a:chExt cx="708797" cy="673838"/>
          </a:xfrm>
        </p:grpSpPr>
        <p:sp>
          <p:nvSpPr>
            <p:cNvPr id="7" name="Rectangle 6"/>
            <p:cNvSpPr/>
            <p:nvPr/>
          </p:nvSpPr>
          <p:spPr>
            <a:xfrm>
              <a:off x="4968862" y="6695512"/>
              <a:ext cx="152400" cy="1349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8" name="Isosceles Triangle 7"/>
            <p:cNvSpPr/>
            <p:nvPr/>
          </p:nvSpPr>
          <p:spPr>
            <a:xfrm>
              <a:off x="4949259" y="6600261"/>
              <a:ext cx="170121" cy="1488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Isosceles Triangle 8"/>
            <p:cNvSpPr/>
            <p:nvPr/>
          </p:nvSpPr>
          <p:spPr>
            <a:xfrm>
              <a:off x="5311160" y="6705602"/>
              <a:ext cx="170121" cy="1488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Isosceles Triangle 9"/>
            <p:cNvSpPr/>
            <p:nvPr/>
          </p:nvSpPr>
          <p:spPr>
            <a:xfrm>
              <a:off x="5442293" y="6753547"/>
              <a:ext cx="170121" cy="1488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Isosceles Triangle 10"/>
            <p:cNvSpPr/>
            <p:nvPr/>
          </p:nvSpPr>
          <p:spPr>
            <a:xfrm>
              <a:off x="5091420" y="6780030"/>
              <a:ext cx="170121" cy="1488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Isosceles Triangle 11"/>
            <p:cNvSpPr/>
            <p:nvPr/>
          </p:nvSpPr>
          <p:spPr>
            <a:xfrm>
              <a:off x="4988639" y="6390268"/>
              <a:ext cx="170121" cy="1488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Isosceles Triangle 12"/>
            <p:cNvSpPr/>
            <p:nvPr/>
          </p:nvSpPr>
          <p:spPr>
            <a:xfrm>
              <a:off x="5442786" y="6557928"/>
              <a:ext cx="170121" cy="1488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Isosceles Triangle 13"/>
            <p:cNvSpPr/>
            <p:nvPr/>
          </p:nvSpPr>
          <p:spPr>
            <a:xfrm>
              <a:off x="5198140" y="6343209"/>
              <a:ext cx="170121" cy="1488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Isosceles Triangle 14"/>
            <p:cNvSpPr/>
            <p:nvPr/>
          </p:nvSpPr>
          <p:spPr>
            <a:xfrm>
              <a:off x="5350540" y="6495609"/>
              <a:ext cx="170121" cy="1488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Isosceles Triangle 15"/>
            <p:cNvSpPr/>
            <p:nvPr/>
          </p:nvSpPr>
          <p:spPr>
            <a:xfrm>
              <a:off x="5442786" y="6302451"/>
              <a:ext cx="170121" cy="1488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Rectangle 16"/>
            <p:cNvSpPr/>
            <p:nvPr/>
          </p:nvSpPr>
          <p:spPr>
            <a:xfrm>
              <a:off x="5328881" y="6255048"/>
              <a:ext cx="152400" cy="1349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8" name="Rectangle 17"/>
            <p:cNvSpPr/>
            <p:nvPr/>
          </p:nvSpPr>
          <p:spPr>
            <a:xfrm>
              <a:off x="5071138" y="6280744"/>
              <a:ext cx="152400" cy="1349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9" name="Rectangle 18"/>
            <p:cNvSpPr/>
            <p:nvPr/>
          </p:nvSpPr>
          <p:spPr>
            <a:xfrm>
              <a:off x="4990017" y="6476166"/>
              <a:ext cx="152400" cy="1349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20" name="Rectangle 19"/>
            <p:cNvSpPr/>
            <p:nvPr/>
          </p:nvSpPr>
          <p:spPr>
            <a:xfrm>
              <a:off x="5168752" y="6636343"/>
              <a:ext cx="152400" cy="1349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21" name="Rectangle 20"/>
            <p:cNvSpPr/>
            <p:nvPr/>
          </p:nvSpPr>
          <p:spPr>
            <a:xfrm>
              <a:off x="5442293" y="6529279"/>
              <a:ext cx="152400" cy="1349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22" name="Isosceles Triangle 21"/>
            <p:cNvSpPr/>
            <p:nvPr/>
          </p:nvSpPr>
          <p:spPr>
            <a:xfrm>
              <a:off x="5158760" y="6553202"/>
              <a:ext cx="170121" cy="1488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Oval 22"/>
            <p:cNvSpPr/>
            <p:nvPr/>
          </p:nvSpPr>
          <p:spPr>
            <a:xfrm>
              <a:off x="4980910" y="6780030"/>
              <a:ext cx="145878" cy="13556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4" name="Oval 23"/>
            <p:cNvSpPr/>
            <p:nvPr/>
          </p:nvSpPr>
          <p:spPr>
            <a:xfrm>
              <a:off x="5158786" y="6450471"/>
              <a:ext cx="145878" cy="13556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5" name="Oval 24"/>
            <p:cNvSpPr/>
            <p:nvPr/>
          </p:nvSpPr>
          <p:spPr>
            <a:xfrm>
              <a:off x="5311186" y="6602871"/>
              <a:ext cx="145878" cy="13556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6" name="Oval 25"/>
            <p:cNvSpPr/>
            <p:nvPr/>
          </p:nvSpPr>
          <p:spPr>
            <a:xfrm>
              <a:off x="5252395" y="6783721"/>
              <a:ext cx="145878" cy="13556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7" name="Oval 26"/>
            <p:cNvSpPr/>
            <p:nvPr/>
          </p:nvSpPr>
          <p:spPr>
            <a:xfrm>
              <a:off x="5400551" y="6398883"/>
              <a:ext cx="145878" cy="13556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8" name="Oval 27"/>
            <p:cNvSpPr/>
            <p:nvPr/>
          </p:nvSpPr>
          <p:spPr>
            <a:xfrm>
              <a:off x="5512178" y="6653030"/>
              <a:ext cx="145878" cy="13556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grpSp>
      <p:grpSp>
        <p:nvGrpSpPr>
          <p:cNvPr id="29" name="Group 28"/>
          <p:cNvGrpSpPr/>
          <p:nvPr/>
        </p:nvGrpSpPr>
        <p:grpSpPr>
          <a:xfrm>
            <a:off x="8333582" y="4486670"/>
            <a:ext cx="581765" cy="483807"/>
            <a:chOff x="5376150" y="5795853"/>
            <a:chExt cx="581765" cy="483807"/>
          </a:xfrm>
        </p:grpSpPr>
        <p:sp>
          <p:nvSpPr>
            <p:cNvPr id="30" name="Rectangle 29"/>
            <p:cNvSpPr/>
            <p:nvPr/>
          </p:nvSpPr>
          <p:spPr>
            <a:xfrm>
              <a:off x="5479218" y="6096136"/>
              <a:ext cx="202873" cy="1835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31" name="Rectangle 30"/>
            <p:cNvSpPr/>
            <p:nvPr/>
          </p:nvSpPr>
          <p:spPr>
            <a:xfrm>
              <a:off x="5376150" y="5904374"/>
              <a:ext cx="202873" cy="1835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32" name="Rectangle 31"/>
            <p:cNvSpPr/>
            <p:nvPr/>
          </p:nvSpPr>
          <p:spPr>
            <a:xfrm>
              <a:off x="5755042" y="5884201"/>
              <a:ext cx="202873" cy="1835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33" name="Rectangle 32"/>
            <p:cNvSpPr/>
            <p:nvPr/>
          </p:nvSpPr>
          <p:spPr>
            <a:xfrm>
              <a:off x="5534460" y="5896136"/>
              <a:ext cx="202873" cy="1835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34" name="Rectangle 33"/>
            <p:cNvSpPr/>
            <p:nvPr/>
          </p:nvSpPr>
          <p:spPr>
            <a:xfrm>
              <a:off x="5659603" y="6058478"/>
              <a:ext cx="202873" cy="1835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35" name="Rectangle 34"/>
            <p:cNvSpPr/>
            <p:nvPr/>
          </p:nvSpPr>
          <p:spPr>
            <a:xfrm>
              <a:off x="5612927" y="5795853"/>
              <a:ext cx="202873" cy="1835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grpSp>
      <p:grpSp>
        <p:nvGrpSpPr>
          <p:cNvPr id="36" name="Group 35"/>
          <p:cNvGrpSpPr/>
          <p:nvPr/>
        </p:nvGrpSpPr>
        <p:grpSpPr>
          <a:xfrm>
            <a:off x="8998339" y="3267612"/>
            <a:ext cx="526393" cy="638606"/>
            <a:chOff x="5862476" y="6406710"/>
            <a:chExt cx="526393" cy="638606"/>
          </a:xfrm>
        </p:grpSpPr>
        <p:sp>
          <p:nvSpPr>
            <p:cNvPr id="37" name="Isosceles Triangle 36"/>
            <p:cNvSpPr/>
            <p:nvPr/>
          </p:nvSpPr>
          <p:spPr>
            <a:xfrm>
              <a:off x="5899209" y="6529770"/>
              <a:ext cx="226463" cy="20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Isosceles Triangle 37"/>
            <p:cNvSpPr/>
            <p:nvPr/>
          </p:nvSpPr>
          <p:spPr>
            <a:xfrm>
              <a:off x="6140827" y="6842916"/>
              <a:ext cx="226463" cy="20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Isosceles Triangle 38"/>
            <p:cNvSpPr/>
            <p:nvPr/>
          </p:nvSpPr>
          <p:spPr>
            <a:xfrm>
              <a:off x="6040506" y="6406710"/>
              <a:ext cx="226463" cy="20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Isosceles Triangle 39"/>
            <p:cNvSpPr/>
            <p:nvPr/>
          </p:nvSpPr>
          <p:spPr>
            <a:xfrm>
              <a:off x="5975708" y="6691006"/>
              <a:ext cx="226463" cy="20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Isosceles Triangle 40"/>
            <p:cNvSpPr/>
            <p:nvPr/>
          </p:nvSpPr>
          <p:spPr>
            <a:xfrm>
              <a:off x="5862476" y="6647434"/>
              <a:ext cx="226463" cy="20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 name="Isosceles Triangle 41"/>
            <p:cNvSpPr/>
            <p:nvPr/>
          </p:nvSpPr>
          <p:spPr>
            <a:xfrm>
              <a:off x="6145069" y="6594167"/>
              <a:ext cx="226463" cy="20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 name="Isosceles Triangle 42"/>
            <p:cNvSpPr/>
            <p:nvPr/>
          </p:nvSpPr>
          <p:spPr>
            <a:xfrm>
              <a:off x="6002485" y="6808670"/>
              <a:ext cx="226463" cy="20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Isosceles Triangle 43"/>
            <p:cNvSpPr/>
            <p:nvPr/>
          </p:nvSpPr>
          <p:spPr>
            <a:xfrm>
              <a:off x="5914364" y="6838120"/>
              <a:ext cx="226463" cy="20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Isosceles Triangle 44"/>
            <p:cNvSpPr/>
            <p:nvPr/>
          </p:nvSpPr>
          <p:spPr>
            <a:xfrm>
              <a:off x="6162406" y="6757960"/>
              <a:ext cx="226463" cy="20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 name="Isosceles Triangle 45"/>
            <p:cNvSpPr/>
            <p:nvPr/>
          </p:nvSpPr>
          <p:spPr>
            <a:xfrm>
              <a:off x="6014500" y="6543457"/>
              <a:ext cx="226463" cy="20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47" name="Group 46"/>
          <p:cNvGrpSpPr/>
          <p:nvPr/>
        </p:nvGrpSpPr>
        <p:grpSpPr>
          <a:xfrm>
            <a:off x="7811221" y="3389987"/>
            <a:ext cx="476564" cy="420561"/>
            <a:chOff x="4696376" y="5836858"/>
            <a:chExt cx="476564" cy="420561"/>
          </a:xfrm>
        </p:grpSpPr>
        <p:sp>
          <p:nvSpPr>
            <p:cNvPr id="48" name="Oval 47"/>
            <p:cNvSpPr/>
            <p:nvPr/>
          </p:nvSpPr>
          <p:spPr>
            <a:xfrm>
              <a:off x="4746521" y="6065152"/>
              <a:ext cx="168971" cy="19226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9" name="Oval 48"/>
            <p:cNvSpPr/>
            <p:nvPr/>
          </p:nvSpPr>
          <p:spPr>
            <a:xfrm>
              <a:off x="4789015" y="5836858"/>
              <a:ext cx="194191" cy="18432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50" name="Oval 49"/>
            <p:cNvSpPr/>
            <p:nvPr/>
          </p:nvSpPr>
          <p:spPr>
            <a:xfrm>
              <a:off x="4978749" y="5994167"/>
              <a:ext cx="194191" cy="18432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51" name="Oval 50"/>
            <p:cNvSpPr/>
            <p:nvPr/>
          </p:nvSpPr>
          <p:spPr>
            <a:xfrm>
              <a:off x="4834842" y="6025002"/>
              <a:ext cx="194191" cy="18432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52" name="Oval 51"/>
            <p:cNvSpPr/>
            <p:nvPr/>
          </p:nvSpPr>
          <p:spPr>
            <a:xfrm>
              <a:off x="4965637" y="5877957"/>
              <a:ext cx="194191" cy="18432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53" name="Oval 52"/>
            <p:cNvSpPr/>
            <p:nvPr/>
          </p:nvSpPr>
          <p:spPr>
            <a:xfrm>
              <a:off x="4696376" y="5940814"/>
              <a:ext cx="194191" cy="18432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grpSp>
      <p:sp>
        <p:nvSpPr>
          <p:cNvPr id="54" name="Content Placeholder 2"/>
          <p:cNvSpPr txBox="1">
            <a:spLocks/>
          </p:cNvSpPr>
          <p:nvPr/>
        </p:nvSpPr>
        <p:spPr>
          <a:xfrm>
            <a:off x="735012" y="5627542"/>
            <a:ext cx="9335126" cy="1325762"/>
          </a:xfrm>
          <a:prstGeom prst="rect">
            <a:avLst/>
          </a:prstGeom>
        </p:spPr>
        <p:txBody>
          <a:bodyPr vert="horz" lIns="91440" tIns="45720" rIns="91440" bIns="45720" rtlCol="0">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gn="just"/>
            <a:r>
              <a:rPr lang="en-US" sz="2400" dirty="0" smtClean="0"/>
              <a:t>If the separation of the substances is performed by using a mobile phase and a stationary phase, this separation technique is called chromatograph</a:t>
            </a:r>
            <a:r>
              <a:rPr lang="tr-TR" sz="2400" dirty="0" smtClean="0"/>
              <a:t>y</a:t>
            </a:r>
            <a:r>
              <a:rPr lang="en-US" sz="2400" dirty="0" smtClean="0"/>
              <a:t>. </a:t>
            </a:r>
          </a:p>
          <a:p>
            <a:pPr algn="just"/>
            <a:endParaRPr lang="en-US" sz="2400" dirty="0"/>
          </a:p>
        </p:txBody>
      </p:sp>
      <p:sp>
        <p:nvSpPr>
          <p:cNvPr id="55" name="Slide Number Placeholder 77"/>
          <p:cNvSpPr>
            <a:spLocks noGrp="1"/>
          </p:cNvSpPr>
          <p:nvPr>
            <p:ph type="sldNum" sz="quarter" idx="12"/>
          </p:nvPr>
        </p:nvSpPr>
        <p:spPr>
          <a:xfrm>
            <a:off x="7551093" y="7006700"/>
            <a:ext cx="2405658" cy="402483"/>
          </a:xfrm>
        </p:spPr>
        <p:txBody>
          <a:bodyPr/>
          <a:lstStyle/>
          <a:p>
            <a:fld id="{20C745CB-F86D-4FE6-B82D-FD054EA5C783}" type="slidenum">
              <a:rPr lang="tr-TR" smtClean="0"/>
              <a:t>2</a:t>
            </a:fld>
            <a:endParaRPr lang="tr-TR"/>
          </a:p>
        </p:txBody>
      </p:sp>
    </p:spTree>
    <p:extLst>
      <p:ext uri="{BB962C8B-B14F-4D97-AF65-F5344CB8AC3E}">
        <p14:creationId xmlns:p14="http://schemas.microsoft.com/office/powerpoint/2010/main" val="315574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xfrm>
            <a:off x="735012" y="1301214"/>
            <a:ext cx="922178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r" defTabSz="457200" rtl="0" eaLnBrk="0" fontAlgn="base" hangingPunct="0">
              <a:spcBef>
                <a:spcPct val="0"/>
              </a:spcBef>
              <a:spcAft>
                <a:spcPct val="0"/>
              </a:spcAft>
              <a:defRPr sz="54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000" dirty="0" smtClean="0">
                <a:solidFill>
                  <a:srgbClr val="C00000"/>
                </a:solidFill>
                <a:latin typeface="Trebuchet MS" panose="020B0603020202020204"/>
              </a:rPr>
              <a:t>Chromatography</a:t>
            </a:r>
            <a:endParaRPr kumimoji="0" lang="en-US" sz="4000" b="0" i="0" u="none" strike="noStrike" kern="1200" cap="none" spc="0" normalizeH="0" baseline="0" dirty="0">
              <a:ln>
                <a:noFill/>
              </a:ln>
              <a:solidFill>
                <a:srgbClr val="C00000"/>
              </a:solidFill>
              <a:effectLst/>
              <a:uLnTx/>
              <a:uFillTx/>
              <a:latin typeface="Trebuchet MS" panose="020B0603020202020204"/>
            </a:endParaRPr>
          </a:p>
        </p:txBody>
      </p:sp>
      <p:sp>
        <p:nvSpPr>
          <p:cNvPr id="5" name="Down Arrow 4"/>
          <p:cNvSpPr/>
          <p:nvPr/>
        </p:nvSpPr>
        <p:spPr>
          <a:xfrm>
            <a:off x="8370416" y="5620106"/>
            <a:ext cx="244195" cy="463062"/>
          </a:xfrm>
          <a:prstGeom prst="downArrow">
            <a:avLst/>
          </a:prstGeom>
          <a:solidFill>
            <a:srgbClr val="306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own Arrow 5"/>
          <p:cNvSpPr/>
          <p:nvPr/>
        </p:nvSpPr>
        <p:spPr>
          <a:xfrm>
            <a:off x="8370416" y="1606370"/>
            <a:ext cx="244195" cy="463062"/>
          </a:xfrm>
          <a:prstGeom prst="downArrow">
            <a:avLst/>
          </a:prstGeom>
          <a:solidFill>
            <a:srgbClr val="306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837995" y="1336682"/>
            <a:ext cx="1309035" cy="3201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rgbClr val="306098"/>
                </a:solidFill>
              </a:rPr>
              <a:t>Mobile phase</a:t>
            </a:r>
            <a:endParaRPr lang="en-US" sz="1600" dirty="0">
              <a:solidFill>
                <a:srgbClr val="306098"/>
              </a:solidFill>
            </a:endParaRPr>
          </a:p>
        </p:txBody>
      </p:sp>
      <p:sp>
        <p:nvSpPr>
          <p:cNvPr id="8" name="Rectangle 7"/>
          <p:cNvSpPr/>
          <p:nvPr/>
        </p:nvSpPr>
        <p:spPr>
          <a:xfrm>
            <a:off x="7837994" y="6061599"/>
            <a:ext cx="1309035" cy="3201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rgbClr val="306098"/>
                </a:solidFill>
              </a:rPr>
              <a:t>Mobile phase</a:t>
            </a:r>
            <a:endParaRPr lang="en-US" sz="1600" dirty="0">
              <a:solidFill>
                <a:srgbClr val="306098"/>
              </a:solidFill>
            </a:endParaRPr>
          </a:p>
        </p:txBody>
      </p:sp>
      <p:grpSp>
        <p:nvGrpSpPr>
          <p:cNvPr id="10" name="Group 9"/>
          <p:cNvGrpSpPr/>
          <p:nvPr/>
        </p:nvGrpSpPr>
        <p:grpSpPr>
          <a:xfrm>
            <a:off x="8730115" y="2012415"/>
            <a:ext cx="1165903" cy="392942"/>
            <a:chOff x="8730115" y="2012415"/>
            <a:chExt cx="1165903" cy="392942"/>
          </a:xfrm>
          <a:noFill/>
        </p:grpSpPr>
        <p:sp>
          <p:nvSpPr>
            <p:cNvPr id="11" name="Rectangle 10"/>
            <p:cNvSpPr/>
            <p:nvPr/>
          </p:nvSpPr>
          <p:spPr>
            <a:xfrm>
              <a:off x="8849502" y="2012415"/>
              <a:ext cx="1046516" cy="392942"/>
            </a:xfrm>
            <a:prstGeom prst="rect">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sample</a:t>
              </a:r>
              <a:endParaRPr lang="en-US" sz="1600" dirty="0"/>
            </a:p>
          </p:txBody>
        </p:sp>
        <p:cxnSp>
          <p:nvCxnSpPr>
            <p:cNvPr id="12" name="Straight Arrow Connector 11"/>
            <p:cNvCxnSpPr/>
            <p:nvPr/>
          </p:nvCxnSpPr>
          <p:spPr>
            <a:xfrm flipH="1">
              <a:off x="8730115" y="2215614"/>
              <a:ext cx="259881" cy="104074"/>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grpSp>
      <p:sp>
        <p:nvSpPr>
          <p:cNvPr id="13" name="Rectangle 12"/>
          <p:cNvSpPr/>
          <p:nvPr/>
        </p:nvSpPr>
        <p:spPr>
          <a:xfrm>
            <a:off x="9139957" y="2634025"/>
            <a:ext cx="1551856" cy="6070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More interaction with stationary phase</a:t>
            </a:r>
            <a:endParaRPr lang="en-US" sz="1600" dirty="0">
              <a:solidFill>
                <a:schemeClr val="tx1"/>
              </a:solidFill>
            </a:endParaRPr>
          </a:p>
        </p:txBody>
      </p:sp>
      <p:sp>
        <p:nvSpPr>
          <p:cNvPr id="14" name="Rectangle 13"/>
          <p:cNvSpPr/>
          <p:nvPr/>
        </p:nvSpPr>
        <p:spPr>
          <a:xfrm>
            <a:off x="9139957" y="4353384"/>
            <a:ext cx="1551856" cy="7284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chemeClr val="tx1"/>
              </a:solidFill>
            </a:endParaRPr>
          </a:p>
          <a:p>
            <a:r>
              <a:rPr lang="en-US" sz="1600" dirty="0" smtClean="0">
                <a:solidFill>
                  <a:schemeClr val="tx1"/>
                </a:solidFill>
              </a:rPr>
              <a:t>More interaction with mobile phase</a:t>
            </a:r>
          </a:p>
          <a:p>
            <a:endParaRPr lang="en-US" sz="1600" dirty="0" smtClean="0">
              <a:solidFill>
                <a:schemeClr val="tx1"/>
              </a:solidFill>
            </a:endParaRPr>
          </a:p>
          <a:p>
            <a:endParaRPr lang="en-US" sz="1600" dirty="0">
              <a:solidFill>
                <a:schemeClr val="tx1"/>
              </a:solidFill>
            </a:endParaRPr>
          </a:p>
        </p:txBody>
      </p:sp>
      <p:sp>
        <p:nvSpPr>
          <p:cNvPr id="17" name="Slide Number Placeholder 22"/>
          <p:cNvSpPr>
            <a:spLocks noGrp="1"/>
          </p:cNvSpPr>
          <p:nvPr>
            <p:ph type="sldNum" sz="quarter" idx="12"/>
          </p:nvPr>
        </p:nvSpPr>
        <p:spPr>
          <a:xfrm>
            <a:off x="7551093" y="7006700"/>
            <a:ext cx="2405658" cy="402483"/>
          </a:xfrm>
        </p:spPr>
        <p:txBody>
          <a:bodyPr/>
          <a:lstStyle/>
          <a:p>
            <a:fld id="{20C745CB-F86D-4FE6-B82D-FD054EA5C783}" type="slidenum">
              <a:rPr lang="tr-TR" smtClean="0"/>
              <a:t>3</a:t>
            </a:fld>
            <a:endParaRPr lang="tr-TR" dirty="0"/>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6303" y="2107933"/>
            <a:ext cx="815142" cy="3479690"/>
          </a:xfrm>
          <a:prstGeom prst="rect">
            <a:avLst/>
          </a:prstGeom>
        </p:spPr>
      </p:pic>
      <p:sp>
        <p:nvSpPr>
          <p:cNvPr id="19" name="Rectangle 18"/>
          <p:cNvSpPr/>
          <p:nvPr/>
        </p:nvSpPr>
        <p:spPr>
          <a:xfrm>
            <a:off x="8967566" y="2781914"/>
            <a:ext cx="110278" cy="97552"/>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8967248" y="4320381"/>
            <a:ext cx="115621" cy="110544"/>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rot="16200000">
            <a:off x="7288500" y="3776749"/>
            <a:ext cx="1623854" cy="309149"/>
          </a:xfrm>
          <a:prstGeom prst="rect">
            <a:avLst/>
          </a:prstGeom>
          <a:solidFill>
            <a:srgbClr val="77737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Stationary phase</a:t>
            </a:r>
            <a:endParaRPr lang="en-US" sz="1600" dirty="0"/>
          </a:p>
        </p:txBody>
      </p:sp>
      <p:sp>
        <p:nvSpPr>
          <p:cNvPr id="22" name="Content Placeholder 2"/>
          <p:cNvSpPr txBox="1">
            <a:spLocks/>
          </p:cNvSpPr>
          <p:nvPr/>
        </p:nvSpPr>
        <p:spPr>
          <a:xfrm>
            <a:off x="629720" y="2152320"/>
            <a:ext cx="6675856" cy="4215131"/>
          </a:xfrm>
          <a:prstGeom prst="rect">
            <a:avLst/>
          </a:prstGeom>
        </p:spPr>
        <p:txBody>
          <a:bodyPr vert="horz" lIns="91440" tIns="45720" rIns="91440" bIns="45720" rtlCol="0">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gn="just"/>
            <a:r>
              <a:rPr lang="en-US" sz="2400" dirty="0" smtClean="0"/>
              <a:t>Stationary</a:t>
            </a:r>
            <a:r>
              <a:rPr lang="tr-TR" sz="2400" dirty="0" smtClean="0"/>
              <a:t> </a:t>
            </a:r>
            <a:r>
              <a:rPr lang="tr-TR" sz="2400" dirty="0" err="1" smtClean="0"/>
              <a:t>phase</a:t>
            </a:r>
            <a:r>
              <a:rPr lang="en-US" sz="2400" dirty="0" smtClean="0"/>
              <a:t> </a:t>
            </a:r>
            <a:r>
              <a:rPr lang="en-US" sz="2400" dirty="0" smtClean="0"/>
              <a:t>and mobile </a:t>
            </a:r>
            <a:r>
              <a:rPr lang="en-US" sz="2400" dirty="0" smtClean="0"/>
              <a:t>phase </a:t>
            </a:r>
            <a:r>
              <a:rPr lang="en-US" sz="2400" dirty="0" smtClean="0"/>
              <a:t>are two immiscible mediums</a:t>
            </a:r>
            <a:r>
              <a:rPr lang="en-US" sz="2400" dirty="0" smtClean="0"/>
              <a:t>.</a:t>
            </a:r>
            <a:r>
              <a:rPr lang="tr-TR" sz="2400" dirty="0" smtClean="0"/>
              <a:t> </a:t>
            </a:r>
            <a:r>
              <a:rPr lang="en-US" sz="2400" dirty="0" smtClean="0"/>
              <a:t>(</a:t>
            </a:r>
            <a:r>
              <a:rPr lang="en-US" sz="2400" dirty="0" smtClean="0"/>
              <a:t>Solid/liquid, liquid/gas, liquid/liquid</a:t>
            </a:r>
            <a:r>
              <a:rPr lang="tr-TR" sz="2400" dirty="0" smtClean="0"/>
              <a:t>, </a:t>
            </a:r>
            <a:r>
              <a:rPr lang="tr-TR" sz="2400" dirty="0" err="1" smtClean="0"/>
              <a:t>etc</a:t>
            </a:r>
            <a:r>
              <a:rPr lang="tr-TR" sz="2400" dirty="0" smtClean="0"/>
              <a:t>.</a:t>
            </a:r>
            <a:r>
              <a:rPr lang="en-US" sz="2400" dirty="0" smtClean="0"/>
              <a:t>)</a:t>
            </a:r>
          </a:p>
          <a:p>
            <a:pPr algn="just"/>
            <a:r>
              <a:rPr lang="en-US" sz="2400" dirty="0"/>
              <a:t>The duty of the stationary phase is to keep and retain the substances. The duty of the mobile phase is to push and move the </a:t>
            </a:r>
            <a:r>
              <a:rPr lang="en-US" sz="2400" dirty="0" smtClean="0"/>
              <a:t>substances</a:t>
            </a:r>
            <a:r>
              <a:rPr lang="tr-TR" sz="2400" dirty="0" smtClean="0"/>
              <a:t>.</a:t>
            </a:r>
          </a:p>
          <a:p>
            <a:pPr algn="just"/>
            <a:r>
              <a:rPr lang="en-US" sz="2400" dirty="0" smtClean="0"/>
              <a:t>The working principle of chromatography is based on the interaction of substances with stationary phase and mobile phase</a:t>
            </a:r>
            <a:r>
              <a:rPr lang="en-US" sz="2400" dirty="0" smtClean="0"/>
              <a:t>.</a:t>
            </a:r>
            <a:endParaRPr lang="tr-TR" sz="2400" dirty="0" smtClean="0"/>
          </a:p>
        </p:txBody>
      </p:sp>
    </p:spTree>
    <p:extLst>
      <p:ext uri="{BB962C8B-B14F-4D97-AF65-F5344CB8AC3E}">
        <p14:creationId xmlns:p14="http://schemas.microsoft.com/office/powerpoint/2010/main" val="249631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par>
                                <p:cTn id="11" presetID="26" presetClass="emph" presetSubtype="0" repeatCount="indefinite" fill="hold" grpId="0" nodeType="withEffect">
                                  <p:stCondLst>
                                    <p:cond delay="0"/>
                                  </p:stCondLst>
                                  <p:childTnLst>
                                    <p:animEffect transition="out" filter="fade">
                                      <p:cBhvr>
                                        <p:cTn id="12" dur="500" tmFilter="0, 0; .2, .5; .8, .5; 1, 0"/>
                                        <p:tgtEl>
                                          <p:spTgt spid="5"/>
                                        </p:tgtEl>
                                      </p:cBhvr>
                                    </p:animEffect>
                                    <p:animScale>
                                      <p:cBhvr>
                                        <p:cTn id="13"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95000"/>
            <a:ext cx="1499191" cy="384291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Content Placeholder 2"/>
          <p:cNvSpPr>
            <a:spLocks noGrp="1"/>
          </p:cNvSpPr>
          <p:nvPr>
            <p:ph idx="1"/>
          </p:nvPr>
        </p:nvSpPr>
        <p:spPr>
          <a:xfrm>
            <a:off x="2200940" y="2012414"/>
            <a:ext cx="7755811" cy="4796544"/>
          </a:xfrm>
        </p:spPr>
        <p:txBody>
          <a:bodyPr>
            <a:normAutofit/>
          </a:bodyPr>
          <a:lstStyle/>
          <a:p>
            <a:pPr algn="just"/>
            <a:r>
              <a:rPr lang="en-US" sz="2400" dirty="0" smtClean="0"/>
              <a:t>If a substance </a:t>
            </a:r>
            <a:r>
              <a:rPr lang="en-US" sz="2400" dirty="0" smtClean="0"/>
              <a:t>has more interaction </a:t>
            </a:r>
            <a:r>
              <a:rPr lang="en-US" sz="2400" dirty="0" smtClean="0"/>
              <a:t>with mobile phase, it moves fast. It has a weak interaction with stationary phase</a:t>
            </a:r>
            <a:r>
              <a:rPr lang="tr-TR" sz="2400" dirty="0" smtClean="0"/>
              <a:t>. </a:t>
            </a:r>
            <a:endParaRPr lang="en-US" sz="2400" dirty="0" smtClean="0"/>
          </a:p>
          <a:p>
            <a:pPr algn="just"/>
            <a:r>
              <a:rPr lang="en-US" sz="2400" dirty="0" smtClean="0"/>
              <a:t>If a substance has more interaction with stationary phase, it moves slowly. It has </a:t>
            </a:r>
            <a:r>
              <a:rPr lang="en-US" sz="2400" dirty="0"/>
              <a:t>a weak interaction with </a:t>
            </a:r>
            <a:r>
              <a:rPr lang="tr-TR" sz="2400" dirty="0" smtClean="0"/>
              <a:t>mobile </a:t>
            </a:r>
            <a:r>
              <a:rPr lang="en-US" sz="2400" dirty="0" smtClean="0"/>
              <a:t>phase.</a:t>
            </a:r>
            <a:endParaRPr lang="tr-TR" sz="2400" dirty="0" smtClean="0"/>
          </a:p>
          <a:p>
            <a:pPr algn="just"/>
            <a:r>
              <a:rPr lang="en-US" sz="2400" dirty="0" smtClean="0"/>
              <a:t>If a substance does not have any interaction with the mobile phase, it doesn’t move at all.</a:t>
            </a:r>
          </a:p>
          <a:p>
            <a:pPr algn="just"/>
            <a:r>
              <a:rPr lang="en-US" sz="2400" dirty="0" smtClean="0"/>
              <a:t>Each substance in the sample has a different ratio of interaction with mobile and stationary phases. That is why the speed rate of each substance is different.</a:t>
            </a:r>
          </a:p>
          <a:p>
            <a:pPr algn="just"/>
            <a:r>
              <a:rPr lang="en-US" sz="2400" dirty="0" smtClean="0"/>
              <a:t>In the end, they are </a:t>
            </a:r>
            <a:r>
              <a:rPr lang="tr-TR" sz="2400" dirty="0" err="1" smtClean="0"/>
              <a:t>located</a:t>
            </a:r>
            <a:r>
              <a:rPr lang="tr-TR" sz="2400" dirty="0" smtClean="0"/>
              <a:t> </a:t>
            </a:r>
            <a:r>
              <a:rPr lang="en-US" sz="2400" dirty="0" smtClean="0"/>
              <a:t>in different </a:t>
            </a:r>
            <a:r>
              <a:rPr lang="tr-TR" sz="2400" dirty="0" err="1" smtClean="0"/>
              <a:t>parts</a:t>
            </a:r>
            <a:r>
              <a:rPr lang="en-US" sz="2400" dirty="0" smtClean="0"/>
              <a:t> in the setup, and are separated from each other. </a:t>
            </a:r>
          </a:p>
          <a:p>
            <a:pPr algn="just"/>
            <a:endParaRPr lang="en-US" sz="2400" dirty="0"/>
          </a:p>
        </p:txBody>
      </p:sp>
      <p:sp>
        <p:nvSpPr>
          <p:cNvPr id="7" name="Slide Number Placeholder 1"/>
          <p:cNvSpPr>
            <a:spLocks noGrp="1"/>
          </p:cNvSpPr>
          <p:nvPr>
            <p:ph type="sldNum" sz="quarter" idx="12"/>
          </p:nvPr>
        </p:nvSpPr>
        <p:spPr>
          <a:xfrm>
            <a:off x="7551093" y="7006700"/>
            <a:ext cx="2405658" cy="402483"/>
          </a:xfrm>
        </p:spPr>
        <p:txBody>
          <a:bodyPr/>
          <a:lstStyle/>
          <a:p>
            <a:fld id="{20C745CB-F86D-4FE6-B82D-FD054EA5C783}" type="slidenum">
              <a:rPr lang="en-US" smtClean="0"/>
              <a:t>4</a:t>
            </a:fld>
            <a:endParaRPr lang="en-US" dirty="0"/>
          </a:p>
        </p:txBody>
      </p:sp>
      <p:sp>
        <p:nvSpPr>
          <p:cNvPr id="8" name="Down Arrow 7"/>
          <p:cNvSpPr/>
          <p:nvPr/>
        </p:nvSpPr>
        <p:spPr>
          <a:xfrm>
            <a:off x="1183610" y="5774110"/>
            <a:ext cx="244195" cy="463062"/>
          </a:xfrm>
          <a:prstGeom prst="downArrow">
            <a:avLst/>
          </a:prstGeom>
          <a:solidFill>
            <a:srgbClr val="306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a:off x="1183610" y="1760374"/>
            <a:ext cx="244195" cy="463062"/>
          </a:xfrm>
          <a:prstGeom prst="downArrow">
            <a:avLst/>
          </a:prstGeom>
          <a:solidFill>
            <a:srgbClr val="306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51189" y="1490686"/>
            <a:ext cx="1309035" cy="3201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rgbClr val="306098"/>
                </a:solidFill>
              </a:rPr>
              <a:t>Mobile phase</a:t>
            </a:r>
            <a:endParaRPr lang="en-US" sz="1600" dirty="0">
              <a:solidFill>
                <a:srgbClr val="306098"/>
              </a:solidFill>
            </a:endParaRPr>
          </a:p>
        </p:txBody>
      </p:sp>
      <p:sp>
        <p:nvSpPr>
          <p:cNvPr id="11" name="Rectangle 10"/>
          <p:cNvSpPr/>
          <p:nvPr/>
        </p:nvSpPr>
        <p:spPr>
          <a:xfrm>
            <a:off x="651188" y="6215603"/>
            <a:ext cx="1309035" cy="3201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rgbClr val="306098"/>
                </a:solidFill>
              </a:rPr>
              <a:t>Mobile phase</a:t>
            </a:r>
            <a:endParaRPr lang="en-US" sz="1600" dirty="0">
              <a:solidFill>
                <a:srgbClr val="306098"/>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497" y="2261937"/>
            <a:ext cx="815142" cy="3479690"/>
          </a:xfrm>
          <a:prstGeom prst="rect">
            <a:avLst/>
          </a:prstGeom>
        </p:spPr>
      </p:pic>
      <p:sp>
        <p:nvSpPr>
          <p:cNvPr id="13" name="Rectangle 12"/>
          <p:cNvSpPr/>
          <p:nvPr/>
        </p:nvSpPr>
        <p:spPr>
          <a:xfrm rot="16200000">
            <a:off x="119409" y="3857849"/>
            <a:ext cx="1623854" cy="287865"/>
          </a:xfrm>
          <a:prstGeom prst="rect">
            <a:avLst/>
          </a:prstGeom>
          <a:solidFill>
            <a:srgbClr val="77737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Stationary phase</a:t>
            </a:r>
            <a:endParaRPr lang="en-US" sz="1600" dirty="0"/>
          </a:p>
        </p:txBody>
      </p:sp>
      <p:sp>
        <p:nvSpPr>
          <p:cNvPr id="14" name="Rectangle 13"/>
          <p:cNvSpPr/>
          <p:nvPr/>
        </p:nvSpPr>
        <p:spPr>
          <a:xfrm>
            <a:off x="2272326" y="2915097"/>
            <a:ext cx="153098" cy="158303"/>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2242216" y="2142710"/>
            <a:ext cx="158132" cy="158595"/>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5-Point Star 1"/>
          <p:cNvSpPr/>
          <p:nvPr/>
        </p:nvSpPr>
        <p:spPr>
          <a:xfrm>
            <a:off x="1137891" y="2284794"/>
            <a:ext cx="62259" cy="62104"/>
          </a:xfrm>
          <a:prstGeom prst="star5">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1210916" y="2278444"/>
            <a:ext cx="62259" cy="62104"/>
          </a:xfrm>
          <a:prstGeom prst="star5">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1221509" y="2332157"/>
            <a:ext cx="62259" cy="62104"/>
          </a:xfrm>
          <a:prstGeom prst="star5">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1137891" y="2343915"/>
            <a:ext cx="62259" cy="62104"/>
          </a:xfrm>
          <a:prstGeom prst="star5">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1283768" y="2301305"/>
            <a:ext cx="62259" cy="62104"/>
          </a:xfrm>
          <a:prstGeom prst="star5">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2248529" y="4029299"/>
            <a:ext cx="176895" cy="172285"/>
          </a:xfrm>
          <a:prstGeom prst="star5">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996298" y="6237172"/>
            <a:ext cx="574940" cy="776290"/>
          </a:xfrm>
          <a:prstGeom prst="rect">
            <a:avLst/>
          </a:prstGeom>
        </p:spPr>
      </p:pic>
    </p:spTree>
    <p:extLst>
      <p:ext uri="{BB962C8B-B14F-4D97-AF65-F5344CB8AC3E}">
        <p14:creationId xmlns:p14="http://schemas.microsoft.com/office/powerpoint/2010/main" val="351714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8"/>
                                        </p:tgtEl>
                                      </p:cBhvr>
                                    </p:animEffect>
                                    <p:animScale>
                                      <p:cBhvr>
                                        <p:cTn id="10" dur="250" autoRev="1" fill="hold"/>
                                        <p:tgtEl>
                                          <p:spTgt spid="8"/>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xit" presetSubtype="0" fill="hold" nodeType="clickEffect">
                                  <p:stCondLst>
                                    <p:cond delay="0"/>
                                  </p:stCondLst>
                                  <p:childTnLst>
                                    <p:animEffect transition="out" filter="fade">
                                      <p:cBhvr>
                                        <p:cTn id="21" dur="1000"/>
                                        <p:tgtEl>
                                          <p:spTgt spid="3"/>
                                        </p:tgtEl>
                                      </p:cBhvr>
                                    </p:animEffect>
                                    <p:anim calcmode="lin" valueType="num">
                                      <p:cBhvr>
                                        <p:cTn id="22" dur="1000"/>
                                        <p:tgtEl>
                                          <p:spTgt spid="3"/>
                                        </p:tgtEl>
                                        <p:attrNameLst>
                                          <p:attrName>ppt_x</p:attrName>
                                        </p:attrNameLst>
                                      </p:cBhvr>
                                      <p:tavLst>
                                        <p:tav tm="0">
                                          <p:val>
                                            <p:strVal val="ppt_x"/>
                                          </p:val>
                                        </p:tav>
                                        <p:tav tm="100000">
                                          <p:val>
                                            <p:strVal val="ppt_x"/>
                                          </p:val>
                                        </p:tav>
                                      </p:tavLst>
                                    </p:anim>
                                    <p:anim calcmode="lin" valueType="num">
                                      <p:cBhvr>
                                        <p:cTn id="23" dur="1000"/>
                                        <p:tgtEl>
                                          <p:spTgt spid="3"/>
                                        </p:tgtEl>
                                        <p:attrNameLst>
                                          <p:attrName>ppt_y</p:attrName>
                                        </p:attrNameLst>
                                      </p:cBhvr>
                                      <p:tavLst>
                                        <p:tav tm="0">
                                          <p:val>
                                            <p:strVal val="ppt_y"/>
                                          </p:val>
                                        </p:tav>
                                        <p:tav tm="100000">
                                          <p:val>
                                            <p:strVal val="ppt_y+.1"/>
                                          </p:val>
                                        </p:tav>
                                      </p:tavLst>
                                    </p:anim>
                                    <p:set>
                                      <p:cBhvr>
                                        <p:cTn id="24"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35062" y="1863672"/>
            <a:ext cx="9313713" cy="5553128"/>
          </a:xfrm>
        </p:spPr>
        <p:txBody>
          <a:bodyPr>
            <a:noAutofit/>
          </a:bodyPr>
          <a:lstStyle/>
          <a:p>
            <a:pPr algn="just"/>
            <a:r>
              <a:rPr lang="tr-TR" sz="2400" b="1" dirty="0" smtClean="0"/>
              <a:t>S</a:t>
            </a:r>
            <a:r>
              <a:rPr lang="en-US" sz="2400" b="1" dirty="0" err="1" smtClean="0"/>
              <a:t>tationary</a:t>
            </a:r>
            <a:r>
              <a:rPr lang="en-US" sz="2400" b="1" dirty="0" smtClean="0"/>
              <a:t> phase</a:t>
            </a:r>
            <a:r>
              <a:rPr lang="tr-TR" sz="2400" b="1" dirty="0"/>
              <a:t> </a:t>
            </a:r>
            <a:r>
              <a:rPr lang="tr-TR" sz="2400" b="1" dirty="0" smtClean="0"/>
              <a:t>:</a:t>
            </a:r>
            <a:r>
              <a:rPr lang="tr-TR" sz="2400" dirty="0" smtClean="0"/>
              <a:t> P</a:t>
            </a:r>
            <a:r>
              <a:rPr lang="en-US" sz="2400" dirty="0" err="1" smtClean="0"/>
              <a:t>orous</a:t>
            </a:r>
            <a:r>
              <a:rPr lang="en-US" sz="2400" dirty="0" smtClean="0"/>
              <a:t> paper (</a:t>
            </a:r>
            <a:r>
              <a:rPr lang="en-US" sz="2400" dirty="0" err="1" smtClean="0"/>
              <a:t>i</a:t>
            </a:r>
            <a:r>
              <a:rPr lang="tr-TR" sz="2400" dirty="0" smtClean="0"/>
              <a:t>.</a:t>
            </a:r>
            <a:r>
              <a:rPr lang="en-US" sz="2400" dirty="0" smtClean="0"/>
              <a:t>e</a:t>
            </a:r>
            <a:r>
              <a:rPr lang="tr-TR" sz="2400" dirty="0" smtClean="0"/>
              <a:t>.</a:t>
            </a:r>
            <a:r>
              <a:rPr lang="en-US" sz="2400" dirty="0" smtClean="0"/>
              <a:t> filter paper) </a:t>
            </a:r>
            <a:endParaRPr lang="tr-TR" sz="2400" dirty="0" smtClean="0"/>
          </a:p>
          <a:p>
            <a:pPr algn="just"/>
            <a:r>
              <a:rPr lang="tr-TR" sz="2400" b="1" dirty="0" smtClean="0"/>
              <a:t>M</a:t>
            </a:r>
            <a:r>
              <a:rPr lang="en-US" sz="2400" b="1" dirty="0" err="1" smtClean="0"/>
              <a:t>obile</a:t>
            </a:r>
            <a:r>
              <a:rPr lang="en-US" sz="2400" b="1" dirty="0" smtClean="0"/>
              <a:t> phase </a:t>
            </a:r>
            <a:r>
              <a:rPr lang="tr-TR" sz="2400" b="1" dirty="0" smtClean="0"/>
              <a:t>      :</a:t>
            </a:r>
            <a:r>
              <a:rPr lang="tr-TR" sz="2400" dirty="0" smtClean="0"/>
              <a:t> A</a:t>
            </a:r>
            <a:r>
              <a:rPr lang="en-US" sz="2400" dirty="0" smtClean="0"/>
              <a:t> solvent or a mixture of solvents</a:t>
            </a:r>
          </a:p>
          <a:p>
            <a:pPr algn="just"/>
            <a:r>
              <a:rPr lang="en-US" sz="2400" dirty="0" smtClean="0"/>
              <a:t>The sample </a:t>
            </a:r>
            <a:r>
              <a:rPr lang="tr-TR" sz="2400" dirty="0" smtClean="0"/>
              <a:t>is </a:t>
            </a:r>
            <a:r>
              <a:rPr lang="en-US" sz="2400" dirty="0" smtClean="0"/>
              <a:t>applied onto the surface of the paper, then the bottom edge of the paper is immersed into the mobile phase. </a:t>
            </a:r>
          </a:p>
          <a:p>
            <a:pPr algn="just"/>
            <a:r>
              <a:rPr lang="en-US" sz="2400" dirty="0" smtClean="0"/>
              <a:t>While the mobile phase moves upward, it reaches to sample. The sample gets dissolved and the substances in the sample start to move along with the mobile phase. </a:t>
            </a:r>
          </a:p>
          <a:p>
            <a:pPr algn="just"/>
            <a:r>
              <a:rPr lang="en-US" sz="2400" dirty="0" smtClean="0"/>
              <a:t>Since different substances have different ratio of interaction with mobile and stationary phases, they move with different speed rates, hence they get separated.</a:t>
            </a:r>
          </a:p>
          <a:p>
            <a:pPr algn="just"/>
            <a:r>
              <a:rPr lang="en-US" sz="2400" dirty="0" smtClean="0"/>
              <a:t>The substances with more affinity to mobile phase end up in the higher part of the paper. The substances with more affinity to paper end up in the lower part.  </a:t>
            </a:r>
            <a:endParaRPr lang="en-US" sz="2400" dirty="0"/>
          </a:p>
        </p:txBody>
      </p:sp>
      <p:sp>
        <p:nvSpPr>
          <p:cNvPr id="5" name="Title 1"/>
          <p:cNvSpPr txBox="1">
            <a:spLocks noGrp="1"/>
          </p:cNvSpPr>
          <p:nvPr>
            <p:ph type="title"/>
          </p:nvPr>
        </p:nvSpPr>
        <p:spPr bwMode="auto">
          <a:xfrm>
            <a:off x="735062" y="402484"/>
            <a:ext cx="9221689" cy="14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r" defTabSz="457200" rtl="0" eaLnBrk="0" fontAlgn="base" hangingPunct="0">
              <a:spcBef>
                <a:spcPct val="0"/>
              </a:spcBef>
              <a:spcAft>
                <a:spcPct val="0"/>
              </a:spcAft>
              <a:defRPr sz="54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000" dirty="0" smtClean="0">
                <a:solidFill>
                  <a:srgbClr val="C00000"/>
                </a:solidFill>
                <a:latin typeface="Trebuchet MS" panose="020B0603020202020204"/>
              </a:rPr>
              <a:t>Paper chromatography</a:t>
            </a:r>
            <a:endParaRPr kumimoji="0" lang="en-US" sz="4000" b="0" i="0" u="none" strike="noStrike" kern="1200" cap="none" spc="0" normalizeH="0" baseline="0" dirty="0">
              <a:ln>
                <a:noFill/>
              </a:ln>
              <a:solidFill>
                <a:srgbClr val="C00000"/>
              </a:solidFill>
              <a:effectLst/>
              <a:uLnTx/>
              <a:uFillTx/>
              <a:latin typeface="Trebuchet MS" panose="020B0603020202020204"/>
            </a:endParaRPr>
          </a:p>
        </p:txBody>
      </p:sp>
      <p:sp>
        <p:nvSpPr>
          <p:cNvPr id="6" name="Slide Number Placeholder 1"/>
          <p:cNvSpPr>
            <a:spLocks noGrp="1"/>
          </p:cNvSpPr>
          <p:nvPr>
            <p:ph type="sldNum" sz="quarter" idx="12"/>
          </p:nvPr>
        </p:nvSpPr>
        <p:spPr>
          <a:xfrm>
            <a:off x="7551093" y="7006700"/>
            <a:ext cx="2405658" cy="402483"/>
          </a:xfrm>
        </p:spPr>
        <p:txBody>
          <a:bodyPr/>
          <a:lstStyle/>
          <a:p>
            <a:fld id="{20C745CB-F86D-4FE6-B82D-FD054EA5C783}" type="slidenum">
              <a:rPr lang="en-US" smtClean="0"/>
              <a:t>5</a:t>
            </a:fld>
            <a:endParaRPr lang="en-US" dirty="0"/>
          </a:p>
        </p:txBody>
      </p:sp>
    </p:spTree>
    <p:extLst>
      <p:ext uri="{BB962C8B-B14F-4D97-AF65-F5344CB8AC3E}">
        <p14:creationId xmlns:p14="http://schemas.microsoft.com/office/powerpoint/2010/main" val="3348948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25438" y="3947479"/>
            <a:ext cx="9221689" cy="2554416"/>
          </a:xfrm>
        </p:spPr>
        <p:txBody>
          <a:bodyPr>
            <a:noAutofit/>
          </a:bodyPr>
          <a:lstStyle/>
          <a:p>
            <a:pPr algn="just"/>
            <a:r>
              <a:rPr lang="en-US" sz="2400" dirty="0" smtClean="0"/>
              <a:t>A victim was found dead with a suicide letter on his bedside. The police suspect that it is a murder </a:t>
            </a:r>
            <a:r>
              <a:rPr lang="en-US" sz="2400" dirty="0" smtClean="0"/>
              <a:t>case. </a:t>
            </a:r>
            <a:endParaRPr lang="en-US" sz="2400" dirty="0" smtClean="0"/>
          </a:p>
          <a:p>
            <a:pPr algn="just"/>
            <a:r>
              <a:rPr lang="en-US" sz="2400" dirty="0" smtClean="0"/>
              <a:t>The ink spot from the letter and three </a:t>
            </a:r>
            <a:r>
              <a:rPr lang="tr-TR" sz="2400" dirty="0" err="1" smtClean="0"/>
              <a:t>different</a:t>
            </a:r>
            <a:r>
              <a:rPr lang="tr-TR" sz="2400" dirty="0" smtClean="0"/>
              <a:t> </a:t>
            </a:r>
            <a:r>
              <a:rPr lang="en-US" sz="2400" dirty="0" smtClean="0"/>
              <a:t>pens </a:t>
            </a:r>
            <a:r>
              <a:rPr lang="tr-TR" sz="2400" dirty="0" err="1" smtClean="0"/>
              <a:t>have</a:t>
            </a:r>
            <a:r>
              <a:rPr lang="tr-TR" sz="2400" dirty="0" smtClean="0"/>
              <a:t> </a:t>
            </a:r>
            <a:r>
              <a:rPr lang="tr-TR" sz="2400" dirty="0" err="1" smtClean="0"/>
              <a:t>been</a:t>
            </a:r>
            <a:r>
              <a:rPr lang="en-US" sz="2400" dirty="0" smtClean="0"/>
              <a:t> sent to your laboratory. </a:t>
            </a:r>
          </a:p>
          <a:p>
            <a:pPr algn="just"/>
            <a:r>
              <a:rPr lang="en-US" sz="2400" dirty="0" smtClean="0"/>
              <a:t>You need to give a report on the case explaining which pen was used in the </a:t>
            </a:r>
            <a:r>
              <a:rPr lang="en-US" sz="2400" dirty="0" smtClean="0"/>
              <a:t>letter. </a:t>
            </a:r>
            <a:endParaRPr lang="en-US" sz="2400" dirty="0"/>
          </a:p>
        </p:txBody>
      </p:sp>
      <p:sp>
        <p:nvSpPr>
          <p:cNvPr id="5" name="Title 1"/>
          <p:cNvSpPr txBox="1">
            <a:spLocks noGrp="1"/>
          </p:cNvSpPr>
          <p:nvPr>
            <p:ph type="title"/>
          </p:nvPr>
        </p:nvSpPr>
        <p:spPr bwMode="auto">
          <a:xfrm>
            <a:off x="725437" y="1205766"/>
            <a:ext cx="9221689" cy="115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r" defTabSz="457200" rtl="0" eaLnBrk="0" fontAlgn="base" hangingPunct="0">
              <a:spcBef>
                <a:spcPct val="0"/>
              </a:spcBef>
              <a:spcAft>
                <a:spcPct val="0"/>
              </a:spcAft>
              <a:defRPr sz="54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l" eaLnBrk="1" fontAlgn="auto" hangingPunct="1">
              <a:lnSpc>
                <a:spcPct val="100000"/>
              </a:lnSpc>
              <a:spcAft>
                <a:spcPts val="0"/>
              </a:spcAft>
              <a:defRPr/>
            </a:pPr>
            <a:r>
              <a:rPr lang="en-US" sz="3200" dirty="0">
                <a:solidFill>
                  <a:srgbClr val="C00000"/>
                </a:solidFill>
                <a:latin typeface="Trebuchet MS" panose="020B0603020202020204"/>
              </a:rPr>
              <a:t>Application of Paper </a:t>
            </a:r>
            <a:r>
              <a:rPr lang="en-US" sz="3200" dirty="0" smtClean="0">
                <a:solidFill>
                  <a:srgbClr val="C00000"/>
                </a:solidFill>
                <a:latin typeface="Trebuchet MS" panose="020B0603020202020204"/>
              </a:rPr>
              <a:t>Chromatography</a:t>
            </a:r>
            <a:r>
              <a:rPr lang="en-US" sz="3200" dirty="0">
                <a:solidFill>
                  <a:srgbClr val="C00000"/>
                </a:solidFill>
                <a:latin typeface="Trebuchet MS" panose="020B0603020202020204"/>
              </a:rPr>
              <a:t>: </a:t>
            </a:r>
            <a:r>
              <a:rPr lang="tr-TR" sz="3200" dirty="0" smtClean="0">
                <a:solidFill>
                  <a:srgbClr val="C00000"/>
                </a:solidFill>
                <a:latin typeface="Trebuchet MS" panose="020B0603020202020204"/>
              </a:rPr>
              <a:t/>
            </a:r>
            <a:br>
              <a:rPr lang="tr-TR" sz="3200" dirty="0" smtClean="0">
                <a:solidFill>
                  <a:srgbClr val="C00000"/>
                </a:solidFill>
                <a:latin typeface="Trebuchet MS" panose="020B0603020202020204"/>
              </a:rPr>
            </a:br>
            <a:r>
              <a:rPr lang="en-US" sz="3200" dirty="0" smtClean="0">
                <a:solidFill>
                  <a:srgbClr val="C00000"/>
                </a:solidFill>
                <a:latin typeface="Trebuchet MS" panose="020B0603020202020204"/>
              </a:rPr>
              <a:t>Crime </a:t>
            </a:r>
            <a:r>
              <a:rPr lang="en-US" sz="3200" dirty="0">
                <a:solidFill>
                  <a:srgbClr val="C00000"/>
                </a:solidFill>
                <a:latin typeface="Trebuchet MS" panose="020B0603020202020204"/>
              </a:rPr>
              <a:t>Scene Investigation</a:t>
            </a:r>
            <a:endParaRPr kumimoji="0" lang="en-US" sz="3200" b="0" i="0" u="none" strike="noStrike" kern="1200" cap="none" spc="0" normalizeH="0" baseline="0" noProof="0" dirty="0">
              <a:ln>
                <a:noFill/>
              </a:ln>
              <a:solidFill>
                <a:srgbClr val="C00000"/>
              </a:solidFill>
              <a:effectLst/>
              <a:uLnTx/>
              <a:uFillTx/>
              <a:latin typeface="Trebuchet MS" panose="020B0603020202020204"/>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rot="21094330">
            <a:off x="4645119" y="1346115"/>
            <a:ext cx="6254215" cy="1844994"/>
          </a:xfrm>
          <a:prstGeom prst="rect">
            <a:avLst/>
          </a:prstGeom>
        </p:spPr>
      </p:pic>
      <p:sp>
        <p:nvSpPr>
          <p:cNvPr id="7" name="Slide Number Placeholder 1"/>
          <p:cNvSpPr>
            <a:spLocks noGrp="1"/>
          </p:cNvSpPr>
          <p:nvPr>
            <p:ph type="sldNum" sz="quarter" idx="12"/>
          </p:nvPr>
        </p:nvSpPr>
        <p:spPr>
          <a:xfrm>
            <a:off x="7551093" y="7006700"/>
            <a:ext cx="2405658" cy="402483"/>
          </a:xfrm>
        </p:spPr>
        <p:txBody>
          <a:bodyPr/>
          <a:lstStyle/>
          <a:p>
            <a:fld id="{20C745CB-F86D-4FE6-B82D-FD054EA5C783}" type="slidenum">
              <a:rPr lang="tr-TR" smtClean="0"/>
              <a:t>6</a:t>
            </a:fld>
            <a:endParaRPr lang="tr-TR" dirty="0"/>
          </a:p>
        </p:txBody>
      </p:sp>
    </p:spTree>
    <p:extLst>
      <p:ext uri="{BB962C8B-B14F-4D97-AF65-F5344CB8AC3E}">
        <p14:creationId xmlns:p14="http://schemas.microsoft.com/office/powerpoint/2010/main" val="583881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327" t="24680" r="12087" b="12009"/>
          <a:stretch/>
        </p:blipFill>
        <p:spPr>
          <a:xfrm>
            <a:off x="4937861" y="2069432"/>
            <a:ext cx="2242588" cy="3253338"/>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6291" r="6421" b="17245"/>
          <a:stretch/>
        </p:blipFill>
        <p:spPr>
          <a:xfrm>
            <a:off x="4937862" y="2069432"/>
            <a:ext cx="2232962" cy="3243714"/>
          </a:xfrm>
          <a:prstGeom prst="rect">
            <a:avLst/>
          </a:prstGeom>
        </p:spPr>
      </p:pic>
      <p:pic>
        <p:nvPicPr>
          <p:cNvPr id="6" name="Resim 3"/>
          <p:cNvPicPr>
            <a:picLocks noChangeAspect="1"/>
          </p:cNvPicPr>
          <p:nvPr/>
        </p:nvPicPr>
        <p:blipFill rotWithShape="1">
          <a:blip r:embed="rId4" cstate="print">
            <a:extLst>
              <a:ext uri="{28A0092B-C50C-407E-A947-70E740481C1C}">
                <a14:useLocalDpi xmlns:a14="http://schemas.microsoft.com/office/drawing/2010/main" val="0"/>
              </a:ext>
            </a:extLst>
          </a:blip>
          <a:srcRect t="8626" b="5462"/>
          <a:stretch/>
        </p:blipFill>
        <p:spPr>
          <a:xfrm>
            <a:off x="388795" y="2088682"/>
            <a:ext cx="2117480" cy="3234089"/>
          </a:xfrm>
          <a:prstGeom prst="rect">
            <a:avLst/>
          </a:prstGeom>
        </p:spPr>
      </p:pic>
      <p:pic>
        <p:nvPicPr>
          <p:cNvPr id="7" name="Resim 5"/>
          <p:cNvPicPr>
            <a:picLocks noChangeAspect="1"/>
          </p:cNvPicPr>
          <p:nvPr/>
        </p:nvPicPr>
        <p:blipFill rotWithShape="1">
          <a:blip r:embed="rId5" cstate="print">
            <a:extLst>
              <a:ext uri="{28A0092B-C50C-407E-A947-70E740481C1C}">
                <a14:useLocalDpi xmlns:a14="http://schemas.microsoft.com/office/drawing/2010/main" val="0"/>
              </a:ext>
            </a:extLst>
          </a:blip>
          <a:srcRect l="4627" t="10884" r="6070" b="16986"/>
          <a:stretch/>
        </p:blipFill>
        <p:spPr>
          <a:xfrm>
            <a:off x="2600589" y="2088681"/>
            <a:ext cx="2252312" cy="3234089"/>
          </a:xfrm>
          <a:prstGeom prst="rect">
            <a:avLst/>
          </a:prstGeom>
        </p:spPr>
      </p:pic>
      <p:pic>
        <p:nvPicPr>
          <p:cNvPr id="8" name="Resim 6"/>
          <p:cNvPicPr>
            <a:picLocks noChangeAspect="1"/>
          </p:cNvPicPr>
          <p:nvPr/>
        </p:nvPicPr>
        <p:blipFill rotWithShape="1">
          <a:blip r:embed="rId6" cstate="print">
            <a:extLst>
              <a:ext uri="{28A0092B-C50C-407E-A947-70E740481C1C}">
                <a14:useLocalDpi xmlns:a14="http://schemas.microsoft.com/office/drawing/2010/main" val="0"/>
              </a:ext>
            </a:extLst>
          </a:blip>
          <a:srcRect l="8559" t="17410" r="8204" b="15421"/>
          <a:stretch/>
        </p:blipFill>
        <p:spPr>
          <a:xfrm>
            <a:off x="2600589" y="2085976"/>
            <a:ext cx="2240918" cy="3214838"/>
          </a:xfrm>
          <a:prstGeom prst="rect">
            <a:avLst/>
          </a:prstGeom>
        </p:spPr>
      </p:pic>
      <p:sp>
        <p:nvSpPr>
          <p:cNvPr id="9" name="Rectangle 8"/>
          <p:cNvSpPr/>
          <p:nvPr/>
        </p:nvSpPr>
        <p:spPr>
          <a:xfrm>
            <a:off x="388795" y="5416982"/>
            <a:ext cx="1855566" cy="707886"/>
          </a:xfrm>
          <a:prstGeom prst="rect">
            <a:avLst/>
          </a:prstGeom>
        </p:spPr>
        <p:txBody>
          <a:bodyPr wrap="square">
            <a:spAutoFit/>
          </a:bodyPr>
          <a:lstStyle/>
          <a:p>
            <a:pPr algn="just"/>
            <a:r>
              <a:rPr lang="en-US" sz="2000" dirty="0" smtClean="0"/>
              <a:t>The pens of the suspects</a:t>
            </a:r>
            <a:endParaRPr lang="en-US" sz="2000" dirty="0"/>
          </a:p>
        </p:txBody>
      </p:sp>
      <p:pic>
        <p:nvPicPr>
          <p:cNvPr id="10" name="Resim 7"/>
          <p:cNvPicPr>
            <a:picLocks noChangeAspect="1"/>
          </p:cNvPicPr>
          <p:nvPr/>
        </p:nvPicPr>
        <p:blipFill rotWithShape="1">
          <a:blip r:embed="rId7" cstate="print">
            <a:extLst>
              <a:ext uri="{28A0092B-C50C-407E-A947-70E740481C1C}">
                <a14:useLocalDpi xmlns:a14="http://schemas.microsoft.com/office/drawing/2010/main" val="0"/>
              </a:ext>
            </a:extLst>
          </a:blip>
          <a:srcRect l="26882" t="19209" r="20669" b="13101"/>
          <a:stretch/>
        </p:blipFill>
        <p:spPr>
          <a:xfrm rot="5400000">
            <a:off x="4509438" y="2507384"/>
            <a:ext cx="3262961" cy="2387066"/>
          </a:xfrm>
          <a:prstGeom prst="rect">
            <a:avLst/>
          </a:prstGeom>
        </p:spPr>
      </p:pic>
      <p:sp>
        <p:nvSpPr>
          <p:cNvPr id="11" name="Rectangle 10"/>
          <p:cNvSpPr/>
          <p:nvPr/>
        </p:nvSpPr>
        <p:spPr>
          <a:xfrm>
            <a:off x="2600589" y="5416982"/>
            <a:ext cx="2130957" cy="707886"/>
          </a:xfrm>
          <a:prstGeom prst="rect">
            <a:avLst/>
          </a:prstGeom>
        </p:spPr>
        <p:txBody>
          <a:bodyPr wrap="square">
            <a:spAutoFit/>
          </a:bodyPr>
          <a:lstStyle/>
          <a:p>
            <a:r>
              <a:rPr lang="en-US" sz="2000" dirty="0" smtClean="0"/>
              <a:t>X : The ink spot from the letter</a:t>
            </a:r>
          </a:p>
        </p:txBody>
      </p:sp>
      <p:sp>
        <p:nvSpPr>
          <p:cNvPr id="12" name="Rectangle 11"/>
          <p:cNvSpPr/>
          <p:nvPr/>
        </p:nvSpPr>
        <p:spPr>
          <a:xfrm>
            <a:off x="4895073" y="5416982"/>
            <a:ext cx="2733022" cy="1015663"/>
          </a:xfrm>
          <a:prstGeom prst="rect">
            <a:avLst/>
          </a:prstGeom>
        </p:spPr>
        <p:txBody>
          <a:bodyPr wrap="square">
            <a:spAutoFit/>
          </a:bodyPr>
          <a:lstStyle/>
          <a:p>
            <a:pPr algn="just"/>
            <a:r>
              <a:rPr lang="en-US" sz="2000" dirty="0" smtClean="0"/>
              <a:t>Apply ink spots with the pens coded as A, B and C onto the start line</a:t>
            </a:r>
          </a:p>
        </p:txBody>
      </p:sp>
      <p:sp>
        <p:nvSpPr>
          <p:cNvPr id="13" name="Rectangle 12"/>
          <p:cNvSpPr/>
          <p:nvPr/>
        </p:nvSpPr>
        <p:spPr>
          <a:xfrm>
            <a:off x="7343975" y="2066726"/>
            <a:ext cx="2982874" cy="3785652"/>
          </a:xfrm>
          <a:prstGeom prst="rect">
            <a:avLst/>
          </a:prstGeom>
        </p:spPr>
        <p:txBody>
          <a:bodyPr wrap="square">
            <a:spAutoFit/>
          </a:bodyPr>
          <a:lstStyle/>
          <a:p>
            <a:pPr marL="342900" indent="-342900" algn="just">
              <a:buFont typeface="Arial" panose="020B0604020202020204" pitchFamily="34" charset="0"/>
              <a:buChar char="•"/>
            </a:pPr>
            <a:r>
              <a:rPr lang="en-US" sz="2000" dirty="0" smtClean="0"/>
              <a:t>The start line and the codes </a:t>
            </a:r>
            <a:r>
              <a:rPr lang="en-US" sz="2000" dirty="0" smtClean="0"/>
              <a:t>should </a:t>
            </a:r>
            <a:r>
              <a:rPr lang="en-US" sz="2000" dirty="0" smtClean="0"/>
              <a:t>be written with a pencil. </a:t>
            </a:r>
          </a:p>
          <a:p>
            <a:pPr marL="342900" indent="-342900" algn="just">
              <a:buFont typeface="Arial" panose="020B0604020202020204" pitchFamily="34" charset="0"/>
              <a:buChar char="•"/>
            </a:pPr>
            <a:r>
              <a:rPr lang="en-US" sz="2000" dirty="0" smtClean="0"/>
              <a:t>Because pencil does not interact with </a:t>
            </a:r>
            <a:r>
              <a:rPr lang="tr-TR" sz="2000" dirty="0" smtClean="0"/>
              <a:t>mobile </a:t>
            </a:r>
            <a:r>
              <a:rPr lang="tr-TR" sz="2000" dirty="0" err="1" smtClean="0"/>
              <a:t>phase</a:t>
            </a:r>
            <a:r>
              <a:rPr lang="tr-TR" sz="2000" dirty="0"/>
              <a:t> </a:t>
            </a:r>
            <a:r>
              <a:rPr lang="tr-TR" sz="2000" dirty="0" err="1" smtClean="0"/>
              <a:t>and</a:t>
            </a:r>
            <a:r>
              <a:rPr lang="tr-TR" sz="2000" dirty="0" smtClean="0"/>
              <a:t> </a:t>
            </a:r>
            <a:r>
              <a:rPr lang="tr-TR" sz="2000" dirty="0" err="1" smtClean="0"/>
              <a:t>does</a:t>
            </a:r>
            <a:r>
              <a:rPr lang="tr-TR" sz="2000" dirty="0" smtClean="0"/>
              <a:t> not </a:t>
            </a:r>
            <a:r>
              <a:rPr lang="tr-TR" sz="2000" dirty="0" err="1" smtClean="0"/>
              <a:t>move</a:t>
            </a:r>
            <a:r>
              <a:rPr lang="tr-TR" sz="2000" dirty="0" smtClean="0"/>
              <a:t> </a:t>
            </a:r>
            <a:r>
              <a:rPr lang="tr-TR" sz="2000" dirty="0" err="1" smtClean="0"/>
              <a:t>during</a:t>
            </a:r>
            <a:r>
              <a:rPr lang="tr-TR" sz="2000" dirty="0" smtClean="0"/>
              <a:t> </a:t>
            </a:r>
            <a:r>
              <a:rPr lang="tr-TR" sz="2000" dirty="0" err="1" smtClean="0"/>
              <a:t>the</a:t>
            </a:r>
            <a:r>
              <a:rPr lang="tr-TR" sz="2000" dirty="0" smtClean="0"/>
              <a:t> </a:t>
            </a:r>
            <a:r>
              <a:rPr lang="tr-TR" sz="2000" dirty="0" err="1" smtClean="0"/>
              <a:t>experiment</a:t>
            </a:r>
            <a:r>
              <a:rPr lang="tr-TR" sz="2000" dirty="0" smtClean="0"/>
              <a:t>. </a:t>
            </a:r>
            <a:endParaRPr lang="en-US" sz="2000" dirty="0" smtClean="0"/>
          </a:p>
          <a:p>
            <a:pPr marL="342900" indent="-342900" algn="just">
              <a:buFont typeface="Arial" panose="020B0604020202020204" pitchFamily="34" charset="0"/>
              <a:buChar char="•"/>
            </a:pPr>
            <a:r>
              <a:rPr lang="en-US" sz="2000" dirty="0" smtClean="0"/>
              <a:t>(If you use a pen to draw the </a:t>
            </a:r>
            <a:r>
              <a:rPr lang="en-US" sz="2000" dirty="0" smtClean="0"/>
              <a:t>start </a:t>
            </a:r>
            <a:r>
              <a:rPr lang="en-US" sz="2000" dirty="0" smtClean="0"/>
              <a:t>line, the line will </a:t>
            </a:r>
            <a:r>
              <a:rPr lang="en-US" sz="2000" dirty="0" smtClean="0"/>
              <a:t>go </a:t>
            </a:r>
            <a:r>
              <a:rPr lang="en-US" sz="2000" dirty="0" smtClean="0"/>
              <a:t>up with the mobile phase.) </a:t>
            </a:r>
            <a:endParaRPr lang="en-US" sz="2000" dirty="0"/>
          </a:p>
        </p:txBody>
      </p:sp>
      <p:sp>
        <p:nvSpPr>
          <p:cNvPr id="14" name="Slide Number Placeholder 11"/>
          <p:cNvSpPr>
            <a:spLocks noGrp="1"/>
          </p:cNvSpPr>
          <p:nvPr>
            <p:ph type="sldNum" sz="quarter" idx="12"/>
          </p:nvPr>
        </p:nvSpPr>
        <p:spPr>
          <a:xfrm>
            <a:off x="7628095" y="7047357"/>
            <a:ext cx="2405658" cy="402483"/>
          </a:xfrm>
        </p:spPr>
        <p:txBody>
          <a:bodyPr/>
          <a:lstStyle/>
          <a:p>
            <a:fld id="{20C745CB-F86D-4FE6-B82D-FD054EA5C783}" type="slidenum">
              <a:rPr lang="tr-TR" smtClean="0"/>
              <a:t>7</a:t>
            </a:fld>
            <a:endParaRPr lang="tr-TR"/>
          </a:p>
        </p:txBody>
      </p:sp>
    </p:spTree>
    <p:extLst>
      <p:ext uri="{BB962C8B-B14F-4D97-AF65-F5344CB8AC3E}">
        <p14:creationId xmlns:p14="http://schemas.microsoft.com/office/powerpoint/2010/main" val="223042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a:spLocks noGrp="1"/>
          </p:cNvSpPr>
          <p:nvPr>
            <p:ph idx="1"/>
          </p:nvPr>
        </p:nvSpPr>
        <p:spPr>
          <a:xfrm>
            <a:off x="4902200" y="1477925"/>
            <a:ext cx="5054551" cy="5773479"/>
          </a:xfrm>
        </p:spPr>
        <p:txBody>
          <a:bodyPr>
            <a:normAutofit/>
          </a:bodyPr>
          <a:lstStyle/>
          <a:p>
            <a:pPr algn="just"/>
            <a:r>
              <a:rPr lang="en-US" sz="2400" dirty="0" smtClean="0"/>
              <a:t>In this experiment ethanol is used a mobile phase.</a:t>
            </a:r>
          </a:p>
          <a:p>
            <a:pPr algn="just"/>
            <a:r>
              <a:rPr lang="en-US" sz="2400" dirty="0" smtClean="0"/>
              <a:t>Fill a beaker with some ethanol up to 0.5 cm from the bottom.</a:t>
            </a:r>
          </a:p>
          <a:p>
            <a:pPr algn="just"/>
            <a:r>
              <a:rPr lang="en-US" sz="2400" dirty="0" smtClean="0"/>
              <a:t>The level of ethanol should be high enough to wet the bottom of the paper. But it should be low enough so that it won’t reach the ink spots at the beginning.</a:t>
            </a:r>
          </a:p>
          <a:p>
            <a:pPr algn="just"/>
            <a:r>
              <a:rPr lang="en-US" sz="2400" dirty="0" smtClean="0"/>
              <a:t>Place the chromatography paper with all samples on it (X, A, B, C, D) into the beaker slowly. </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004" y="1477925"/>
            <a:ext cx="3978524" cy="5486400"/>
          </a:xfrm>
          <a:prstGeom prst="rect">
            <a:avLst/>
          </a:prstGeom>
        </p:spPr>
      </p:pic>
      <p:sp>
        <p:nvSpPr>
          <p:cNvPr id="6" name="Slide Number Placeholder 1"/>
          <p:cNvSpPr>
            <a:spLocks noGrp="1"/>
          </p:cNvSpPr>
          <p:nvPr>
            <p:ph type="sldNum" sz="quarter" idx="12"/>
          </p:nvPr>
        </p:nvSpPr>
        <p:spPr>
          <a:xfrm>
            <a:off x="7551093" y="7006700"/>
            <a:ext cx="2405658" cy="402483"/>
          </a:xfrm>
        </p:spPr>
        <p:txBody>
          <a:bodyPr/>
          <a:lstStyle/>
          <a:p>
            <a:fld id="{20C745CB-F86D-4FE6-B82D-FD054EA5C783}" type="slidenum">
              <a:rPr lang="tr-TR" smtClean="0"/>
              <a:t>8</a:t>
            </a:fld>
            <a:endParaRPr lang="tr-TR"/>
          </a:p>
        </p:txBody>
      </p:sp>
    </p:spTree>
    <p:extLst>
      <p:ext uri="{BB962C8B-B14F-4D97-AF65-F5344CB8AC3E}">
        <p14:creationId xmlns:p14="http://schemas.microsoft.com/office/powerpoint/2010/main" val="3147073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493" y="1520300"/>
            <a:ext cx="3864306" cy="5486400"/>
          </a:xfrm>
        </p:spPr>
      </p:pic>
      <p:sp>
        <p:nvSpPr>
          <p:cNvPr id="3" name="Rectangle 2"/>
          <p:cNvSpPr/>
          <p:nvPr/>
        </p:nvSpPr>
        <p:spPr>
          <a:xfrm>
            <a:off x="4902200" y="1447797"/>
            <a:ext cx="5251893" cy="4893647"/>
          </a:xfrm>
          <a:prstGeom prst="rect">
            <a:avLst/>
          </a:prstGeom>
        </p:spPr>
        <p:txBody>
          <a:bodyPr wrap="square">
            <a:spAutoFit/>
          </a:bodyPr>
          <a:lstStyle/>
          <a:p>
            <a:pPr marL="342900" indent="-342900" algn="just">
              <a:buFont typeface="Arial" panose="020B0604020202020204" pitchFamily="34" charset="0"/>
              <a:buChar char="•"/>
            </a:pPr>
            <a:r>
              <a:rPr lang="en-US" sz="2400" dirty="0" smtClean="0"/>
              <a:t>Ethanol starts to move upward</a:t>
            </a:r>
            <a:r>
              <a:rPr lang="tr-TR" sz="2400" dirty="0" smtClean="0"/>
              <a:t>s</a:t>
            </a:r>
            <a:r>
              <a:rPr lang="en-US" sz="2400" dirty="0" smtClean="0"/>
              <a:t>.</a:t>
            </a:r>
          </a:p>
          <a:p>
            <a:pPr marL="342900" indent="-342900" algn="just">
              <a:buFont typeface="Arial" panose="020B0604020202020204" pitchFamily="34" charset="0"/>
              <a:buChar char="•"/>
            </a:pPr>
            <a:r>
              <a:rPr lang="en-US" sz="2400" dirty="0" smtClean="0"/>
              <a:t>When ethanol reaches to start line, the colors in the inks dissolves in ethanol and move upwards.</a:t>
            </a:r>
          </a:p>
          <a:p>
            <a:pPr marL="342900" indent="-342900" algn="just">
              <a:buFont typeface="Arial" panose="020B0604020202020204" pitchFamily="34" charset="0"/>
              <a:buChar char="•"/>
            </a:pPr>
            <a:r>
              <a:rPr lang="en-US" sz="2400" dirty="0" smtClean="0"/>
              <a:t>Each color in an ink has a different level of interaction with paper and ethanol. So each color moves up with a different speed rate. </a:t>
            </a:r>
          </a:p>
          <a:p>
            <a:pPr marL="342900" indent="-342900" algn="just">
              <a:buFont typeface="Arial" panose="020B0604020202020204" pitchFamily="34" charset="0"/>
              <a:buChar char="•"/>
            </a:pPr>
            <a:r>
              <a:rPr lang="en-US" sz="2400" dirty="0" smtClean="0"/>
              <a:t>So that the colors that constitute an ink are separated from each other. </a:t>
            </a:r>
          </a:p>
          <a:p>
            <a:pPr marL="342900" indent="-342900" algn="just">
              <a:buFont typeface="Arial" panose="020B0604020202020204" pitchFamily="34" charset="0"/>
              <a:buChar char="•"/>
            </a:pPr>
            <a:r>
              <a:rPr lang="en-US" sz="2400" dirty="0" smtClean="0"/>
              <a:t>When all the colors are separated from each other, we can see the components of each ink.</a:t>
            </a:r>
            <a:endParaRPr lang="en-US" sz="2400" dirty="0"/>
          </a:p>
        </p:txBody>
      </p:sp>
      <p:sp>
        <p:nvSpPr>
          <p:cNvPr id="4" name="Slide Number Placeholder 1"/>
          <p:cNvSpPr>
            <a:spLocks noGrp="1"/>
          </p:cNvSpPr>
          <p:nvPr>
            <p:ph type="sldNum" sz="quarter" idx="12"/>
          </p:nvPr>
        </p:nvSpPr>
        <p:spPr>
          <a:xfrm>
            <a:off x="7551093" y="7006700"/>
            <a:ext cx="2405658" cy="402483"/>
          </a:xfrm>
        </p:spPr>
        <p:txBody>
          <a:bodyPr/>
          <a:lstStyle/>
          <a:p>
            <a:fld id="{20C745CB-F86D-4FE6-B82D-FD054EA5C783}" type="slidenum">
              <a:rPr lang="tr-TR" smtClean="0"/>
              <a:t>9</a:t>
            </a:fld>
            <a:endParaRPr lang="tr-TR" dirty="0"/>
          </a:p>
        </p:txBody>
      </p:sp>
    </p:spTree>
    <p:extLst>
      <p:ext uri="{BB962C8B-B14F-4D97-AF65-F5344CB8AC3E}">
        <p14:creationId xmlns:p14="http://schemas.microsoft.com/office/powerpoint/2010/main" val="1357985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nu1" id="{E92B76DC-CE82-4550-AE97-4014B7302EB4}" vid="{3497AB95-8E18-441D-A0F2-241C3C6FB8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analytical chemistry presentation template</Template>
  <TotalTime>920</TotalTime>
  <Words>1009</Words>
  <Application>Microsoft Office PowerPoint</Application>
  <PresentationFormat>Custom</PresentationFormat>
  <Paragraphs>83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Tahoma</vt:lpstr>
      <vt:lpstr>Trebuchet MS</vt:lpstr>
      <vt:lpstr>Office Teması</vt:lpstr>
      <vt:lpstr>INTRODUCTION TO CHROMATOGRAPHY  &amp; PAPER CHROMATOGRAPHY</vt:lpstr>
      <vt:lpstr>Separation Techniques</vt:lpstr>
      <vt:lpstr>Chromatography</vt:lpstr>
      <vt:lpstr>PowerPoint Presentation</vt:lpstr>
      <vt:lpstr>Paper chromatography</vt:lpstr>
      <vt:lpstr>Application of Paper Chromatography:  Crime Scene Investigation</vt:lpstr>
      <vt:lpstr>PowerPoint Presentation</vt:lpstr>
      <vt:lpstr>PowerPoint Presentation</vt:lpstr>
      <vt:lpstr>PowerPoint Presentation</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Ceren Ertekin</dc:creator>
  <cp:lastModifiedBy>Ceren</cp:lastModifiedBy>
  <cp:revision>39</cp:revision>
  <dcterms:created xsi:type="dcterms:W3CDTF">2017-06-28T08:54:05Z</dcterms:created>
  <dcterms:modified xsi:type="dcterms:W3CDTF">2020-04-13T20:50:28Z</dcterms:modified>
</cp:coreProperties>
</file>