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0E58-33C5-4B97-9EFC-81B7F28DADC6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43E7-2064-420D-ADF9-2302F00C4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144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0E58-33C5-4B97-9EFC-81B7F28DADC6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43E7-2064-420D-ADF9-2302F00C4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876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0E58-33C5-4B97-9EFC-81B7F28DADC6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43E7-2064-420D-ADF9-2302F00C4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4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0E58-33C5-4B97-9EFC-81B7F28DADC6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43E7-2064-420D-ADF9-2302F00C4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665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0E58-33C5-4B97-9EFC-81B7F28DADC6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43E7-2064-420D-ADF9-2302F00C4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81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0E58-33C5-4B97-9EFC-81B7F28DADC6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43E7-2064-420D-ADF9-2302F00C4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291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0E58-33C5-4B97-9EFC-81B7F28DADC6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43E7-2064-420D-ADF9-2302F00C4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150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0E58-33C5-4B97-9EFC-81B7F28DADC6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43E7-2064-420D-ADF9-2302F00C4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283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0E58-33C5-4B97-9EFC-81B7F28DADC6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43E7-2064-420D-ADF9-2302F00C4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85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0E58-33C5-4B97-9EFC-81B7F28DADC6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43E7-2064-420D-ADF9-2302F00C4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405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0E58-33C5-4B97-9EFC-81B7F28DADC6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43E7-2064-420D-ADF9-2302F00C4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1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A0E58-33C5-4B97-9EFC-81B7F28DADC6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243E7-2064-420D-ADF9-2302F00C4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60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Eğitimde ve Psikolojide</a:t>
            </a:r>
            <a:br>
              <a:rPr lang="tr-TR" dirty="0" smtClean="0"/>
            </a:br>
            <a:r>
              <a:rPr lang="tr-TR" b="1" dirty="0" smtClean="0"/>
              <a:t>ÖLÇME VE DEĞERLENDİRME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Ergül Demir</a:t>
            </a:r>
            <a:endParaRPr lang="tr-TR" dirty="0"/>
          </a:p>
        </p:txBody>
      </p:sp>
      <p:pic>
        <p:nvPicPr>
          <p:cNvPr id="1026" name="Picture 2" descr="Image result for measurement and evalu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90243"/>
            <a:ext cx="230505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assess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508" y="4490329"/>
            <a:ext cx="2949891" cy="220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463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1872208"/>
          </a:xfrm>
        </p:spPr>
        <p:txBody>
          <a:bodyPr>
            <a:noAutofit/>
          </a:bodyPr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ÜNİTE 2.</a:t>
            </a:r>
            <a:br>
              <a:rPr lang="tr-TR" b="1" dirty="0" smtClean="0">
                <a:solidFill>
                  <a:srgbClr val="7030A0"/>
                </a:solidFill>
              </a:rPr>
            </a:br>
            <a:r>
              <a:rPr lang="tr-TR" b="1" dirty="0" smtClean="0">
                <a:solidFill>
                  <a:srgbClr val="7030A0"/>
                </a:solidFill>
              </a:rPr>
              <a:t>Temel Kavramlar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931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4807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b="1" dirty="0" smtClean="0"/>
              <a:t>Amaç</a:t>
            </a:r>
          </a:p>
          <a:p>
            <a:pPr marL="0" indent="0">
              <a:buNone/>
            </a:pPr>
            <a:r>
              <a:rPr lang="tr-TR" dirty="0" smtClean="0"/>
              <a:t>Ölçme ve değerlendirmenin temel kavramlarını tanıtmak, bu doğrultuda kullanılacak teknik terminoloji açısından anlam birliği ve bütünlüğü sağlamak.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smtClean="0"/>
              <a:t>Hedef Davranışlar</a:t>
            </a:r>
          </a:p>
          <a:p>
            <a:r>
              <a:rPr lang="tr-TR" dirty="0" smtClean="0"/>
              <a:t>Ölçme ve değerlendirme, </a:t>
            </a:r>
          </a:p>
          <a:p>
            <a:r>
              <a:rPr lang="tr-TR" dirty="0" smtClean="0"/>
              <a:t>Ölçme türleri,</a:t>
            </a:r>
          </a:p>
          <a:p>
            <a:r>
              <a:rPr lang="tr-TR" dirty="0" smtClean="0"/>
              <a:t>Ölçmede sıfır noktası,</a:t>
            </a:r>
          </a:p>
          <a:p>
            <a:r>
              <a:rPr lang="tr-TR" dirty="0" smtClean="0"/>
              <a:t>Ölçmede birim,</a:t>
            </a:r>
          </a:p>
          <a:p>
            <a:r>
              <a:rPr lang="tr-TR" dirty="0" smtClean="0"/>
              <a:t>Değişken ve sabit,</a:t>
            </a:r>
          </a:p>
          <a:p>
            <a:r>
              <a:rPr lang="tr-TR" dirty="0" smtClean="0"/>
              <a:t>Değişken türleri,</a:t>
            </a:r>
          </a:p>
          <a:p>
            <a:r>
              <a:rPr lang="tr-TR" dirty="0" smtClean="0"/>
              <a:t>Ölçek ve ölçek düzeyleri,</a:t>
            </a:r>
          </a:p>
          <a:p>
            <a:r>
              <a:rPr lang="tr-TR" dirty="0" smtClean="0"/>
              <a:t>Değerlendirme türleri,</a:t>
            </a:r>
          </a:p>
          <a:p>
            <a:r>
              <a:rPr lang="tr-TR" dirty="0" smtClean="0"/>
              <a:t>Test ve testlerin sınıflandırılması</a:t>
            </a:r>
          </a:p>
          <a:p>
            <a:pPr marL="0" indent="0">
              <a:buNone/>
            </a:pPr>
            <a:r>
              <a:rPr lang="tr-TR" dirty="0"/>
              <a:t>k</a:t>
            </a:r>
            <a:r>
              <a:rPr lang="tr-TR" dirty="0" smtClean="0"/>
              <a:t>avram ve konularını, örneklendirerek açıklamak.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723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Ölçme ve Değerlendirme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927373"/>
            <a:ext cx="8435280" cy="4525963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Birbirini tamamlayan farklı iki süreç: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Ölçme; belli bir özelliğin gözlenmesi, gözlem sonuçlarının sayı ve sembollerle ifade edilmesidir.</a:t>
            </a:r>
          </a:p>
          <a:p>
            <a:r>
              <a:rPr lang="tr-TR" dirty="0" smtClean="0"/>
              <a:t>Değerlendirme; ölçme sonuçlarını ölçüte vurma sürecidir.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4</a:t>
            </a:fld>
            <a:endParaRPr lang="tr-T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434" y="44624"/>
            <a:ext cx="2848464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156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Ölçme Türleri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b="1" i="1" dirty="0" smtClean="0"/>
              <a:t>Doğrudan Ölçme</a:t>
            </a:r>
          </a:p>
          <a:p>
            <a:pPr marL="0" indent="0">
              <a:buNone/>
            </a:pPr>
            <a:r>
              <a:rPr lang="tr-TR" dirty="0" smtClean="0"/>
              <a:t>Doğrudan gözlenebilir özelliklere yönelik ölçmelerdir. Herhangi bir ölçme aracına ihtiyaç duyulmaksızın, duyulara dayalı olarak yapılabilir.</a:t>
            </a:r>
          </a:p>
          <a:p>
            <a:pPr marL="0" indent="0">
              <a:buNone/>
            </a:pPr>
            <a:endParaRPr lang="tr-TR" b="1" i="1" dirty="0" smtClean="0"/>
          </a:p>
          <a:p>
            <a:pPr marL="0" indent="0">
              <a:buNone/>
            </a:pPr>
            <a:r>
              <a:rPr lang="tr-TR" b="1" i="1" dirty="0" smtClean="0"/>
              <a:t>Dolaylı Ölçme</a:t>
            </a:r>
          </a:p>
          <a:p>
            <a:pPr marL="0" indent="0">
              <a:buNone/>
            </a:pPr>
            <a:r>
              <a:rPr lang="tr-TR" dirty="0" smtClean="0"/>
              <a:t>Örtük/Gizil özelliklere yönelik ölçmelerdir. Bu özelliklerin gözlenebilir karşılıkları (göstergeler) üzerinden yapılır. Genellikle uygun ve uygulanabilir bir ölçme aracına ihtiyaç duyulur. </a:t>
            </a:r>
          </a:p>
          <a:p>
            <a:pPr marL="0" indent="0">
              <a:buNone/>
            </a:pPr>
            <a:endParaRPr lang="tr-TR" b="1" i="1" dirty="0" smtClean="0"/>
          </a:p>
          <a:p>
            <a:pPr marL="0" indent="0">
              <a:buNone/>
            </a:pPr>
            <a:r>
              <a:rPr lang="tr-TR" b="1" i="1" dirty="0" smtClean="0"/>
              <a:t>Türetilmiş Ölçme</a:t>
            </a:r>
          </a:p>
          <a:p>
            <a:pPr marL="0" indent="0">
              <a:buNone/>
            </a:pPr>
            <a:r>
              <a:rPr lang="tr-TR" dirty="0" smtClean="0"/>
              <a:t>En az iki özellik aracılığı ile tanımlanmış yani türetilmiş özelliklere yönelik ölçmelerdir.  Türetme, genellikle dolaylı ölçülebilen özelliklere göre yapılır.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5</a:t>
            </a:fld>
            <a:endParaRPr lang="tr-T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006" y="188640"/>
            <a:ext cx="321945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197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Ölçmede Sıfır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600200"/>
            <a:ext cx="4042792" cy="2908920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 smtClean="0"/>
              <a:t>Sıfır (0);</a:t>
            </a:r>
          </a:p>
          <a:p>
            <a:pPr>
              <a:buFontTx/>
              <a:buChar char="-"/>
            </a:pPr>
            <a:r>
              <a:rPr lang="tr-TR" dirty="0" smtClean="0"/>
              <a:t>Başlangıç noktasını ifade ediyorsa </a:t>
            </a:r>
            <a:r>
              <a:rPr lang="tr-TR" b="1" i="1" dirty="0" smtClean="0"/>
              <a:t>mutlak ya da gerçek sıfır</a:t>
            </a:r>
            <a:r>
              <a:rPr lang="tr-TR" i="1" dirty="0" smtClean="0"/>
              <a:t>,</a:t>
            </a:r>
            <a:endParaRPr lang="tr-TR" dirty="0" smtClean="0"/>
          </a:p>
          <a:p>
            <a:pPr>
              <a:buFontTx/>
              <a:buChar char="-"/>
            </a:pPr>
            <a:r>
              <a:rPr lang="tr-TR" dirty="0" smtClean="0"/>
              <a:t>Referans noktasını ifade ediyorsa </a:t>
            </a:r>
            <a:r>
              <a:rPr lang="tr-TR" b="1" i="1" dirty="0" smtClean="0"/>
              <a:t>izafi ya da yapay sıfır,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olarak tanımlanır.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6</a:t>
            </a:fld>
            <a:endParaRPr lang="tr-T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20231">
            <a:off x="5534094" y="502584"/>
            <a:ext cx="2847370" cy="1748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İçerik Yer Tutucusu 2"/>
          <p:cNvSpPr txBox="1">
            <a:spLocks/>
          </p:cNvSpPr>
          <p:nvPr/>
        </p:nvSpPr>
        <p:spPr>
          <a:xfrm>
            <a:off x="4788024" y="2900174"/>
            <a:ext cx="4104456" cy="3769186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dirty="0" smtClean="0"/>
              <a:t>Örneğin;</a:t>
            </a:r>
          </a:p>
          <a:p>
            <a:pPr>
              <a:buFontTx/>
              <a:buChar char="-"/>
            </a:pPr>
            <a:r>
              <a:rPr lang="tr-TR" dirty="0" smtClean="0"/>
              <a:t>Odadaki oksijen miktarı…</a:t>
            </a:r>
          </a:p>
          <a:p>
            <a:pPr>
              <a:buFontTx/>
              <a:buChar char="-"/>
            </a:pPr>
            <a:r>
              <a:rPr lang="tr-TR" dirty="0" smtClean="0"/>
              <a:t>Deniz seviyesinden yükseklik…</a:t>
            </a:r>
          </a:p>
          <a:p>
            <a:pPr>
              <a:buFontTx/>
              <a:buChar char="-"/>
            </a:pPr>
            <a:r>
              <a:rPr lang="tr-TR" dirty="0" smtClean="0"/>
              <a:t>Hava sıcaklığı…</a:t>
            </a:r>
          </a:p>
          <a:p>
            <a:pPr>
              <a:buFontTx/>
              <a:buChar char="-"/>
            </a:pPr>
            <a:r>
              <a:rPr lang="tr-TR" dirty="0" smtClean="0"/>
              <a:t>Zeka…</a:t>
            </a:r>
          </a:p>
          <a:p>
            <a:pPr>
              <a:buFontTx/>
              <a:buChar char="-"/>
            </a:pPr>
            <a:r>
              <a:rPr lang="tr-TR" dirty="0" smtClean="0"/>
              <a:t>Matematik başarısı…</a:t>
            </a:r>
          </a:p>
          <a:p>
            <a:pPr>
              <a:buFontTx/>
              <a:buChar char="-"/>
            </a:pPr>
            <a:r>
              <a:rPr lang="tr-TR" dirty="0" smtClean="0"/>
              <a:t>Kardeş sayısı…</a:t>
            </a:r>
          </a:p>
        </p:txBody>
      </p:sp>
    </p:spTree>
    <p:extLst>
      <p:ext uri="{BB962C8B-B14F-4D97-AF65-F5344CB8AC3E}">
        <p14:creationId xmlns:p14="http://schemas.microsoft.com/office/powerpoint/2010/main" val="120047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Ölçmede Birim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55976" y="2852936"/>
            <a:ext cx="4320480" cy="3689644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smtClean="0"/>
              <a:t>Örneğin;</a:t>
            </a:r>
          </a:p>
          <a:p>
            <a:pPr>
              <a:buFontTx/>
              <a:buChar char="-"/>
            </a:pPr>
            <a:r>
              <a:rPr lang="tr-TR" dirty="0" smtClean="0"/>
              <a:t>Sınıf mevcudu…</a:t>
            </a:r>
          </a:p>
          <a:p>
            <a:pPr>
              <a:buFontTx/>
              <a:buChar char="-"/>
            </a:pPr>
            <a:r>
              <a:rPr lang="tr-TR" dirty="0" smtClean="0"/>
              <a:t>Binanın katları…</a:t>
            </a:r>
          </a:p>
          <a:p>
            <a:pPr>
              <a:buFontTx/>
              <a:buChar char="-"/>
            </a:pPr>
            <a:r>
              <a:rPr lang="tr-TR" dirty="0" smtClean="0"/>
              <a:t>Bir merdivenin basamak sayısı…</a:t>
            </a:r>
          </a:p>
          <a:p>
            <a:pPr>
              <a:buFontTx/>
              <a:buChar char="-"/>
            </a:pPr>
            <a:r>
              <a:rPr lang="tr-TR" dirty="0" smtClean="0"/>
              <a:t>Boy uzunluğu…</a:t>
            </a:r>
          </a:p>
          <a:p>
            <a:pPr>
              <a:buFontTx/>
              <a:buChar char="-"/>
            </a:pPr>
            <a:r>
              <a:rPr lang="tr-TR" dirty="0" smtClean="0"/>
              <a:t>Kardeş sayısı…</a:t>
            </a:r>
          </a:p>
          <a:p>
            <a:pPr>
              <a:buFontTx/>
              <a:buChar char="-"/>
            </a:pPr>
            <a:r>
              <a:rPr lang="tr-TR" dirty="0" smtClean="0"/>
              <a:t>Yakıt tüketimi…</a:t>
            </a:r>
          </a:p>
          <a:p>
            <a:pPr>
              <a:buFontTx/>
              <a:buChar char="-"/>
            </a:pPr>
            <a:r>
              <a:rPr lang="tr-TR" dirty="0" smtClean="0"/>
              <a:t>Hız…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7</a:t>
            </a:fld>
            <a:endParaRPr lang="tr-TR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395536" y="1340768"/>
            <a:ext cx="3602360" cy="212109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dirty="0" smtClean="0"/>
              <a:t>Ölçme sonuçları birimlerle ifade edilir:</a:t>
            </a:r>
          </a:p>
          <a:p>
            <a:r>
              <a:rPr lang="tr-TR" dirty="0" smtClean="0"/>
              <a:t>Doğal birim</a:t>
            </a:r>
          </a:p>
          <a:p>
            <a:r>
              <a:rPr lang="tr-TR" dirty="0" smtClean="0"/>
              <a:t>Yapay birim</a:t>
            </a:r>
          </a:p>
          <a:p>
            <a:r>
              <a:rPr lang="tr-TR" dirty="0" smtClean="0"/>
              <a:t>Türetilmiş birim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88640"/>
            <a:ext cx="2552700" cy="1790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050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Değişken Türleri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968353"/>
            <a:ext cx="3826768" cy="1756791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smtClean="0"/>
              <a:t>Sınıflamalar:</a:t>
            </a:r>
          </a:p>
          <a:p>
            <a:pPr marL="514350" indent="-514350">
              <a:buAutoNum type="arabicPeriod"/>
            </a:pPr>
            <a:r>
              <a:rPr lang="tr-TR" dirty="0" smtClean="0"/>
              <a:t>Nitel - Nicel </a:t>
            </a:r>
          </a:p>
          <a:p>
            <a:pPr marL="514350" indent="-514350">
              <a:buAutoNum type="arabicPeriod"/>
            </a:pPr>
            <a:r>
              <a:rPr lang="tr-TR" dirty="0" smtClean="0"/>
              <a:t>Sürekli - Süreksiz</a:t>
            </a:r>
          </a:p>
          <a:p>
            <a:pPr marL="514350" indent="-514350">
              <a:buAutoNum type="arabicPeriod"/>
            </a:pPr>
            <a:r>
              <a:rPr lang="tr-TR" dirty="0" smtClean="0"/>
              <a:t>Bağımlı - Bağımsız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8</a:t>
            </a:fld>
            <a:endParaRPr lang="tr-TR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644008" y="2060848"/>
            <a:ext cx="3826768" cy="439248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dirty="0" smtClean="0"/>
              <a:t>Örneğin;</a:t>
            </a:r>
          </a:p>
          <a:p>
            <a:pPr>
              <a:buFontTx/>
              <a:buChar char="-"/>
            </a:pPr>
            <a:r>
              <a:rPr lang="tr-TR" dirty="0" smtClean="0"/>
              <a:t>Cinsiyet</a:t>
            </a:r>
          </a:p>
          <a:p>
            <a:pPr>
              <a:buFontTx/>
              <a:buChar char="-"/>
            </a:pPr>
            <a:r>
              <a:rPr lang="tr-TR" dirty="0" smtClean="0"/>
              <a:t>Anne eğitim düzeyi</a:t>
            </a:r>
          </a:p>
          <a:p>
            <a:pPr>
              <a:buFontTx/>
              <a:buChar char="-"/>
            </a:pPr>
            <a:r>
              <a:rPr lang="tr-TR" dirty="0" smtClean="0"/>
              <a:t>Baba eğitim süresi</a:t>
            </a:r>
          </a:p>
          <a:p>
            <a:pPr>
              <a:buFontTx/>
              <a:buChar char="-"/>
            </a:pPr>
            <a:r>
              <a:rPr lang="tr-TR" dirty="0" smtClean="0"/>
              <a:t>Kitap sayısı</a:t>
            </a:r>
          </a:p>
          <a:p>
            <a:pPr>
              <a:buFontTx/>
              <a:buChar char="-"/>
            </a:pPr>
            <a:r>
              <a:rPr lang="tr-TR" dirty="0" smtClean="0"/>
              <a:t>Aylık gelir</a:t>
            </a:r>
          </a:p>
          <a:p>
            <a:pPr>
              <a:buFontTx/>
              <a:buChar char="-"/>
            </a:pPr>
            <a:r>
              <a:rPr lang="tr-TR" dirty="0" smtClean="0"/>
              <a:t>Başarı</a:t>
            </a:r>
          </a:p>
          <a:p>
            <a:pPr>
              <a:buFontTx/>
              <a:buChar char="-"/>
            </a:pPr>
            <a:r>
              <a:rPr lang="tr-TR" dirty="0" smtClean="0"/>
              <a:t>Zeka</a:t>
            </a:r>
          </a:p>
          <a:p>
            <a:pPr>
              <a:buFontTx/>
              <a:buChar char="-"/>
            </a:pPr>
            <a:r>
              <a:rPr lang="tr-TR" dirty="0" smtClean="0"/>
              <a:t>Tutum</a:t>
            </a:r>
          </a:p>
          <a:p>
            <a:pPr>
              <a:buFontTx/>
              <a:buChar char="-"/>
            </a:pPr>
            <a:r>
              <a:rPr lang="tr-TR" dirty="0" smtClean="0"/>
              <a:t>Doğum yeri</a:t>
            </a:r>
          </a:p>
          <a:p>
            <a:pPr>
              <a:buFontTx/>
              <a:buChar char="-"/>
            </a:pPr>
            <a:r>
              <a:rPr lang="tr-TR" dirty="0" smtClean="0"/>
              <a:t>Meslek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4624"/>
            <a:ext cx="3209930" cy="1837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ikdörtgen 5"/>
          <p:cNvSpPr/>
          <p:nvPr/>
        </p:nvSpPr>
        <p:spPr>
          <a:xfrm rot="20779959">
            <a:off x="395536" y="5229200"/>
            <a:ext cx="338437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 smtClean="0"/>
              <a:t>Gerçek</a:t>
            </a:r>
            <a:r>
              <a:rPr lang="en-GB" b="1" dirty="0" smtClean="0"/>
              <a:t> </a:t>
            </a:r>
            <a:r>
              <a:rPr lang="en-GB" b="1" dirty="0" err="1" smtClean="0"/>
              <a:t>Süreksiz</a:t>
            </a:r>
            <a:r>
              <a:rPr lang="en-GB" b="1" dirty="0" smtClean="0"/>
              <a:t> – </a:t>
            </a:r>
            <a:r>
              <a:rPr lang="en-GB" b="1" dirty="0" err="1" smtClean="0"/>
              <a:t>Yapay</a:t>
            </a:r>
            <a:r>
              <a:rPr lang="en-GB" b="1" dirty="0" smtClean="0"/>
              <a:t> </a:t>
            </a:r>
            <a:r>
              <a:rPr lang="en-GB" b="1" dirty="0" err="1" smtClean="0"/>
              <a:t>Süreksiz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12953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Ölçek ve Ölçekleme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Ölçek; </a:t>
            </a:r>
            <a:endParaRPr lang="tr-TR" dirty="0"/>
          </a:p>
          <a:p>
            <a:r>
              <a:rPr lang="tr-TR" dirty="0" smtClean="0"/>
              <a:t>Sistematik bir ölçme aracı,</a:t>
            </a:r>
          </a:p>
          <a:p>
            <a:r>
              <a:rPr lang="tr-TR" dirty="0" smtClean="0"/>
              <a:t>Bir değişkenin eşleştirildiği sayı ya da sembollerin kümesinin karakteristiği</a:t>
            </a:r>
          </a:p>
          <a:p>
            <a:pPr marL="0" indent="0">
              <a:buNone/>
            </a:pPr>
            <a:r>
              <a:rPr lang="tr-TR" dirty="0" smtClean="0"/>
              <a:t>anlamlarını taşımaktadır.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Ölçekleme; </a:t>
            </a:r>
          </a:p>
          <a:p>
            <a:pPr marL="0" indent="0">
              <a:buNone/>
            </a:pPr>
            <a:r>
              <a:rPr lang="tr-TR" dirty="0" smtClean="0"/>
              <a:t>Gözlenen bir özelliğin ya da değişkenin ölçme sonucu olarak eşleştirileceği değerleri belirleme işlemi.</a:t>
            </a:r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D3B3-E058-4520-BAE6-8981D670F065}" type="slidenum">
              <a:rPr lang="tr-TR" smtClean="0"/>
              <a:t>9</a:t>
            </a:fld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96539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612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</Words>
  <Application>Microsoft Office PowerPoint</Application>
  <PresentationFormat>Ekran Gösterisi (4:3)</PresentationFormat>
  <Paragraphs>90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Eğitimde ve Psikolojide ÖLÇME VE DEĞERLENDİRME</vt:lpstr>
      <vt:lpstr>ÜNİTE 2. Temel Kavramlar</vt:lpstr>
      <vt:lpstr>PowerPoint Sunusu</vt:lpstr>
      <vt:lpstr>Ölçme ve Değerlendirme</vt:lpstr>
      <vt:lpstr>Ölçme Türleri</vt:lpstr>
      <vt:lpstr>Ölçmede Sıfır</vt:lpstr>
      <vt:lpstr>Ölçmede Birim</vt:lpstr>
      <vt:lpstr>Değişken Türleri</vt:lpstr>
      <vt:lpstr>Ölçek ve Ölçekleme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Eğitimde ve Psikolojide ÖLÇME VE DEĞERLENDİRME</dc:title>
  <dc:creator>Admin</dc:creator>
  <cp:lastModifiedBy>Admin</cp:lastModifiedBy>
  <cp:revision>2</cp:revision>
  <dcterms:created xsi:type="dcterms:W3CDTF">2017-02-13T13:10:11Z</dcterms:created>
  <dcterms:modified xsi:type="dcterms:W3CDTF">2017-02-13T13:12:28Z</dcterms:modified>
</cp:coreProperties>
</file>