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notesMasterIdLst>
    <p:notesMasterId r:id="rId10"/>
  </p:notesMasterIdLst>
  <p:sldIdLst>
    <p:sldId id="269" r:id="rId2"/>
    <p:sldId id="424" r:id="rId3"/>
    <p:sldId id="442" r:id="rId4"/>
    <p:sldId id="441" r:id="rId5"/>
    <p:sldId id="428" r:id="rId6"/>
    <p:sldId id="430" r:id="rId7"/>
    <p:sldId id="444" r:id="rId8"/>
    <p:sldId id="446" r:id="rId9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ヒラギノ角ゴ Pro W3" pitchFamily="-8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ヒラギノ角ゴ Pro W3" pitchFamily="-8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ヒラギノ角ゴ Pro W3" pitchFamily="-8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ヒラギノ角ゴ Pro W3" pitchFamily="-8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ヒラギノ角ゴ Pro W3" pitchFamily="-8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ヒラギノ角ゴ Pro W3" pitchFamily="-8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ヒラギノ角ゴ Pro W3" pitchFamily="-8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ヒラギノ角ゴ Pro W3" pitchFamily="-8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ヒラギノ角ゴ Pro W3" pitchFamily="-8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99D"/>
    <a:srgbClr val="BBE5FB"/>
    <a:srgbClr val="BFDC42"/>
    <a:srgbClr val="D8F2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117" autoAdjust="0"/>
    <p:restoredTop sz="94732"/>
  </p:normalViewPr>
  <p:slideViewPr>
    <p:cSldViewPr>
      <p:cViewPr varScale="1">
        <p:scale>
          <a:sx n="90" d="100"/>
          <a:sy n="90" d="100"/>
        </p:scale>
        <p:origin x="1192" y="20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9358A83D-3E8E-422B-A1C7-AED5424569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1069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ヒラギノ角ゴ Pro W3" pitchFamily="-65" charset="-128"/>
        <a:cs typeface="ヒラギノ角ゴ Pro W3" pitchFamily="-65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ヒラギノ角ゴ Pro W3" pitchFamily="-65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ヒラギノ角ゴ Pro W3" pitchFamily="-65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ヒラギノ角ゴ Pro W3" pitchFamily="-65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ヒラギノ角ゴ Pro W3" pitchFamily="-65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rgbClr val="BBE5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gray">
          <a:xfrm>
            <a:off x="0" y="6397625"/>
            <a:ext cx="9144000" cy="457200"/>
          </a:xfrm>
          <a:prstGeom prst="rect">
            <a:avLst/>
          </a:prstGeom>
          <a:solidFill>
            <a:srgbClr val="00599D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9pPr>
          </a:lstStyle>
          <a:p>
            <a:pPr>
              <a:defRPr/>
            </a:pPr>
            <a:endParaRPr lang="en-US">
              <a:latin typeface="Verdana" panose="020B0604030504040204" pitchFamily="34" charset="0"/>
            </a:endParaRPr>
          </a:p>
        </p:txBody>
      </p:sp>
      <p:pic>
        <p:nvPicPr>
          <p:cNvPr id="3" name="Picture 3" descr="Pearson_Bound_Whit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8238" y="6356350"/>
            <a:ext cx="1655762" cy="493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4" descr="Pearson_Strap_Bound_Whit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356350"/>
            <a:ext cx="1908175" cy="493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5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0" y="0"/>
            <a:ext cx="5205590" cy="6400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1087217"/>
      </p:ext>
    </p:extLst>
  </p:cSld>
  <p:clrMapOvr>
    <a:masterClrMapping/>
  </p:clrMapOvr>
  <p:hf hd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38792299"/>
      </p:ext>
    </p:extLst>
  </p:cSld>
  <p:clrMapOvr>
    <a:masterClrMapping/>
  </p:clrMapOvr>
  <p:transition>
    <p:strips dir="l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24650" y="0"/>
            <a:ext cx="2114550" cy="6096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0"/>
            <a:ext cx="6191250" cy="6096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45461388"/>
      </p:ext>
    </p:extLst>
  </p:cSld>
  <p:clrMapOvr>
    <a:masterClrMapping/>
  </p:clrMapOvr>
  <p:transition>
    <p:strips dir="ld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Verdana" pitchFamily="-65" charset="0"/>
                <a:ea typeface="ヒラギノ角ゴ Pro W3" pitchFamily="-65" charset="-128"/>
              </a:defRPr>
            </a:lvl1pPr>
          </a:lstStyle>
          <a:p>
            <a:pPr>
              <a:defRPr/>
            </a:pPr>
            <a:fld id="{EF38A850-ADD0-4F7D-99F1-C19676CE30E4}" type="datetime1">
              <a:rPr lang="en-US"/>
              <a:pPr>
                <a:defRPr/>
              </a:pPr>
              <a:t>3/15/20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Verdana" pitchFamily="-65" charset="0"/>
                <a:ea typeface="ヒラギノ角ゴ Pro W3" pitchFamily="-65" charset="-128"/>
              </a:defRPr>
            </a:lvl1pPr>
          </a:lstStyle>
          <a:p>
            <a:pPr>
              <a:defRPr/>
            </a:pPr>
            <a:r>
              <a:rPr lang="en-US"/>
              <a:t>Copyright © 2013 Pearson Education, Inc.</a:t>
            </a:r>
          </a:p>
          <a:p>
            <a:pPr>
              <a:defRPr/>
            </a:pPr>
            <a:r>
              <a:rPr lang="en-US"/>
              <a:t>Publishing as Prentice Hall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2A68BFA4-ED51-4D11-92C9-125F6EFF37D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8001293"/>
      </p:ext>
    </p:extLst>
  </p:cSld>
  <p:clrMapOvr>
    <a:masterClrMapping/>
  </p:clrMapOvr>
  <p:transition>
    <p:strips dir="ld"/>
  </p:transition>
  <p:hf hd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94771439"/>
      </p:ext>
    </p:extLst>
  </p:cSld>
  <p:clrMapOvr>
    <a:masterClrMapping/>
  </p:clrMapOvr>
  <p:transition>
    <p:strips dir="l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52075451"/>
      </p:ext>
    </p:extLst>
  </p:cSld>
  <p:clrMapOvr>
    <a:masterClrMapping/>
  </p:clrMapOvr>
  <p:transition>
    <p:strips dir="l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447800"/>
            <a:ext cx="41148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47800"/>
            <a:ext cx="41148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50072493"/>
      </p:ext>
    </p:extLst>
  </p:cSld>
  <p:clrMapOvr>
    <a:masterClrMapping/>
  </p:clrMapOvr>
  <p:transition>
    <p:strips dir="l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87435220"/>
      </p:ext>
    </p:extLst>
  </p:cSld>
  <p:clrMapOvr>
    <a:masterClrMapping/>
  </p:clrMapOvr>
  <p:transition>
    <p:strips dir="l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724062720"/>
      </p:ext>
    </p:extLst>
  </p:cSld>
  <p:clrMapOvr>
    <a:masterClrMapping/>
  </p:clrMapOvr>
  <p:transition>
    <p:strips dir="l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50255790"/>
      </p:ext>
    </p:extLst>
  </p:cSld>
  <p:clrMapOvr>
    <a:masterClrMapping/>
  </p:clrMapOvr>
  <p:transition>
    <p:strips dir="l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84679804"/>
      </p:ext>
    </p:extLst>
  </p:cSld>
  <p:clrMapOvr>
    <a:masterClrMapping/>
  </p:clrMapOvr>
  <p:transition>
    <p:strips dir="l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37429884"/>
      </p:ext>
    </p:extLst>
  </p:cSld>
  <p:clrMapOvr>
    <a:masterClrMapping/>
  </p:clrMapOvr>
  <p:transition>
    <p:strips dir="l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 userDrawn="1"/>
        </p:nvSpPr>
        <p:spPr bwMode="gray">
          <a:xfrm>
            <a:off x="0" y="6397625"/>
            <a:ext cx="9144000" cy="457200"/>
          </a:xfrm>
          <a:prstGeom prst="rect">
            <a:avLst/>
          </a:prstGeom>
          <a:solidFill>
            <a:srgbClr val="0060A7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9pPr>
          </a:lstStyle>
          <a:p>
            <a:pPr>
              <a:defRPr/>
            </a:pPr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27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1447800"/>
            <a:ext cx="8382000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0"/>
            <a:ext cx="8458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" name="Rectangle 6"/>
          <p:cNvSpPr>
            <a:spLocks noChangeArrowheads="1"/>
          </p:cNvSpPr>
          <p:nvPr/>
        </p:nvSpPr>
        <p:spPr bwMode="gray">
          <a:xfrm>
            <a:off x="381000" y="6577013"/>
            <a:ext cx="5399088" cy="179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9pPr>
          </a:lstStyle>
          <a:p>
            <a:pPr>
              <a:defRPr/>
            </a:pPr>
            <a:r>
              <a:rPr lang="en-US" sz="900" dirty="0">
                <a:solidFill>
                  <a:schemeClr val="bg1"/>
                </a:solidFill>
                <a:latin typeface="Verdana" panose="020B0604030504040204" pitchFamily="34" charset="0"/>
              </a:rPr>
              <a:t>Copyright ©2017 Pearson Education, Ltd. All rights reserved.</a:t>
            </a:r>
            <a:endParaRPr lang="en-GB" sz="900" dirty="0">
              <a:solidFill>
                <a:schemeClr val="bg1"/>
              </a:solidFill>
              <a:latin typeface="Verdana" panose="020B0604030504040204" pitchFamily="34" charset="0"/>
            </a:endParaRPr>
          </a:p>
        </p:txBody>
      </p:sp>
      <p:sp>
        <p:nvSpPr>
          <p:cNvPr id="1029" name="Rectangle 7"/>
          <p:cNvSpPr>
            <a:spLocks noChangeArrowheads="1"/>
          </p:cNvSpPr>
          <p:nvPr/>
        </p:nvSpPr>
        <p:spPr bwMode="gray">
          <a:xfrm>
            <a:off x="8402638" y="6577013"/>
            <a:ext cx="360362" cy="179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9pPr>
          </a:lstStyle>
          <a:p>
            <a:pPr>
              <a:defRPr/>
            </a:pPr>
            <a:r>
              <a:rPr lang="en-GB" sz="900" dirty="0">
                <a:solidFill>
                  <a:schemeClr val="bg1"/>
                </a:solidFill>
                <a:latin typeface="Verdana" panose="020B0604030504040204" pitchFamily="34" charset="0"/>
              </a:rPr>
              <a:t>17-</a:t>
            </a:r>
            <a:fld id="{604DE8C7-66CF-465F-9818-9F61582FDCEB}" type="slidenum">
              <a:rPr lang="en-GB" sz="900" smtClean="0">
                <a:solidFill>
                  <a:schemeClr val="bg1"/>
                </a:solidFill>
                <a:latin typeface="Verdana" panose="020B0604030504040204" pitchFamily="34" charset="0"/>
              </a:rPr>
              <a:pPr>
                <a:defRPr/>
              </a:pPr>
              <a:t>‹#›</a:t>
            </a:fld>
            <a:r>
              <a:rPr lang="en-GB" sz="900" dirty="0">
                <a:solidFill>
                  <a:schemeClr val="bg1"/>
                </a:solidFill>
                <a:latin typeface="Verdana" panose="020B0604030504040204" pitchFamily="34" charset="0"/>
              </a:rPr>
              <a:t>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39" r:id="rId1"/>
    <p:sldLayoutId id="2147484029" r:id="rId2"/>
    <p:sldLayoutId id="2147484030" r:id="rId3"/>
    <p:sldLayoutId id="2147484031" r:id="rId4"/>
    <p:sldLayoutId id="2147484032" r:id="rId5"/>
    <p:sldLayoutId id="2147484033" r:id="rId6"/>
    <p:sldLayoutId id="2147484034" r:id="rId7"/>
    <p:sldLayoutId id="2147484035" r:id="rId8"/>
    <p:sldLayoutId id="2147484036" r:id="rId9"/>
    <p:sldLayoutId id="2147484037" r:id="rId10"/>
    <p:sldLayoutId id="2147484038" r:id="rId11"/>
    <p:sldLayoutId id="2147484040" r:id="rId12"/>
  </p:sldLayoutIdLst>
  <p:transition>
    <p:strips dir="ld"/>
  </p:transition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+mj-lt"/>
          <a:ea typeface="ヒラギノ角ゴ Pro W3" pitchFamily="-1" charset="-128"/>
          <a:cs typeface="ヒラギノ角ゴ Pro W3" pitchFamily="-1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Verdana" pitchFamily="-1" charset="0"/>
          <a:ea typeface="ヒラギノ角ゴ Pro W3" pitchFamily="-1" charset="-128"/>
          <a:cs typeface="ヒラギノ角ゴ Pro W3" pitchFamily="-1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Verdana" pitchFamily="-1" charset="0"/>
          <a:ea typeface="ヒラギノ角ゴ Pro W3" pitchFamily="-1" charset="-128"/>
          <a:cs typeface="ヒラギノ角ゴ Pro W3" pitchFamily="-1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Verdana" pitchFamily="-1" charset="0"/>
          <a:ea typeface="ヒラギノ角ゴ Pro W3" pitchFamily="-1" charset="-128"/>
          <a:cs typeface="ヒラギノ角ゴ Pro W3" pitchFamily="-1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Verdana" pitchFamily="-1" charset="0"/>
          <a:ea typeface="ヒラギノ角ゴ Pro W3" pitchFamily="-1" charset="-128"/>
          <a:cs typeface="ヒラギノ角ゴ Pro W3" pitchFamily="-1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Verdana" pitchFamily="-1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Verdana" pitchFamily="-1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Verdana" pitchFamily="-1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Verdana" pitchFamily="-1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ヒラギノ角ゴ Pro W3" pitchFamily="-1" charset="-128"/>
          <a:cs typeface="ヒラギノ角ゴ Pro W3" pitchFamily="-1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  <a:ea typeface="ヒラギノ角ゴ Pro W3" pitchFamily="-1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ヒラギノ角ゴ Pro W3" pitchFamily="-1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ea typeface="ヒラギノ角ゴ Pro W3" pitchFamily="-1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ヒラギノ角ゴ Pro W3" pitchFamily="-1" charset="-128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ヒラギノ角ゴ Pro W3" pitchFamily="-1" charset="-128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ヒラギノ角ゴ Pro W3" pitchFamily="-1" charset="-128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ヒラギノ角ゴ Pro W3" pitchFamily="-1" charset="-128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ヒラギノ角ゴ Pro W3" pitchFamily="-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ea typeface="ヒラギノ角ゴ Pro W3" pitchFamily="-84" charset="-128"/>
              </a:rPr>
              <a:t>Açık</a:t>
            </a:r>
            <a:r>
              <a:rPr lang="en-US" dirty="0">
                <a:ea typeface="ヒラギノ角ゴ Pro W3" pitchFamily="-84" charset="-128"/>
              </a:rPr>
              <a:t> </a:t>
            </a:r>
            <a:r>
              <a:rPr lang="en-US" dirty="0" err="1">
                <a:ea typeface="ヒラギノ角ゴ Pro W3" pitchFamily="-84" charset="-128"/>
              </a:rPr>
              <a:t>Ekonomi</a:t>
            </a:r>
            <a:endParaRPr lang="en-US" dirty="0">
              <a:ea typeface="ヒラギノ角ゴ Pro W3" pitchFamily="-84" charset="-128"/>
            </a:endParaRPr>
          </a:p>
        </p:txBody>
      </p:sp>
      <p:sp>
        <p:nvSpPr>
          <p:cNvPr id="3" name="Content Placeholder 2"/>
          <p:cNvSpPr txBox="1">
            <a:spLocks/>
          </p:cNvSpPr>
          <p:nvPr/>
        </p:nvSpPr>
        <p:spPr bwMode="auto">
          <a:xfrm>
            <a:off x="457200" y="1371600"/>
            <a:ext cx="8382000" cy="4937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bIns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+mn-lt"/>
                <a:ea typeface="ヒラギノ角ゴ Pro W3" pitchFamily="-1" charset="-128"/>
                <a:cs typeface="ヒラギノ角ゴ Pro W3" pitchFamily="-1" charset="-128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  <a:ea typeface="ヒラギノ角ゴ Pro W3" pitchFamily="-1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  <a:ea typeface="ヒラギノ角ゴ Pro W3" pitchFamily="-1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>
                <a:solidFill>
                  <a:schemeClr val="tx1"/>
                </a:solidFill>
                <a:latin typeface="+mn-lt"/>
                <a:ea typeface="ヒラギノ角ゴ Pro W3" pitchFamily="-1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ヒラギノ角ゴ Pro W3" pitchFamily="-1" charset="-128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ヒラギノ角ゴ Pro W3" pitchFamily="-1" charset="-128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ヒラギノ角ゴ Pro W3" pitchFamily="-1" charset="-128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ヒラギノ角ゴ Pro W3" pitchFamily="-1" charset="-128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ヒラギノ角ゴ Pro W3" pitchFamily="-1" charset="-128"/>
              </a:defRPr>
            </a:lvl9pPr>
          </a:lstStyle>
          <a:p>
            <a:pPr marL="0" indent="0" eaLnBrk="1" hangingPunct="1">
              <a:buFontTx/>
              <a:buNone/>
              <a:defRPr/>
            </a:pPr>
            <a:r>
              <a:rPr lang="en-US" sz="2400" b="1" kern="0" dirty="0" err="1">
                <a:ea typeface="ヒラギノ角ゴ Pro W3" pitchFamily="-84" charset="-128"/>
              </a:rPr>
              <a:t>Kaynak</a:t>
            </a:r>
            <a:r>
              <a:rPr lang="en-US" sz="2400" b="1" kern="0" dirty="0">
                <a:ea typeface="ヒラギノ角ゴ Pro W3" pitchFamily="-84" charset="-128"/>
              </a:rPr>
              <a:t>: </a:t>
            </a:r>
            <a:r>
              <a:rPr lang="en-US" sz="2400" b="1" kern="0" dirty="0" err="1">
                <a:ea typeface="ヒラギノ角ゴ Pro W3" pitchFamily="-84" charset="-128"/>
              </a:rPr>
              <a:t>Blanchard,O</a:t>
            </a:r>
            <a:r>
              <a:rPr lang="en-US" sz="2400" b="1" kern="0" dirty="0">
                <a:ea typeface="ヒラギノ角ゴ Pro W3" pitchFamily="-84" charset="-128"/>
              </a:rPr>
              <a:t>.</a:t>
            </a:r>
          </a:p>
          <a:p>
            <a:pPr marL="0" indent="0" eaLnBrk="1" hangingPunct="1">
              <a:buFontTx/>
              <a:buNone/>
              <a:defRPr/>
            </a:pPr>
            <a:endParaRPr lang="en-US" sz="2400" kern="0" dirty="0">
              <a:ea typeface="ヒラギノ角ゴ Pro W3" pitchFamily="-84" charset="-128"/>
            </a:endParaRPr>
          </a:p>
          <a:p>
            <a:pPr marL="1714500" indent="-1714500" eaLnBrk="1" hangingPunct="1">
              <a:buFontTx/>
              <a:buNone/>
              <a:defRPr/>
            </a:pPr>
            <a:r>
              <a:rPr lang="en-US" sz="2400" kern="0" dirty="0">
                <a:ea typeface="ヒラギノ角ゴ Pro W3" pitchFamily="-84" charset="-128"/>
              </a:rPr>
              <a:t>Mal </a:t>
            </a:r>
            <a:r>
              <a:rPr lang="en-US" sz="2400" kern="0" dirty="0" err="1">
                <a:ea typeface="ヒラギノ角ゴ Pro W3" pitchFamily="-84" charset="-128"/>
              </a:rPr>
              <a:t>hizmet</a:t>
            </a:r>
            <a:r>
              <a:rPr lang="en-US" sz="2400" kern="0" dirty="0">
                <a:ea typeface="ヒラギノ角ゴ Pro W3" pitchFamily="-84" charset="-128"/>
              </a:rPr>
              <a:t> </a:t>
            </a:r>
            <a:r>
              <a:rPr lang="en-US" sz="2400" kern="0" dirty="0" err="1">
                <a:ea typeface="ヒラギノ角ゴ Pro W3" pitchFamily="-84" charset="-128"/>
              </a:rPr>
              <a:t>piyasaları</a:t>
            </a:r>
            <a:r>
              <a:rPr lang="en-US" sz="2400" kern="0" dirty="0">
                <a:ea typeface="ヒラギノ角ゴ Pro W3" pitchFamily="-84" charset="-128"/>
              </a:rPr>
              <a:t> </a:t>
            </a:r>
            <a:r>
              <a:rPr lang="en-US" sz="2400" kern="0" dirty="0" err="1">
                <a:ea typeface="ヒラギノ角ゴ Pro W3" pitchFamily="-84" charset="-128"/>
              </a:rPr>
              <a:t>ve</a:t>
            </a:r>
            <a:r>
              <a:rPr lang="en-US" sz="2400" kern="0" dirty="0">
                <a:ea typeface="ヒラギノ角ゴ Pro W3" pitchFamily="-84" charset="-128"/>
              </a:rPr>
              <a:t> </a:t>
            </a:r>
            <a:r>
              <a:rPr lang="en-US" sz="2400" kern="0" dirty="0" err="1">
                <a:ea typeface="ヒラギノ角ゴ Pro W3" pitchFamily="-84" charset="-128"/>
              </a:rPr>
              <a:t>açık</a:t>
            </a:r>
            <a:r>
              <a:rPr lang="en-US" sz="2400" kern="0" dirty="0">
                <a:ea typeface="ヒラギノ角ゴ Pro W3" pitchFamily="-84" charset="-128"/>
              </a:rPr>
              <a:t> </a:t>
            </a:r>
            <a:r>
              <a:rPr lang="en-US" sz="2400" kern="0" dirty="0" err="1">
                <a:ea typeface="ヒラギノ角ゴ Pro W3" pitchFamily="-84" charset="-128"/>
              </a:rPr>
              <a:t>ekonomi</a:t>
            </a:r>
            <a:endParaRPr lang="en-US" sz="2400" kern="0" dirty="0">
              <a:ea typeface="ヒラギノ角ゴ Pro W3" pitchFamily="-84" charset="-128"/>
            </a:endParaRPr>
          </a:p>
          <a:p>
            <a:pPr marL="1714500" indent="-1714500" eaLnBrk="1" hangingPunct="1">
              <a:buNone/>
              <a:defRPr/>
            </a:pPr>
            <a:r>
              <a:rPr lang="en-US" sz="2400" kern="0" dirty="0">
                <a:ea typeface="ヒラギノ角ゴ Pro W3" pitchFamily="-84" charset="-128"/>
              </a:rPr>
              <a:t>Mali </a:t>
            </a:r>
            <a:r>
              <a:rPr lang="en-US" sz="2400" kern="0" dirty="0" err="1">
                <a:ea typeface="ヒラギノ角ゴ Pro W3" pitchFamily="-84" charset="-128"/>
              </a:rPr>
              <a:t>piyasalar</a:t>
            </a:r>
            <a:r>
              <a:rPr lang="en-US" sz="2400" kern="0" dirty="0">
                <a:ea typeface="ヒラギノ角ゴ Pro W3" pitchFamily="-84" charset="-128"/>
              </a:rPr>
              <a:t> </a:t>
            </a:r>
            <a:r>
              <a:rPr lang="en-US" sz="2400" kern="0" dirty="0" err="1">
                <a:ea typeface="ヒラギノ角ゴ Pro W3" pitchFamily="-84" charset="-128"/>
              </a:rPr>
              <a:t>ve</a:t>
            </a:r>
            <a:r>
              <a:rPr lang="en-US" sz="2400" kern="0" dirty="0">
                <a:ea typeface="ヒラギノ角ゴ Pro W3" pitchFamily="-84" charset="-128"/>
              </a:rPr>
              <a:t> </a:t>
            </a:r>
            <a:r>
              <a:rPr lang="en-US" sz="2400" kern="0" dirty="0" err="1">
                <a:ea typeface="ヒラギノ角ゴ Pro W3" pitchFamily="-84" charset="-128"/>
              </a:rPr>
              <a:t>açık</a:t>
            </a:r>
            <a:r>
              <a:rPr lang="en-US" sz="2400" kern="0" dirty="0">
                <a:ea typeface="ヒラギノ角ゴ Pro W3" pitchFamily="-84" charset="-128"/>
              </a:rPr>
              <a:t> </a:t>
            </a:r>
            <a:r>
              <a:rPr lang="en-US" sz="2400" kern="0" dirty="0" err="1">
                <a:ea typeface="ヒラギノ角ゴ Pro W3" pitchFamily="-84" charset="-128"/>
              </a:rPr>
              <a:t>ekonomi</a:t>
            </a:r>
            <a:endParaRPr lang="en-US" sz="2400" kern="0" dirty="0">
              <a:ea typeface="ヒラギノ角ゴ Pro W3" pitchFamily="-84" charset="-128"/>
            </a:endParaRPr>
          </a:p>
          <a:p>
            <a:pPr marL="1714500" indent="-1714500" eaLnBrk="1" hangingPunct="1">
              <a:buFontTx/>
              <a:buNone/>
              <a:defRPr/>
            </a:pPr>
            <a:endParaRPr lang="en-US" sz="2400" kern="0" dirty="0">
              <a:ea typeface="ヒラギノ角ゴ Pro W3" pitchFamily="-84" charset="-128"/>
            </a:endParaRPr>
          </a:p>
        </p:txBody>
      </p:sp>
    </p:spTree>
  </p:cSld>
  <p:clrMapOvr>
    <a:masterClrMapping/>
  </p:clrMapOvr>
  <p:transition>
    <p:strips dir="ld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>
                <a:ea typeface="ヒラギノ角ゴ Pro W3" pitchFamily="-65" charset="-128"/>
              </a:rPr>
              <a:t>2005 </a:t>
            </a:r>
            <a:r>
              <a:rPr lang="en-US" sz="2400" dirty="0" err="1">
                <a:ea typeface="ヒラギノ角ゴ Pro W3" pitchFamily="-65" charset="-128"/>
              </a:rPr>
              <a:t>yılı</a:t>
            </a:r>
            <a:r>
              <a:rPr lang="en-US" sz="2400" dirty="0">
                <a:ea typeface="ヒラギノ角ゴ Pro W3" pitchFamily="-65" charset="-128"/>
              </a:rPr>
              <a:t> </a:t>
            </a:r>
            <a:r>
              <a:rPr lang="en-US" sz="2400" dirty="0" err="1">
                <a:ea typeface="ヒラギノ角ゴ Pro W3" pitchFamily="-65" charset="-128"/>
              </a:rPr>
              <a:t>sonrası</a:t>
            </a:r>
            <a:r>
              <a:rPr lang="en-US" sz="2400" dirty="0">
                <a:ea typeface="ヒラギノ角ゴ Pro W3" pitchFamily="-65" charset="-128"/>
              </a:rPr>
              <a:t> </a:t>
            </a:r>
            <a:r>
              <a:rPr lang="en-US" sz="2400" dirty="0" err="1">
                <a:ea typeface="ヒラギノ角ゴ Pro W3" pitchFamily="-65" charset="-128"/>
              </a:rPr>
              <a:t>büyüme</a:t>
            </a:r>
            <a:r>
              <a:rPr lang="en-US" sz="2400" dirty="0">
                <a:ea typeface="ヒラギノ角ゴ Pro W3" pitchFamily="-65" charset="-128"/>
              </a:rPr>
              <a:t> </a:t>
            </a:r>
            <a:r>
              <a:rPr lang="en-US" sz="2400" dirty="0" err="1">
                <a:ea typeface="ヒラギノ角ゴ Pro W3" pitchFamily="-65" charset="-128"/>
              </a:rPr>
              <a:t>oranları</a:t>
            </a:r>
            <a:endParaRPr lang="en-US" sz="2400" b="0" dirty="0">
              <a:ea typeface="ヒラギノ角ゴ Pro W3" pitchFamily="-65" charset="-128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032760" y="1717040"/>
            <a:ext cx="5638800" cy="3006277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33400" y="4038600"/>
            <a:ext cx="2009775" cy="314325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81000" y="1752600"/>
            <a:ext cx="265176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 err="1">
                <a:latin typeface="+mn-lt"/>
              </a:rPr>
              <a:t>Kriz</a:t>
            </a:r>
            <a:r>
              <a:rPr lang="en-US" sz="1600" dirty="0">
                <a:latin typeface="+mn-lt"/>
              </a:rPr>
              <a:t> </a:t>
            </a:r>
            <a:r>
              <a:rPr lang="en-US" sz="1600" dirty="0" err="1">
                <a:latin typeface="+mn-lt"/>
              </a:rPr>
              <a:t>ve</a:t>
            </a:r>
            <a:r>
              <a:rPr lang="en-US" sz="1600" dirty="0">
                <a:latin typeface="+mn-lt"/>
              </a:rPr>
              <a:t> </a:t>
            </a:r>
            <a:r>
              <a:rPr lang="en-US" sz="1600" dirty="0" err="1">
                <a:latin typeface="+mn-lt"/>
              </a:rPr>
              <a:t>sonrası</a:t>
            </a:r>
            <a:r>
              <a:rPr lang="en-US" sz="1600" dirty="0">
                <a:latin typeface="+mn-lt"/>
              </a:rPr>
              <a:t> </a:t>
            </a:r>
            <a:r>
              <a:rPr lang="en-US" sz="1600" dirty="0" err="1">
                <a:latin typeface="+mn-lt"/>
              </a:rPr>
              <a:t>dönem</a:t>
            </a:r>
            <a:endParaRPr lang="en-US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486752442"/>
      </p:ext>
    </p:extLst>
  </p:cSld>
  <p:clrMapOvr>
    <a:masterClrMapping/>
  </p:clrMapOvr>
  <p:transition>
    <p:strips dir="ld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 eaLnBrk="1" hangingPunct="1">
              <a:buFontTx/>
              <a:buNone/>
              <a:defRPr/>
            </a:pPr>
            <a:r>
              <a:rPr lang="en-US" dirty="0" err="1">
                <a:ea typeface="ヒラギノ角ゴ Pro W3" pitchFamily="-65" charset="-128"/>
              </a:rPr>
              <a:t>Açık</a:t>
            </a:r>
            <a:r>
              <a:rPr lang="en-US" dirty="0">
                <a:ea typeface="ヒラギノ角ゴ Pro W3" pitchFamily="-65" charset="-128"/>
              </a:rPr>
              <a:t> </a:t>
            </a:r>
            <a:r>
              <a:rPr lang="en-US" dirty="0" err="1">
                <a:ea typeface="ヒラギノ角ゴ Pro W3" pitchFamily="-65" charset="-128"/>
              </a:rPr>
              <a:t>ekonomi</a:t>
            </a:r>
            <a:endParaRPr lang="en-US" dirty="0">
              <a:ea typeface="ヒラギノ角ゴ Pro W3" pitchFamily="-84" charset="-128"/>
            </a:endParaRPr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b="1" dirty="0">
                <a:ea typeface="ヒラギノ角ゴ Pro W3" pitchFamily="-84" charset="-128"/>
              </a:rPr>
              <a:t>Reel </a:t>
            </a:r>
            <a:r>
              <a:rPr lang="en-US" sz="2400" b="1" dirty="0" err="1">
                <a:ea typeface="ヒラギノ角ゴ Pro W3" pitchFamily="-84" charset="-128"/>
              </a:rPr>
              <a:t>döviz</a:t>
            </a:r>
            <a:r>
              <a:rPr lang="en-US" sz="2400" b="1" dirty="0">
                <a:ea typeface="ヒラギノ角ゴ Pro W3" pitchFamily="-84" charset="-128"/>
              </a:rPr>
              <a:t> kuru</a:t>
            </a:r>
            <a:r>
              <a:rPr lang="en-US" sz="2400" dirty="0">
                <a:ea typeface="ヒラギノ角ゴ Pro W3" pitchFamily="-84" charset="-128"/>
              </a:rPr>
              <a:t>: </a:t>
            </a:r>
            <a:r>
              <a:rPr lang="en-US" sz="2400" dirty="0" err="1">
                <a:ea typeface="ヒラギノ角ゴ Pro W3" pitchFamily="-84" charset="-128"/>
              </a:rPr>
              <a:t>Yerli</a:t>
            </a:r>
            <a:r>
              <a:rPr lang="en-US" sz="2400" dirty="0">
                <a:ea typeface="ヒラギノ角ゴ Pro W3" pitchFamily="-84" charset="-128"/>
              </a:rPr>
              <a:t> mal </a:t>
            </a:r>
            <a:r>
              <a:rPr lang="en-US" sz="2400" dirty="0" err="1">
                <a:ea typeface="ヒラギノ角ゴ Pro W3" pitchFamily="-84" charset="-128"/>
              </a:rPr>
              <a:t>ve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hizmetlerin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yabancı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ülkede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fiyatlarına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oranı</a:t>
            </a:r>
            <a:r>
              <a:rPr lang="en-US" sz="2400" dirty="0">
                <a:ea typeface="ヒラギノ角ゴ Pro W3" pitchFamily="-84" charset="-128"/>
              </a:rPr>
              <a:t>.</a:t>
            </a:r>
          </a:p>
          <a:p>
            <a:endParaRPr lang="en-US" sz="2400" dirty="0">
              <a:ea typeface="ヒラギノ角ゴ Pro W3" pitchFamily="-84" charset="-128"/>
            </a:endParaRPr>
          </a:p>
          <a:p>
            <a:r>
              <a:rPr lang="en-US" sz="2400" b="1" dirty="0">
                <a:ea typeface="ヒラギノ角ゴ Pro W3" pitchFamily="-84" charset="-128"/>
              </a:rPr>
              <a:t>Nominal </a:t>
            </a:r>
            <a:r>
              <a:rPr lang="en-US" sz="2400" b="1" dirty="0" err="1">
                <a:ea typeface="ヒラギノ角ゴ Pro W3" pitchFamily="-84" charset="-128"/>
              </a:rPr>
              <a:t>döviz</a:t>
            </a:r>
            <a:r>
              <a:rPr lang="en-US" sz="2400" b="1" dirty="0">
                <a:ea typeface="ヒラギノ角ゴ Pro W3" pitchFamily="-84" charset="-128"/>
              </a:rPr>
              <a:t> kuru</a:t>
            </a:r>
            <a:r>
              <a:rPr lang="en-US" sz="2400" dirty="0">
                <a:ea typeface="ヒラギノ角ゴ Pro W3" pitchFamily="-84" charset="-128"/>
              </a:rPr>
              <a:t>: </a:t>
            </a:r>
            <a:r>
              <a:rPr lang="en-US" sz="2400" dirty="0" err="1">
                <a:ea typeface="ヒラギノ角ゴ Pro W3" pitchFamily="-84" charset="-128"/>
              </a:rPr>
              <a:t>Yerli</a:t>
            </a:r>
            <a:r>
              <a:rPr lang="en-US" sz="2400" dirty="0">
                <a:ea typeface="ヒラギノ角ゴ Pro W3" pitchFamily="-84" charset="-128"/>
              </a:rPr>
              <a:t> para </a:t>
            </a:r>
            <a:r>
              <a:rPr lang="en-US" sz="2400" dirty="0" err="1">
                <a:ea typeface="ヒラギノ角ゴ Pro W3" pitchFamily="-84" charset="-128"/>
              </a:rPr>
              <a:t>biriminin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yabancı</a:t>
            </a:r>
            <a:r>
              <a:rPr lang="en-US" sz="2400" dirty="0">
                <a:ea typeface="ヒラギノ角ゴ Pro W3" pitchFamily="-84" charset="-128"/>
              </a:rPr>
              <a:t> para </a:t>
            </a:r>
            <a:r>
              <a:rPr lang="en-US" sz="2400" dirty="0" err="1">
                <a:ea typeface="ヒラギノ角ゴ Pro W3" pitchFamily="-84" charset="-128"/>
              </a:rPr>
              <a:t>birimleri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cinsinden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fiyatı</a:t>
            </a:r>
            <a:r>
              <a:rPr lang="en-US" sz="2400" dirty="0">
                <a:ea typeface="ヒラギノ角ゴ Pro W3" pitchFamily="-84" charset="-128"/>
              </a:rPr>
              <a:t>.</a:t>
            </a:r>
          </a:p>
          <a:p>
            <a:endParaRPr lang="en-US" sz="2400" dirty="0">
              <a:ea typeface="ヒラギノ角ゴ Pro W3" pitchFamily="-84" charset="-128"/>
            </a:endParaRPr>
          </a:p>
          <a:p>
            <a:r>
              <a:rPr lang="en-US" sz="2400" dirty="0">
                <a:ea typeface="ヒラギノ角ゴ Pro W3" pitchFamily="-84" charset="-128"/>
              </a:rPr>
              <a:t>(Nominal) </a:t>
            </a:r>
            <a:r>
              <a:rPr lang="en-US" sz="2400" b="1" dirty="0" err="1">
                <a:ea typeface="ヒラギノ角ゴ Pro W3" pitchFamily="-84" charset="-128"/>
              </a:rPr>
              <a:t>değer</a:t>
            </a:r>
            <a:r>
              <a:rPr lang="en-US" sz="2400" b="1" dirty="0">
                <a:ea typeface="ヒラギノ角ゴ Pro W3" pitchFamily="-84" charset="-128"/>
              </a:rPr>
              <a:t> </a:t>
            </a:r>
            <a:r>
              <a:rPr lang="en-US" sz="2400" b="1" dirty="0" err="1">
                <a:ea typeface="ヒラギノ角ゴ Pro W3" pitchFamily="-84" charset="-128"/>
              </a:rPr>
              <a:t>kazancı</a:t>
            </a:r>
            <a:endParaRPr lang="en-US" sz="2400" b="1" dirty="0">
              <a:ea typeface="ヒラギノ角ゴ Pro W3" pitchFamily="-84" charset="-128"/>
            </a:endParaRPr>
          </a:p>
          <a:p>
            <a:pPr marL="0" indent="0">
              <a:buNone/>
            </a:pPr>
            <a:endParaRPr lang="en-US" sz="2400" dirty="0">
              <a:ea typeface="ヒラギノ角ゴ Pro W3" pitchFamily="-84" charset="-128"/>
            </a:endParaRPr>
          </a:p>
          <a:p>
            <a:r>
              <a:rPr lang="en-US" sz="2400" dirty="0">
                <a:ea typeface="ヒラギノ角ゴ Pro W3" pitchFamily="-84" charset="-128"/>
              </a:rPr>
              <a:t>(Nominal) </a:t>
            </a:r>
            <a:r>
              <a:rPr lang="en-US" sz="2400" b="1" dirty="0" err="1">
                <a:ea typeface="ヒラギノ角ゴ Pro W3" pitchFamily="-84" charset="-128"/>
              </a:rPr>
              <a:t>değer</a:t>
            </a:r>
            <a:r>
              <a:rPr lang="en-US" sz="2400" b="1" dirty="0">
                <a:ea typeface="ヒラギノ角ゴ Pro W3" pitchFamily="-84" charset="-128"/>
              </a:rPr>
              <a:t> </a:t>
            </a:r>
            <a:r>
              <a:rPr lang="en-US" sz="2400" b="1" dirty="0" err="1">
                <a:ea typeface="ヒラギノ角ゴ Pro W3" pitchFamily="-84" charset="-128"/>
              </a:rPr>
              <a:t>kaybı</a:t>
            </a:r>
            <a:r>
              <a:rPr lang="en-US" sz="2400" dirty="0">
                <a:ea typeface="ヒラギノ角ゴ Pro W3" pitchFamily="-84" charset="-128"/>
              </a:rPr>
              <a:t>.</a:t>
            </a:r>
          </a:p>
          <a:p>
            <a:endParaRPr lang="en-US" sz="2400" dirty="0">
              <a:ea typeface="ヒラギノ角ゴ Pro W3" pitchFamily="-84" charset="-128"/>
            </a:endParaRPr>
          </a:p>
          <a:p>
            <a:endParaRPr lang="en-US" sz="2400" dirty="0">
              <a:ea typeface="ヒラギノ角ゴ Pro W3" pitchFamily="-8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92535485"/>
      </p:ext>
    </p:extLst>
  </p:cSld>
  <p:clrMapOvr>
    <a:masterClrMapping/>
  </p:clrMapOvr>
  <p:transition>
    <p:strips dir="ld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 eaLnBrk="1" hangingPunct="1">
              <a:buFontTx/>
              <a:buNone/>
              <a:defRPr/>
            </a:pPr>
            <a:r>
              <a:rPr lang="en-US" dirty="0">
                <a:ea typeface="ヒラギノ角ゴ Pro W3" pitchFamily="-65" charset="-128"/>
              </a:rPr>
              <a:t>17-1 Openness in Goods Markets</a:t>
            </a:r>
            <a:endParaRPr lang="en-US" dirty="0">
              <a:ea typeface="ヒラギノ角ゴ Pro W3" pitchFamily="-84" charset="-128"/>
            </a:endParaRPr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b="1" dirty="0" err="1">
                <a:ea typeface="ヒラギノ角ゴ Pro W3" pitchFamily="-84" charset="-128"/>
              </a:rPr>
              <a:t>Sabit</a:t>
            </a:r>
            <a:r>
              <a:rPr lang="en-US" sz="2400" b="1" dirty="0">
                <a:ea typeface="ヒラギノ角ゴ Pro W3" pitchFamily="-84" charset="-128"/>
              </a:rPr>
              <a:t> </a:t>
            </a:r>
            <a:r>
              <a:rPr lang="en-US" sz="2400" b="1" dirty="0" err="1">
                <a:ea typeface="ヒラギノ角ゴ Pro W3" pitchFamily="-84" charset="-128"/>
              </a:rPr>
              <a:t>döviz</a:t>
            </a:r>
            <a:r>
              <a:rPr lang="en-US" sz="2400" b="1" dirty="0">
                <a:ea typeface="ヒラギノ角ゴ Pro W3" pitchFamily="-84" charset="-128"/>
              </a:rPr>
              <a:t> kuru </a:t>
            </a:r>
            <a:r>
              <a:rPr lang="en-US" sz="2400" b="1" dirty="0" err="1">
                <a:ea typeface="ヒラギノ角ゴ Pro W3" pitchFamily="-84" charset="-128"/>
              </a:rPr>
              <a:t>sistemleri</a:t>
            </a:r>
            <a:endParaRPr lang="en-US" sz="2400" b="1" dirty="0">
              <a:ea typeface="ヒラギノ角ゴ Pro W3" pitchFamily="-84" charset="-128"/>
            </a:endParaRPr>
          </a:p>
          <a:p>
            <a:endParaRPr lang="en-US" sz="2400" b="1" dirty="0">
              <a:ea typeface="ヒラギノ角ゴ Pro W3" pitchFamily="-84" charset="-128"/>
            </a:endParaRPr>
          </a:p>
          <a:p>
            <a:pPr marL="0" indent="0">
              <a:buNone/>
            </a:pPr>
            <a:endParaRPr lang="en-US" sz="2400" dirty="0">
              <a:ea typeface="ヒラギノ角ゴ Pro W3" pitchFamily="-84" charset="-128"/>
            </a:endParaRPr>
          </a:p>
          <a:p>
            <a:r>
              <a:rPr lang="en-US" sz="2400" dirty="0" err="1">
                <a:ea typeface="ヒラギノ角ゴ Pro W3" pitchFamily="-84" charset="-128"/>
              </a:rPr>
              <a:t>Revalüasyon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sabit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döviz</a:t>
            </a:r>
            <a:r>
              <a:rPr lang="en-US" sz="2400" dirty="0">
                <a:ea typeface="ヒラギノ角ゴ Pro W3" pitchFamily="-84" charset="-128"/>
              </a:rPr>
              <a:t> kuru </a:t>
            </a:r>
            <a:r>
              <a:rPr lang="en-US" sz="2400" dirty="0" err="1">
                <a:ea typeface="ヒラギノ角ゴ Pro W3" pitchFamily="-84" charset="-128"/>
              </a:rPr>
              <a:t>sisteminde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yerli</a:t>
            </a:r>
            <a:r>
              <a:rPr lang="en-US" sz="2400" dirty="0">
                <a:ea typeface="ヒラギノ角ゴ Pro W3" pitchFamily="-84" charset="-128"/>
              </a:rPr>
              <a:t> para </a:t>
            </a:r>
            <a:r>
              <a:rPr lang="en-US" sz="2400" dirty="0" err="1">
                <a:ea typeface="ヒラギノ角ゴ Pro W3" pitchFamily="-84" charset="-128"/>
              </a:rPr>
              <a:t>biriminin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diğer</a:t>
            </a:r>
            <a:r>
              <a:rPr lang="en-US" sz="2400" dirty="0">
                <a:ea typeface="ヒラギノ角ゴ Pro W3" pitchFamily="-84" charset="-128"/>
              </a:rPr>
              <a:t> para </a:t>
            </a:r>
            <a:r>
              <a:rPr lang="en-US" sz="2400" dirty="0" err="1">
                <a:ea typeface="ヒラギノ角ゴ Pro W3" pitchFamily="-84" charset="-128"/>
              </a:rPr>
              <a:t>birimleri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karşısında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değer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kazanması</a:t>
            </a:r>
            <a:r>
              <a:rPr lang="en-US" sz="2400" dirty="0">
                <a:ea typeface="ヒラギノ角ゴ Pro W3" pitchFamily="-84" charset="-128"/>
              </a:rPr>
              <a:t> </a:t>
            </a:r>
          </a:p>
          <a:p>
            <a:endParaRPr lang="en-US" sz="2400" b="1" dirty="0">
              <a:ea typeface="ヒラギノ角ゴ Pro W3" pitchFamily="-84" charset="-128"/>
            </a:endParaRPr>
          </a:p>
          <a:p>
            <a:r>
              <a:rPr lang="en-US" sz="2400" b="1" dirty="0" err="1">
                <a:ea typeface="ヒラギノ角ゴ Pro W3" pitchFamily="-84" charset="-128"/>
              </a:rPr>
              <a:t>Devalüasyon</a:t>
            </a:r>
            <a:r>
              <a:rPr lang="en-US" sz="2400" b="1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sabit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döviz</a:t>
            </a:r>
            <a:r>
              <a:rPr lang="en-US" sz="2400" dirty="0">
                <a:ea typeface="ヒラギノ角ゴ Pro W3" pitchFamily="-84" charset="-128"/>
              </a:rPr>
              <a:t> kuru </a:t>
            </a:r>
            <a:r>
              <a:rPr lang="en-US" sz="2400" dirty="0" err="1">
                <a:ea typeface="ヒラギノ角ゴ Pro W3" pitchFamily="-84" charset="-128"/>
              </a:rPr>
              <a:t>sistemlerinde</a:t>
            </a:r>
            <a:r>
              <a:rPr lang="en-US" sz="2400" b="1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yerli</a:t>
            </a:r>
            <a:r>
              <a:rPr lang="en-US" sz="2400" dirty="0">
                <a:ea typeface="ヒラギノ角ゴ Pro W3" pitchFamily="-84" charset="-128"/>
              </a:rPr>
              <a:t> para </a:t>
            </a:r>
            <a:r>
              <a:rPr lang="en-US" sz="2400" dirty="0" err="1">
                <a:ea typeface="ヒラギノ角ゴ Pro W3" pitchFamily="-84" charset="-128"/>
              </a:rPr>
              <a:t>biriminin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değerinin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düşürülmesi</a:t>
            </a:r>
            <a:r>
              <a:rPr lang="en-US" sz="2400" dirty="0">
                <a:ea typeface="ヒラギノ角ゴ Pro W3" pitchFamily="-84" charset="-128"/>
              </a:rPr>
              <a:t>.</a:t>
            </a:r>
          </a:p>
          <a:p>
            <a:endParaRPr lang="en-US" sz="2400" dirty="0">
              <a:ea typeface="ヒラギノ角ゴ Pro W3" pitchFamily="-84" charset="-128"/>
            </a:endParaRPr>
          </a:p>
          <a:p>
            <a:endParaRPr lang="en-US" sz="2400" dirty="0">
              <a:ea typeface="ヒラギノ角ゴ Pro W3" pitchFamily="-8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07146061"/>
      </p:ext>
    </p:extLst>
  </p:cSld>
  <p:clrMapOvr>
    <a:masterClrMapping/>
  </p:clrMapOvr>
  <p:transition>
    <p:strips dir="ld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ea typeface="ヒラギノ角ゴ Pro W3" pitchFamily="-65" charset="-128"/>
              </a:rPr>
              <a:t>Açık</a:t>
            </a:r>
            <a:r>
              <a:rPr lang="en-US" dirty="0">
                <a:ea typeface="ヒラギノ角ゴ Pro W3" pitchFamily="-65" charset="-128"/>
              </a:rPr>
              <a:t> </a:t>
            </a:r>
            <a:r>
              <a:rPr lang="en-US" dirty="0" err="1">
                <a:ea typeface="ヒラギノ角ゴ Pro W3" pitchFamily="-65" charset="-128"/>
              </a:rPr>
              <a:t>ekonomi</a:t>
            </a:r>
            <a:endParaRPr lang="en-US" dirty="0">
              <a:ea typeface="ヒラギノ角ゴ Pro W3" pitchFamily="-65" charset="-128"/>
            </a:endParaRPr>
          </a:p>
        </p:txBody>
      </p:sp>
      <p:sp>
        <p:nvSpPr>
          <p:cNvPr id="20483" name="TextBox 3"/>
          <p:cNvSpPr txBox="1">
            <a:spLocks noChangeArrowheads="1"/>
          </p:cNvSpPr>
          <p:nvPr/>
        </p:nvSpPr>
        <p:spPr bwMode="auto">
          <a:xfrm>
            <a:off x="457200" y="2819400"/>
            <a:ext cx="83820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65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65" charset="-128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65" charset="-128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65" charset="-128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65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65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65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65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65" charset="-128"/>
              </a:defRPr>
            </a:lvl9pPr>
          </a:lstStyle>
          <a:p>
            <a:r>
              <a:rPr lang="en-US" sz="1800" b="1" dirty="0">
                <a:latin typeface="Verdana" panose="020B0604030504040204" pitchFamily="34" charset="0"/>
              </a:rPr>
              <a:t>Figure 17-4  </a:t>
            </a:r>
            <a:r>
              <a:rPr lang="en-US" sz="1800" dirty="0">
                <a:latin typeface="Verdana" panose="020B0604030504040204" pitchFamily="34" charset="0"/>
              </a:rPr>
              <a:t>The Construction of the Real Exchange Rate</a:t>
            </a:r>
          </a:p>
        </p:txBody>
      </p:sp>
      <p:pic>
        <p:nvPicPr>
          <p:cNvPr id="20484" name="Picture 5" descr="fig18_04.gif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3505200"/>
            <a:ext cx="7315200" cy="1958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381000" y="1295400"/>
            <a:ext cx="8153400" cy="4648200"/>
          </a:xfrm>
        </p:spPr>
        <p:txBody>
          <a:bodyPr/>
          <a:lstStyle/>
          <a:p>
            <a:r>
              <a:rPr lang="en-US" sz="2000" dirty="0">
                <a:ea typeface="ヒラギノ角ゴ Pro W3" pitchFamily="-84" charset="-128"/>
              </a:rPr>
              <a:t>Reel </a:t>
            </a:r>
            <a:r>
              <a:rPr lang="en-US" sz="2000" dirty="0" err="1">
                <a:ea typeface="ヒラギノ角ゴ Pro W3" pitchFamily="-84" charset="-128"/>
              </a:rPr>
              <a:t>döviz</a:t>
            </a:r>
            <a:r>
              <a:rPr lang="en-US" sz="2000" dirty="0">
                <a:ea typeface="ヒラギノ角ゴ Pro W3" pitchFamily="-84" charset="-128"/>
              </a:rPr>
              <a:t> kuru:</a:t>
            </a:r>
          </a:p>
          <a:p>
            <a:endParaRPr lang="en-US" sz="2000" dirty="0">
              <a:ea typeface="ヒラギノ角ゴ Pro W3" pitchFamily="-84" charset="-128"/>
            </a:endParaRPr>
          </a:p>
          <a:p>
            <a:endParaRPr lang="en-US" sz="2000" dirty="0">
              <a:ea typeface="ヒラギノ角ゴ Pro W3" pitchFamily="-84" charset="-128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943225" y="2019300"/>
            <a:ext cx="5895975" cy="647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9947315"/>
      </p:ext>
    </p:extLst>
  </p:cSld>
  <p:clrMapOvr>
    <a:masterClrMapping/>
  </p:clrMapOvr>
  <p:transition>
    <p:strips dir="ld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ea typeface="ヒラギノ角ゴ Pro W3" pitchFamily="-65" charset="-128"/>
              </a:rPr>
              <a:t>Açık</a:t>
            </a:r>
            <a:r>
              <a:rPr lang="en-US" dirty="0">
                <a:ea typeface="ヒラギノ角ゴ Pro W3" pitchFamily="-65" charset="-128"/>
              </a:rPr>
              <a:t> </a:t>
            </a:r>
            <a:r>
              <a:rPr lang="en-US" dirty="0" err="1">
                <a:ea typeface="ヒラギノ角ゴ Pro W3" pitchFamily="-65" charset="-128"/>
              </a:rPr>
              <a:t>ekonomi</a:t>
            </a:r>
            <a:endParaRPr lang="en-US" dirty="0">
              <a:ea typeface="ヒラギノ角ゴ Pro W3" pitchFamily="-65" charset="-128"/>
            </a:endParaRPr>
          </a:p>
        </p:txBody>
      </p:sp>
      <p:sp>
        <p:nvSpPr>
          <p:cNvPr id="22531" name="TextBox 3"/>
          <p:cNvSpPr txBox="1">
            <a:spLocks noChangeArrowheads="1"/>
          </p:cNvSpPr>
          <p:nvPr/>
        </p:nvSpPr>
        <p:spPr bwMode="auto">
          <a:xfrm>
            <a:off x="381000" y="1185085"/>
            <a:ext cx="83820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65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65" charset="-128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65" charset="-128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65" charset="-128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65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65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65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65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65" charset="-128"/>
              </a:defRPr>
            </a:lvl9pPr>
          </a:lstStyle>
          <a:p>
            <a:r>
              <a:rPr lang="en-US" sz="1800" b="1" dirty="0">
                <a:latin typeface="Verdana" panose="020B0604030504040204" pitchFamily="34" charset="0"/>
              </a:rPr>
              <a:t>ABD </a:t>
            </a:r>
            <a:r>
              <a:rPr lang="en-US" sz="1800" b="1" dirty="0" err="1">
                <a:latin typeface="Verdana" panose="020B0604030504040204" pitchFamily="34" charset="0"/>
              </a:rPr>
              <a:t>ve</a:t>
            </a:r>
            <a:r>
              <a:rPr lang="en-US" sz="1800" b="1" dirty="0">
                <a:latin typeface="Verdana" panose="020B0604030504040204" pitchFamily="34" charset="0"/>
              </a:rPr>
              <a:t> </a:t>
            </a:r>
            <a:r>
              <a:rPr lang="en-US" sz="1800" b="1" dirty="0" err="1">
                <a:latin typeface="Verdana" panose="020B0604030504040204" pitchFamily="34" charset="0"/>
              </a:rPr>
              <a:t>İngiltere</a:t>
            </a:r>
            <a:r>
              <a:rPr lang="en-US" sz="1800" b="1" dirty="0">
                <a:latin typeface="Verdana" panose="020B0604030504040204" pitchFamily="34" charset="0"/>
              </a:rPr>
              <a:t> </a:t>
            </a:r>
            <a:r>
              <a:rPr lang="en-US" sz="1800" b="1" dirty="0" err="1">
                <a:latin typeface="Verdana" panose="020B0604030504040204" pitchFamily="34" charset="0"/>
              </a:rPr>
              <a:t>Döviz</a:t>
            </a:r>
            <a:r>
              <a:rPr lang="en-US" sz="1800" b="1" dirty="0">
                <a:latin typeface="Verdana" panose="020B0604030504040204" pitchFamily="34" charset="0"/>
              </a:rPr>
              <a:t> </a:t>
            </a:r>
            <a:r>
              <a:rPr lang="en-US" sz="1800" b="1" dirty="0" err="1">
                <a:latin typeface="Verdana" panose="020B0604030504040204" pitchFamily="34" charset="0"/>
              </a:rPr>
              <a:t>Kurları</a:t>
            </a:r>
            <a:r>
              <a:rPr lang="en-US" sz="1800" b="1" dirty="0">
                <a:latin typeface="Verdana" panose="020B0604030504040204" pitchFamily="34" charset="0"/>
              </a:rPr>
              <a:t> </a:t>
            </a:r>
            <a:r>
              <a:rPr lang="en-US" sz="1800" dirty="0">
                <a:latin typeface="Verdana" panose="020B0604030504040204" pitchFamily="34" charset="0"/>
              </a:rPr>
              <a:t>1971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646366" y="2057400"/>
            <a:ext cx="6192834" cy="3552825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91160" y="4800600"/>
            <a:ext cx="1933575" cy="809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8528560"/>
      </p:ext>
    </p:extLst>
  </p:cSld>
  <p:clrMapOvr>
    <a:masterClrMapping/>
  </p:clrMapOvr>
  <p:transition>
    <p:strips dir="ld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ea typeface="ヒラギノ角ゴ Pro W3" pitchFamily="-65" charset="-128"/>
              </a:rPr>
              <a:t>Açık</a:t>
            </a:r>
            <a:r>
              <a:rPr lang="en-US" dirty="0">
                <a:ea typeface="ヒラギノ角ゴ Pro W3" pitchFamily="-65" charset="-128"/>
              </a:rPr>
              <a:t> </a:t>
            </a:r>
            <a:r>
              <a:rPr lang="en-US" dirty="0" err="1">
                <a:ea typeface="ヒラギノ角ゴ Pro W3" pitchFamily="-65" charset="-128"/>
              </a:rPr>
              <a:t>ekonomi</a:t>
            </a:r>
            <a:endParaRPr lang="en-US" dirty="0">
              <a:ea typeface="ヒラギノ角ゴ Pro W3" pitchFamily="-65" charset="-128"/>
            </a:endParaRPr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360680" y="1370013"/>
            <a:ext cx="8249920" cy="4192587"/>
          </a:xfrm>
        </p:spPr>
        <p:txBody>
          <a:bodyPr/>
          <a:lstStyle/>
          <a:p>
            <a:r>
              <a:rPr lang="en-US" sz="2400" b="1" dirty="0" err="1">
                <a:ea typeface="ヒラギノ角ゴ Pro W3" pitchFamily="-84" charset="-128"/>
              </a:rPr>
              <a:t>Döviz</a:t>
            </a:r>
            <a:endParaRPr lang="en-US" sz="2400" b="1" dirty="0">
              <a:ea typeface="ヒラギノ角ゴ Pro W3" pitchFamily="-84" charset="-128"/>
            </a:endParaRPr>
          </a:p>
          <a:p>
            <a:r>
              <a:rPr lang="en-US" sz="2400" b="1" dirty="0" err="1">
                <a:ea typeface="ヒラギノ角ゴ Pro W3" pitchFamily="-84" charset="-128"/>
              </a:rPr>
              <a:t>Ödemeler</a:t>
            </a:r>
            <a:r>
              <a:rPr lang="en-US" sz="2400" b="1" dirty="0">
                <a:ea typeface="ヒラギノ角ゴ Pro W3" pitchFamily="-84" charset="-128"/>
              </a:rPr>
              <a:t> </a:t>
            </a:r>
            <a:r>
              <a:rPr lang="en-US" sz="2400" b="1" dirty="0" err="1">
                <a:ea typeface="ヒラギノ角ゴ Pro W3" pitchFamily="-84" charset="-128"/>
              </a:rPr>
              <a:t>dengesi</a:t>
            </a:r>
            <a:r>
              <a:rPr lang="en-US" sz="2400" dirty="0">
                <a:ea typeface="ヒラギノ角ゴ Pro W3" pitchFamily="-84" charset="-128"/>
              </a:rPr>
              <a:t>: Bir </a:t>
            </a:r>
            <a:r>
              <a:rPr lang="en-US" sz="2400" dirty="0" err="1">
                <a:ea typeface="ヒラギノ角ゴ Pro W3" pitchFamily="-84" charset="-128"/>
              </a:rPr>
              <a:t>ülkeninn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diğer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ülkelerle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alışverişlerinin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kaydedildiği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hesaplar</a:t>
            </a:r>
            <a:endParaRPr lang="en-US" sz="2400" dirty="0">
              <a:ea typeface="ヒラギノ角ゴ Pro W3" pitchFamily="-84" charset="-128"/>
            </a:endParaRPr>
          </a:p>
          <a:p>
            <a:endParaRPr lang="en-US" sz="2400" dirty="0">
              <a:ea typeface="ヒラギノ角ゴ Pro W3" pitchFamily="-84" charset="-128"/>
            </a:endParaRPr>
          </a:p>
          <a:p>
            <a:r>
              <a:rPr lang="en-US" sz="2400" b="1" dirty="0" err="1">
                <a:ea typeface="ヒラギノ角ゴ Pro W3" pitchFamily="-84" charset="-128"/>
              </a:rPr>
              <a:t>Cari</a:t>
            </a:r>
            <a:r>
              <a:rPr lang="en-US" sz="2400" b="1" dirty="0">
                <a:ea typeface="ヒラギノ角ゴ Pro W3" pitchFamily="-84" charset="-128"/>
              </a:rPr>
              <a:t> </a:t>
            </a:r>
            <a:r>
              <a:rPr lang="en-US" sz="2400" b="1" dirty="0" err="1">
                <a:ea typeface="ヒラギノ角ゴ Pro W3" pitchFamily="-84" charset="-128"/>
              </a:rPr>
              <a:t>hesap</a:t>
            </a:r>
            <a:r>
              <a:rPr lang="en-US" sz="2400" dirty="0">
                <a:ea typeface="ヒラギノ角ゴ Pro W3" pitchFamily="-84" charset="-128"/>
              </a:rPr>
              <a:t>:</a:t>
            </a:r>
          </a:p>
          <a:p>
            <a:pPr lvl="1"/>
            <a:r>
              <a:rPr lang="en-US" sz="2000" dirty="0" err="1">
                <a:ea typeface="ヒラギノ角ゴ Pro W3" pitchFamily="-84" charset="-128"/>
              </a:rPr>
              <a:t>Ticaret</a:t>
            </a:r>
            <a:r>
              <a:rPr lang="en-US" sz="2000" dirty="0">
                <a:ea typeface="ヒラギノ角ゴ Pro W3" pitchFamily="-84" charset="-128"/>
              </a:rPr>
              <a:t> </a:t>
            </a:r>
            <a:r>
              <a:rPr lang="en-US" sz="2000" dirty="0" err="1">
                <a:ea typeface="ヒラギノ角ゴ Pro W3" pitchFamily="-84" charset="-128"/>
              </a:rPr>
              <a:t>dengesi</a:t>
            </a:r>
            <a:r>
              <a:rPr lang="en-US" sz="2000" dirty="0">
                <a:ea typeface="ヒラギノ角ゴ Pro W3" pitchFamily="-84" charset="-128"/>
              </a:rPr>
              <a:t> (</a:t>
            </a:r>
            <a:r>
              <a:rPr lang="en-US" sz="2000" dirty="0" err="1">
                <a:ea typeface="ヒラギノ角ゴ Pro W3" pitchFamily="-84" charset="-128"/>
              </a:rPr>
              <a:t>İhracat</a:t>
            </a:r>
            <a:r>
              <a:rPr lang="en-US" sz="2000" dirty="0">
                <a:ea typeface="ヒラギノ角ゴ Pro W3" pitchFamily="-84" charset="-128"/>
              </a:rPr>
              <a:t> </a:t>
            </a:r>
            <a:r>
              <a:rPr lang="en-US" sz="2000" dirty="0" err="1">
                <a:ea typeface="ヒラギノ角ゴ Pro W3" pitchFamily="-84" charset="-128"/>
              </a:rPr>
              <a:t>ve</a:t>
            </a:r>
            <a:r>
              <a:rPr lang="en-US" sz="2000" dirty="0">
                <a:ea typeface="ヒラギノ角ゴ Pro W3" pitchFamily="-84" charset="-128"/>
              </a:rPr>
              <a:t> </a:t>
            </a:r>
            <a:r>
              <a:rPr lang="en-US" sz="2000" dirty="0" err="1">
                <a:ea typeface="ヒラギノ角ゴ Pro W3" pitchFamily="-84" charset="-128"/>
              </a:rPr>
              <a:t>ithalat</a:t>
            </a:r>
            <a:r>
              <a:rPr lang="en-US" sz="2000" dirty="0">
                <a:ea typeface="ヒラギノ角ゴ Pro W3" pitchFamily="-84" charset="-128"/>
              </a:rPr>
              <a:t>)</a:t>
            </a:r>
          </a:p>
          <a:p>
            <a:pPr lvl="1"/>
            <a:endParaRPr lang="en-US" sz="2000" dirty="0">
              <a:ea typeface="ヒラギノ角ゴ Pro W3" pitchFamily="-84" charset="-128"/>
            </a:endParaRPr>
          </a:p>
          <a:p>
            <a:pPr lvl="1"/>
            <a:r>
              <a:rPr lang="en-US" sz="2000" dirty="0">
                <a:ea typeface="ヒラギノ角ゴ Pro W3" pitchFamily="-84" charset="-128"/>
              </a:rPr>
              <a:t>Net </a:t>
            </a:r>
            <a:r>
              <a:rPr lang="en-US" sz="2000" dirty="0" err="1">
                <a:ea typeface="ヒラギノ角ゴ Pro W3" pitchFamily="-84" charset="-128"/>
              </a:rPr>
              <a:t>üretim</a:t>
            </a:r>
            <a:r>
              <a:rPr lang="en-US" sz="2000" dirty="0">
                <a:ea typeface="ヒラギノ角ゴ Pro W3" pitchFamily="-84" charset="-128"/>
              </a:rPr>
              <a:t> </a:t>
            </a:r>
            <a:r>
              <a:rPr lang="en-US" sz="2000" dirty="0" err="1">
                <a:ea typeface="ヒラギノ角ゴ Pro W3" pitchFamily="-84" charset="-128"/>
              </a:rPr>
              <a:t>faktörleri</a:t>
            </a:r>
            <a:r>
              <a:rPr lang="en-US" sz="2000" dirty="0">
                <a:ea typeface="ヒラギノ角ゴ Pro W3" pitchFamily="-84" charset="-128"/>
              </a:rPr>
              <a:t> </a:t>
            </a:r>
            <a:r>
              <a:rPr lang="en-US" sz="2000" dirty="0" err="1">
                <a:ea typeface="ヒラギノ角ゴ Pro W3" pitchFamily="-84" charset="-128"/>
              </a:rPr>
              <a:t>geliri</a:t>
            </a:r>
            <a:endParaRPr lang="en-US" sz="2000" dirty="0">
              <a:ea typeface="ヒラギノ角ゴ Pro W3" pitchFamily="-84" charset="-128"/>
            </a:endParaRPr>
          </a:p>
          <a:p>
            <a:pPr marL="457200" lvl="1" indent="0">
              <a:buNone/>
            </a:pPr>
            <a:endParaRPr lang="en-US" sz="2000" dirty="0">
              <a:ea typeface="ヒラギノ角ゴ Pro W3" pitchFamily="-84" charset="-128"/>
            </a:endParaRPr>
          </a:p>
          <a:p>
            <a:pPr lvl="1"/>
            <a:r>
              <a:rPr lang="en-US" sz="2000" b="1" dirty="0">
                <a:ea typeface="ヒラギノ角ゴ Pro W3" pitchFamily="-84" charset="-128"/>
              </a:rPr>
              <a:t>Net </a:t>
            </a:r>
            <a:r>
              <a:rPr lang="en-US" sz="2000" b="1" dirty="0" err="1">
                <a:ea typeface="ヒラギノ角ゴ Pro W3" pitchFamily="-84" charset="-128"/>
              </a:rPr>
              <a:t>transferler</a:t>
            </a:r>
            <a:r>
              <a:rPr lang="en-US" sz="2000" dirty="0">
                <a:ea typeface="ヒラギノ角ゴ Pro W3" pitchFamily="-84" charset="-128"/>
              </a:rPr>
              <a:t>—</a:t>
            </a:r>
            <a:endParaRPr lang="en-US" sz="2400" dirty="0">
              <a:ea typeface="ヒラギノ角ゴ Pro W3" pitchFamily="-8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02023405"/>
      </p:ext>
    </p:extLst>
  </p:cSld>
  <p:clrMapOvr>
    <a:masterClrMapping/>
  </p:clrMapOvr>
  <p:transition>
    <p:strips dir="ld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ea typeface="ヒラギノ角ゴ Pro W3" pitchFamily="-65" charset="-128"/>
              </a:rPr>
              <a:t>Açık</a:t>
            </a:r>
            <a:r>
              <a:rPr lang="en-US" dirty="0">
                <a:ea typeface="ヒラギノ角ゴ Pro W3" pitchFamily="-65" charset="-128"/>
              </a:rPr>
              <a:t> </a:t>
            </a:r>
            <a:r>
              <a:rPr lang="en-US" dirty="0" err="1">
                <a:ea typeface="ヒラギノ角ゴ Pro W3" pitchFamily="-65" charset="-128"/>
              </a:rPr>
              <a:t>ekonomi</a:t>
            </a:r>
            <a:endParaRPr lang="en-US" dirty="0">
              <a:ea typeface="ヒラギノ角ゴ Pro W3" pitchFamily="-65" charset="-128"/>
            </a:endParaRPr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360680" y="1370013"/>
            <a:ext cx="8249920" cy="4192587"/>
          </a:xfrm>
        </p:spPr>
        <p:txBody>
          <a:bodyPr/>
          <a:lstStyle/>
          <a:p>
            <a:r>
              <a:rPr lang="en-US" sz="2400" b="1" dirty="0" err="1">
                <a:ea typeface="ヒラギノ角ゴ Pro W3" pitchFamily="-84" charset="-128"/>
              </a:rPr>
              <a:t>Finansal</a:t>
            </a:r>
            <a:r>
              <a:rPr lang="en-US" sz="2400" b="1" dirty="0">
                <a:ea typeface="ヒラギノ角ゴ Pro W3" pitchFamily="-84" charset="-128"/>
              </a:rPr>
              <a:t> </a:t>
            </a:r>
            <a:r>
              <a:rPr lang="en-US" sz="2400" b="1" dirty="0" err="1">
                <a:ea typeface="ヒラギノ角ゴ Pro W3" pitchFamily="-84" charset="-128"/>
              </a:rPr>
              <a:t>hesap</a:t>
            </a:r>
            <a:endParaRPr lang="en-US" sz="2400" b="1" dirty="0">
              <a:ea typeface="ヒラギノ角ゴ Pro W3" pitchFamily="-84" charset="-128"/>
            </a:endParaRPr>
          </a:p>
          <a:p>
            <a:endParaRPr lang="en-US" sz="2400" dirty="0">
              <a:ea typeface="ヒラギノ角ゴ Pro W3" pitchFamily="-84" charset="-128"/>
            </a:endParaRPr>
          </a:p>
          <a:p>
            <a:r>
              <a:rPr lang="en-US" sz="2400" b="1" dirty="0">
                <a:ea typeface="ヒラギノ角ゴ Pro W3" pitchFamily="-84" charset="-128"/>
              </a:rPr>
              <a:t>Net </a:t>
            </a:r>
            <a:r>
              <a:rPr lang="en-US" sz="2400" b="1" dirty="0" err="1">
                <a:ea typeface="ヒラギノ角ゴ Pro W3" pitchFamily="-84" charset="-128"/>
              </a:rPr>
              <a:t>sermaye</a:t>
            </a:r>
            <a:r>
              <a:rPr lang="en-US" sz="2400" b="1" dirty="0">
                <a:ea typeface="ヒラギノ角ゴ Pro W3" pitchFamily="-84" charset="-128"/>
              </a:rPr>
              <a:t> </a:t>
            </a:r>
            <a:r>
              <a:rPr lang="en-US" sz="2400" b="1" dirty="0" err="1">
                <a:ea typeface="ヒラギノ角ゴ Pro W3" pitchFamily="-84" charset="-128"/>
              </a:rPr>
              <a:t>akımları</a:t>
            </a:r>
            <a:r>
              <a:rPr lang="en-US" sz="2400" b="1" dirty="0">
                <a:ea typeface="ヒラギノ角ゴ Pro W3" pitchFamily="-84" charset="-128"/>
              </a:rPr>
              <a:t> </a:t>
            </a:r>
          </a:p>
          <a:p>
            <a:endParaRPr lang="en-US" sz="2400" b="1" dirty="0">
              <a:ea typeface="ヒラギノ角ゴ Pro W3" pitchFamily="-84" charset="-128"/>
            </a:endParaRPr>
          </a:p>
          <a:p>
            <a:r>
              <a:rPr lang="en-US" sz="2400" b="1" dirty="0" err="1">
                <a:ea typeface="ヒラギノ角ゴ Pro W3" pitchFamily="-84" charset="-128"/>
              </a:rPr>
              <a:t>Sermaye</a:t>
            </a:r>
            <a:r>
              <a:rPr lang="en-US" sz="2400" b="1" dirty="0">
                <a:ea typeface="ヒラギノ角ゴ Pro W3" pitchFamily="-84" charset="-128"/>
              </a:rPr>
              <a:t> </a:t>
            </a:r>
            <a:r>
              <a:rPr lang="en-US" sz="2400" b="1" dirty="0" err="1">
                <a:ea typeface="ヒラギノ角ゴ Pro W3" pitchFamily="-84" charset="-128"/>
              </a:rPr>
              <a:t>hesabı</a:t>
            </a:r>
            <a:r>
              <a:rPr lang="en-US" sz="2400" b="1" dirty="0">
                <a:ea typeface="ヒラギノ角ゴ Pro W3" pitchFamily="-84" charset="-128"/>
              </a:rPr>
              <a:t> </a:t>
            </a:r>
            <a:r>
              <a:rPr lang="en-US" sz="2400" b="1" dirty="0" err="1">
                <a:ea typeface="ヒラギノ角ゴ Pro W3" pitchFamily="-84" charset="-128"/>
              </a:rPr>
              <a:t>fazlası</a:t>
            </a:r>
            <a:r>
              <a:rPr lang="en-US" sz="2400" b="1" dirty="0">
                <a:ea typeface="ヒラギノ角ゴ Pro W3" pitchFamily="-84" charset="-128"/>
              </a:rPr>
              <a:t>/</a:t>
            </a:r>
            <a:r>
              <a:rPr lang="en-US" sz="2400" b="1" dirty="0" err="1">
                <a:ea typeface="ヒラギノ角ゴ Pro W3" pitchFamily="-84" charset="-128"/>
              </a:rPr>
              <a:t>açığı</a:t>
            </a:r>
            <a:endParaRPr lang="en-US" sz="2400" b="1" dirty="0">
              <a:ea typeface="ヒラギノ角ゴ Pro W3" pitchFamily="-84" charset="-128"/>
            </a:endParaRPr>
          </a:p>
          <a:p>
            <a:endParaRPr lang="en-US" sz="2400" b="1" dirty="0">
              <a:ea typeface="ヒラギノ角ゴ Pro W3" pitchFamily="-84" charset="-128"/>
            </a:endParaRPr>
          </a:p>
          <a:p>
            <a:r>
              <a:rPr lang="en-US" sz="2400" b="1" dirty="0">
                <a:ea typeface="ヒラギノ角ゴ Pro W3" pitchFamily="-84" charset="-128"/>
              </a:rPr>
              <a:t>Net </a:t>
            </a:r>
            <a:r>
              <a:rPr lang="en-US" sz="2400" b="1" dirty="0" err="1">
                <a:ea typeface="ヒラギノ角ゴ Pro W3" pitchFamily="-84" charset="-128"/>
              </a:rPr>
              <a:t>hata</a:t>
            </a:r>
            <a:r>
              <a:rPr lang="en-US" sz="2400" b="1" dirty="0">
                <a:ea typeface="ヒラギノ角ゴ Pro W3" pitchFamily="-84" charset="-128"/>
              </a:rPr>
              <a:t> </a:t>
            </a:r>
            <a:r>
              <a:rPr lang="en-US" sz="2400" b="1" dirty="0" err="1">
                <a:ea typeface="ヒラギノ角ゴ Pro W3" pitchFamily="-84" charset="-128"/>
              </a:rPr>
              <a:t>ve</a:t>
            </a:r>
            <a:r>
              <a:rPr lang="en-US" sz="2400" b="1" dirty="0">
                <a:ea typeface="ヒラギノ角ゴ Pro W3" pitchFamily="-84" charset="-128"/>
              </a:rPr>
              <a:t> </a:t>
            </a:r>
            <a:r>
              <a:rPr lang="en-US" sz="2400" b="1" dirty="0" err="1">
                <a:ea typeface="ヒラギノ角ゴ Pro W3" pitchFamily="-84" charset="-128"/>
              </a:rPr>
              <a:t>noksan</a:t>
            </a:r>
            <a:endParaRPr lang="en-US" sz="2400" dirty="0">
              <a:ea typeface="ヒラギノ角ゴ Pro W3" pitchFamily="-84" charset="-128"/>
            </a:endParaRPr>
          </a:p>
          <a:p>
            <a:endParaRPr lang="en-US" sz="2400" dirty="0">
              <a:ea typeface="ヒラギノ角ゴ Pro W3" pitchFamily="-8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36774628"/>
      </p:ext>
    </p:extLst>
  </p:cSld>
  <p:clrMapOvr>
    <a:masterClrMapping/>
  </p:clrMapOvr>
  <p:transition>
    <p:strips dir="ld"/>
  </p:transition>
</p:sld>
</file>

<file path=ppt/theme/theme1.xml><?xml version="1.0" encoding="utf-8"?>
<a:theme xmlns:a="http://schemas.openxmlformats.org/drawingml/2006/main" name="template_LN01Brooks671956_02_LN01">
  <a:themeElements>
    <a:clrScheme name="Pearson_PowerPoint_Template_Bekaer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earson_PowerPoint_Template_Bekaert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Pearson_PowerPoint_Template_Bekaer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earson_PowerPoint_Template_Bekaer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earson_PowerPoint_Template_Bekaer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earson_PowerPoint_Template_Bekaer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earson_PowerPoint_Template_Bekaer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earson_PowerPoint_Template_Bekaer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earson_PowerPoint_Template_Bekaer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earson_PowerPoint_Template_Bekaer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earson_PowerPoint_Template_Bekaer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earson_PowerPoint_Template_Bekaer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earson_PowerPoint_Template_Bekaer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earson_PowerPoint_Template_Bekaer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LN01Folland832739_07_LN01.pot</Template>
  <TotalTime>5775</TotalTime>
  <Words>170</Words>
  <Application>Microsoft Macintosh PowerPoint</Application>
  <PresentationFormat>On-screen Show (4:3)</PresentationFormat>
  <Paragraphs>45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ヒラギノ角ゴ Pro W3</vt:lpstr>
      <vt:lpstr>Arial</vt:lpstr>
      <vt:lpstr>Times New Roman</vt:lpstr>
      <vt:lpstr>Verdana</vt:lpstr>
      <vt:lpstr>template_LN01Brooks671956_02_LN01</vt:lpstr>
      <vt:lpstr>Açık Ekonomi</vt:lpstr>
      <vt:lpstr>2005 yılı sonrası büyüme oranları</vt:lpstr>
      <vt:lpstr>Açık ekonomi</vt:lpstr>
      <vt:lpstr>17-1 Openness in Goods Markets</vt:lpstr>
      <vt:lpstr>Açık ekonomi</vt:lpstr>
      <vt:lpstr>Açık ekonomi</vt:lpstr>
      <vt:lpstr>Açık ekonomi</vt:lpstr>
      <vt:lpstr>Açık ekonomi</vt:lpstr>
    </vt:vector>
  </TitlesOfParts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</dc:title>
  <dc:creator>Oliver Blanchard</dc:creator>
  <cp:lastModifiedBy>Microsoft Office User</cp:lastModifiedBy>
  <cp:revision>265</cp:revision>
  <dcterms:created xsi:type="dcterms:W3CDTF">2012-08-09T20:37:31Z</dcterms:created>
  <dcterms:modified xsi:type="dcterms:W3CDTF">2020-03-15T11:29:06Z</dcterms:modified>
</cp:coreProperties>
</file>