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45"/>
    <p:restoredTop sz="94646"/>
  </p:normalViewPr>
  <p:slideViewPr>
    <p:cSldViewPr snapToGrid="0">
      <p:cViewPr varScale="1">
        <p:scale>
          <a:sx n="108" d="100"/>
          <a:sy n="108" d="100"/>
        </p:scale>
        <p:origin x="213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57ACF1-D1D0-D648-BC64-4952EA522627}"/>
              </a:ext>
            </a:extLst>
          </p:cNvPr>
          <p:cNvSpPr>
            <a:spLocks noGrp="1"/>
          </p:cNvSpPr>
          <p:nvPr>
            <p:ph type="ctrTitle"/>
          </p:nvPr>
        </p:nvSpPr>
        <p:spPr>
          <a:xfrm>
            <a:off x="1143000" y="1122363"/>
            <a:ext cx="6858000" cy="2387600"/>
          </a:xfrm>
        </p:spPr>
        <p:txBody>
          <a:bodyPr anchor="b"/>
          <a:lstStyle>
            <a:lvl1pPr algn="ctr">
              <a:defRPr sz="4500"/>
            </a:lvl1pPr>
          </a:lstStyle>
          <a:p>
            <a:r>
              <a:rPr lang="tr-TR"/>
              <a:t>Asıl başlık stilini düzenlemek için tıklayın</a:t>
            </a:r>
          </a:p>
        </p:txBody>
      </p:sp>
      <p:sp>
        <p:nvSpPr>
          <p:cNvPr id="3" name="Alt Başlık 2">
            <a:extLst>
              <a:ext uri="{FF2B5EF4-FFF2-40B4-BE49-F238E27FC236}">
                <a16:creationId xmlns:a16="http://schemas.microsoft.com/office/drawing/2014/main" id="{19294E81-1D8C-1E4A-9C57-E6A65DCFCC4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A36CD5A-EF01-EE46-88C1-1DA4D8902041}"/>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5" name="Alt Bilgi Yer Tutucusu 4">
            <a:extLst>
              <a:ext uri="{FF2B5EF4-FFF2-40B4-BE49-F238E27FC236}">
                <a16:creationId xmlns:a16="http://schemas.microsoft.com/office/drawing/2014/main" id="{830544E8-5E56-854D-BF5A-0ED3F363BB0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A5C0F57-7DC7-B843-B032-18D25B200E68}"/>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1668317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8B8F2F-CB15-F645-B025-C176E16C4D0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8249EA8-33FA-3F47-ABEB-9266D40EDB46}"/>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BAD30617-56CB-F742-95EE-0D32A726A3B3}"/>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5" name="Alt Bilgi Yer Tutucusu 4">
            <a:extLst>
              <a:ext uri="{FF2B5EF4-FFF2-40B4-BE49-F238E27FC236}">
                <a16:creationId xmlns:a16="http://schemas.microsoft.com/office/drawing/2014/main" id="{537D12E2-141C-7A44-AF69-8AD8FAF1186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04A3BB4-450C-6E45-B5C6-9EC45571E09D}"/>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3997419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ABE562F-0334-0A48-B019-E93CD3455EF4}"/>
              </a:ext>
            </a:extLst>
          </p:cNvPr>
          <p:cNvSpPr>
            <a:spLocks noGrp="1"/>
          </p:cNvSpPr>
          <p:nvPr>
            <p:ph type="title" orient="vert"/>
          </p:nvPr>
        </p:nvSpPr>
        <p:spPr>
          <a:xfrm>
            <a:off x="6543675" y="365125"/>
            <a:ext cx="1971675"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31CBE34-AC97-FD4C-87F7-9C7A4AD5DB36}"/>
              </a:ext>
            </a:extLst>
          </p:cNvPr>
          <p:cNvSpPr>
            <a:spLocks noGrp="1"/>
          </p:cNvSpPr>
          <p:nvPr>
            <p:ph type="body" orient="vert" idx="1"/>
          </p:nvPr>
        </p:nvSpPr>
        <p:spPr>
          <a:xfrm>
            <a:off x="628650" y="365125"/>
            <a:ext cx="5800725"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CFD6948-9B0C-9D4A-92A1-CA9361814F4D}"/>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5" name="Alt Bilgi Yer Tutucusu 4">
            <a:extLst>
              <a:ext uri="{FF2B5EF4-FFF2-40B4-BE49-F238E27FC236}">
                <a16:creationId xmlns:a16="http://schemas.microsoft.com/office/drawing/2014/main" id="{099C2EC8-D9AE-9A4A-BF68-157A51E363C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A4CC415-1E93-AE42-8A7F-C692A8C075BF}"/>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1609346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2878E99-7FAB-6449-AD6B-1F2BC04F049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5626AF8-3372-FF46-BE68-9972410D70DB}"/>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74C28B7-56FC-284F-91D8-51070EB64554}"/>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5" name="Alt Bilgi Yer Tutucusu 4">
            <a:extLst>
              <a:ext uri="{FF2B5EF4-FFF2-40B4-BE49-F238E27FC236}">
                <a16:creationId xmlns:a16="http://schemas.microsoft.com/office/drawing/2014/main" id="{58D27792-CE31-4A4E-919B-0EBA3BC3D66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22387F-B4D0-9C4C-9B4A-FCFC59FEE64D}"/>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2763181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7287B7F-873D-6142-AFF4-5C6818011268}"/>
              </a:ext>
            </a:extLst>
          </p:cNvPr>
          <p:cNvSpPr>
            <a:spLocks noGrp="1"/>
          </p:cNvSpPr>
          <p:nvPr>
            <p:ph type="title"/>
          </p:nvPr>
        </p:nvSpPr>
        <p:spPr>
          <a:xfrm>
            <a:off x="623888" y="1709739"/>
            <a:ext cx="7886700" cy="2852737"/>
          </a:xfrm>
        </p:spPr>
        <p:txBody>
          <a:bodyPr anchor="b"/>
          <a:lstStyle>
            <a:lvl1pPr>
              <a:defRPr sz="45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A8F7EE1-0336-F540-B989-2A471E600F9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C9D4ABF-D2BB-2847-83BE-1F3C40A3F897}"/>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5" name="Alt Bilgi Yer Tutucusu 4">
            <a:extLst>
              <a:ext uri="{FF2B5EF4-FFF2-40B4-BE49-F238E27FC236}">
                <a16:creationId xmlns:a16="http://schemas.microsoft.com/office/drawing/2014/main" id="{6878B7CA-9D96-5C4E-959A-ECCF80055EA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5FFB116-F9CE-D844-9E6C-DBF2F361421C}"/>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413582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95D7A9-3D70-4C4F-928E-7A02B8FB4EF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CC237D-F075-C046-BFBF-7C80114DEB16}"/>
              </a:ext>
            </a:extLst>
          </p:cNvPr>
          <p:cNvSpPr>
            <a:spLocks noGrp="1"/>
          </p:cNvSpPr>
          <p:nvPr>
            <p:ph sz="half" idx="1"/>
          </p:nvPr>
        </p:nvSpPr>
        <p:spPr>
          <a:xfrm>
            <a:off x="628650" y="1825625"/>
            <a:ext cx="38862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8CA2E22C-CBAE-6742-AE48-6017F8D6562B}"/>
              </a:ext>
            </a:extLst>
          </p:cNvPr>
          <p:cNvSpPr>
            <a:spLocks noGrp="1"/>
          </p:cNvSpPr>
          <p:nvPr>
            <p:ph sz="half" idx="2"/>
          </p:nvPr>
        </p:nvSpPr>
        <p:spPr>
          <a:xfrm>
            <a:off x="4629150" y="1825625"/>
            <a:ext cx="38862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F9C4E28A-C97C-8C4A-9B06-F916A590A8C7}"/>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6" name="Alt Bilgi Yer Tutucusu 5">
            <a:extLst>
              <a:ext uri="{FF2B5EF4-FFF2-40B4-BE49-F238E27FC236}">
                <a16:creationId xmlns:a16="http://schemas.microsoft.com/office/drawing/2014/main" id="{51DC0FAC-B2E4-F246-B79C-D0DE7596105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E838F4C-B643-FF44-85FC-3697F8886BDB}"/>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3066891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7FAA5B1-A09A-7445-979D-9CF1D686D523}"/>
              </a:ext>
            </a:extLst>
          </p:cNvPr>
          <p:cNvSpPr>
            <a:spLocks noGrp="1"/>
          </p:cNvSpPr>
          <p:nvPr>
            <p:ph type="title"/>
          </p:nvPr>
        </p:nvSpPr>
        <p:spPr>
          <a:xfrm>
            <a:off x="629841" y="365126"/>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0A5E42D-4054-A747-9589-803DC23BDFC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4DAC810-385C-7749-86A9-8FE4AC559548}"/>
              </a:ext>
            </a:extLst>
          </p:cNvPr>
          <p:cNvSpPr>
            <a:spLocks noGrp="1"/>
          </p:cNvSpPr>
          <p:nvPr>
            <p:ph sz="half" idx="2"/>
          </p:nvPr>
        </p:nvSpPr>
        <p:spPr>
          <a:xfrm>
            <a:off x="629842" y="2505075"/>
            <a:ext cx="3868340"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ECC06C2F-0365-BB45-A3D5-5BBC66FEBBF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6E287A8-986C-574F-BF10-52377D8CFFC1}"/>
              </a:ext>
            </a:extLst>
          </p:cNvPr>
          <p:cNvSpPr>
            <a:spLocks noGrp="1"/>
          </p:cNvSpPr>
          <p:nvPr>
            <p:ph sz="quarter" idx="4"/>
          </p:nvPr>
        </p:nvSpPr>
        <p:spPr>
          <a:xfrm>
            <a:off x="4629150" y="2505075"/>
            <a:ext cx="3887391"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F14A6D8-3082-4C43-B7F6-E2BB41FD1135}"/>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8" name="Alt Bilgi Yer Tutucusu 7">
            <a:extLst>
              <a:ext uri="{FF2B5EF4-FFF2-40B4-BE49-F238E27FC236}">
                <a16:creationId xmlns:a16="http://schemas.microsoft.com/office/drawing/2014/main" id="{50031F12-0654-3546-8072-4C7E46EEBD1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F4C06DE-2601-CF46-A8C3-211F636298B2}"/>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2379914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36BEB67-EA9F-AB44-A68F-C06E960307F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CF8173C-AC64-D040-9417-B7CFE377FE53}"/>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4" name="Alt Bilgi Yer Tutucusu 3">
            <a:extLst>
              <a:ext uri="{FF2B5EF4-FFF2-40B4-BE49-F238E27FC236}">
                <a16:creationId xmlns:a16="http://schemas.microsoft.com/office/drawing/2014/main" id="{B291C4B9-B1E3-8742-8077-F3B8D8B49E4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2ABCD6F-03C0-3F46-8A0C-1190F2221EFF}"/>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2641668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23BA443-E0F3-7F4E-A712-F2A6F153ECA0}"/>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3" name="Alt Bilgi Yer Tutucusu 2">
            <a:extLst>
              <a:ext uri="{FF2B5EF4-FFF2-40B4-BE49-F238E27FC236}">
                <a16:creationId xmlns:a16="http://schemas.microsoft.com/office/drawing/2014/main" id="{81E49580-65CA-4749-B9B3-E85814DAB07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AC16C5E-DE22-BA4E-BD8E-12F71AB9F8CF}"/>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3557371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F8FBA4-B9B4-094A-98B1-7E6BA5727B93}"/>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8485259-44AD-FA40-9068-18BD262735E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3B0FE9EA-5DC9-744C-9E0C-679FF2721B1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8BA95C14-3168-E54C-AAC4-D5726EA58E25}"/>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6" name="Alt Bilgi Yer Tutucusu 5">
            <a:extLst>
              <a:ext uri="{FF2B5EF4-FFF2-40B4-BE49-F238E27FC236}">
                <a16:creationId xmlns:a16="http://schemas.microsoft.com/office/drawing/2014/main" id="{CD1E8B72-46F5-F84B-9D33-8352FCAF9C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BFB420-703C-A445-A20B-9EE1243C8066}"/>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406199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8ED45E5-4ECB-B14E-BE80-5741F221EE95}"/>
              </a:ext>
            </a:extLst>
          </p:cNvPr>
          <p:cNvSpPr>
            <a:spLocks noGrp="1"/>
          </p:cNvSpPr>
          <p:nvPr>
            <p:ph type="title"/>
          </p:nvPr>
        </p:nvSpPr>
        <p:spPr>
          <a:xfrm>
            <a:off x="629841" y="457200"/>
            <a:ext cx="2949178" cy="1600200"/>
          </a:xfrm>
        </p:spPr>
        <p:txBody>
          <a:bodyPr anchor="b"/>
          <a:lstStyle>
            <a:lvl1pPr>
              <a:defRPr sz="24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1627B2A-1311-9148-80D4-F2DFE3AE8C4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a:extLst>
              <a:ext uri="{FF2B5EF4-FFF2-40B4-BE49-F238E27FC236}">
                <a16:creationId xmlns:a16="http://schemas.microsoft.com/office/drawing/2014/main" id="{599FAABA-EF07-E143-9F78-59EF4918B93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C9C4DC8-6A14-A044-B52E-975DEE536515}"/>
              </a:ext>
            </a:extLst>
          </p:cNvPr>
          <p:cNvSpPr>
            <a:spLocks noGrp="1"/>
          </p:cNvSpPr>
          <p:nvPr>
            <p:ph type="dt" sz="half" idx="10"/>
          </p:nvPr>
        </p:nvSpPr>
        <p:spPr/>
        <p:txBody>
          <a:bodyPr/>
          <a:lstStyle/>
          <a:p>
            <a:fld id="{CCE88635-B85D-4AE7-8AA9-9BAC914AB921}" type="datetimeFigureOut">
              <a:rPr lang="tr-TR" smtClean="0"/>
              <a:t>25.06.2020</a:t>
            </a:fld>
            <a:endParaRPr lang="tr-TR"/>
          </a:p>
        </p:txBody>
      </p:sp>
      <p:sp>
        <p:nvSpPr>
          <p:cNvPr id="6" name="Alt Bilgi Yer Tutucusu 5">
            <a:extLst>
              <a:ext uri="{FF2B5EF4-FFF2-40B4-BE49-F238E27FC236}">
                <a16:creationId xmlns:a16="http://schemas.microsoft.com/office/drawing/2014/main" id="{8577C04A-567E-884E-B4B4-06BFD5471B8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9C630D-4F92-414A-9008-1BAFEA72CE2B}"/>
              </a:ext>
            </a:extLst>
          </p:cNvPr>
          <p:cNvSpPr>
            <a:spLocks noGrp="1"/>
          </p:cNvSpPr>
          <p:nvPr>
            <p:ph type="sldNum" sz="quarter" idx="12"/>
          </p:nvPr>
        </p:nvSpPr>
        <p:spPr/>
        <p:txBody>
          <a:bodyPr/>
          <a:lstStyle/>
          <a:p>
            <a:fld id="{69A59A8F-C854-4435-96E6-FFD79969A88E}" type="slidenum">
              <a:rPr lang="tr-TR" smtClean="0"/>
              <a:t>‹#›</a:t>
            </a:fld>
            <a:endParaRPr lang="tr-TR"/>
          </a:p>
        </p:txBody>
      </p:sp>
    </p:spTree>
    <p:extLst>
      <p:ext uri="{BB962C8B-B14F-4D97-AF65-F5344CB8AC3E}">
        <p14:creationId xmlns:p14="http://schemas.microsoft.com/office/powerpoint/2010/main" val="2021455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63E4F95-B735-0043-A24C-DBFFC6FF87D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0352330-B2FA-C84D-AADA-519B6458E5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6FBBC08-5C19-9C49-9A9A-1F5FA641CA5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CE88635-B85D-4AE7-8AA9-9BAC914AB921}" type="datetimeFigureOut">
              <a:rPr lang="tr-TR" smtClean="0"/>
              <a:t>25.06.2020</a:t>
            </a:fld>
            <a:endParaRPr lang="tr-TR"/>
          </a:p>
        </p:txBody>
      </p:sp>
      <p:sp>
        <p:nvSpPr>
          <p:cNvPr id="5" name="Alt Bilgi Yer Tutucusu 4">
            <a:extLst>
              <a:ext uri="{FF2B5EF4-FFF2-40B4-BE49-F238E27FC236}">
                <a16:creationId xmlns:a16="http://schemas.microsoft.com/office/drawing/2014/main" id="{BB764B26-67AE-1849-A074-1885A4706BD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8590740-3884-D445-9208-82228DF3D2A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A59A8F-C854-4435-96E6-FFD79969A88E}" type="slidenum">
              <a:rPr lang="tr-TR" smtClean="0"/>
              <a:t>‹#›</a:t>
            </a:fld>
            <a:endParaRPr lang="tr-TR"/>
          </a:p>
        </p:txBody>
      </p:sp>
    </p:spTree>
    <p:extLst>
      <p:ext uri="{BB962C8B-B14F-4D97-AF65-F5344CB8AC3E}">
        <p14:creationId xmlns:p14="http://schemas.microsoft.com/office/powerpoint/2010/main" val="2383269166"/>
      </p:ext>
    </p:extLst>
  </p:cSld>
  <p:clrMap bg1="lt1" tx1="dk1" bg2="lt2" tx2="dk2" accent1="accent1" accent2="accent2" accent3="accent3" accent4="accent4" accent5="accent5" accent6="accent6" hlink="hlink" folHlink="folHlink"/>
  <p:sldLayoutIdLst>
    <p:sldLayoutId id="2147484126" r:id="rId1"/>
    <p:sldLayoutId id="2147484127" r:id="rId2"/>
    <p:sldLayoutId id="2147484128" r:id="rId3"/>
    <p:sldLayoutId id="2147484129" r:id="rId4"/>
    <p:sldLayoutId id="2147484130" r:id="rId5"/>
    <p:sldLayoutId id="2147484131" r:id="rId6"/>
    <p:sldLayoutId id="2147484132" r:id="rId7"/>
    <p:sldLayoutId id="2147484133" r:id="rId8"/>
    <p:sldLayoutId id="2147484134" r:id="rId9"/>
    <p:sldLayoutId id="2147484135" r:id="rId10"/>
    <p:sldLayoutId id="214748413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t>Gömülü Teori</a:t>
            </a:r>
          </a:p>
        </p:txBody>
      </p:sp>
    </p:spTree>
    <p:extLst>
      <p:ext uri="{BB962C8B-B14F-4D97-AF65-F5344CB8AC3E}">
        <p14:creationId xmlns:p14="http://schemas.microsoft.com/office/powerpoint/2010/main" val="3427267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a:t>
            </a:r>
            <a:r>
              <a:rPr lang="tr-TR" sz="2000" dirty="0"/>
              <a:t>Grounded Theory</a:t>
            </a:r>
            <a:r>
              <a:rPr lang="tr-TR" sz="3200" dirty="0"/>
              <a:t>)</a:t>
            </a:r>
            <a:r>
              <a:rPr lang="tr-TR" sz="1800" dirty="0">
                <a:solidFill>
                  <a:srgbClr val="1CACE3">
                    <a:lumMod val="75000"/>
                  </a:srgbClr>
                </a:solidFill>
              </a:rPr>
              <a:t> [2]</a:t>
            </a:r>
            <a:endParaRPr lang="tr-TR" sz="3200" dirty="0"/>
          </a:p>
        </p:txBody>
      </p:sp>
      <p:sp>
        <p:nvSpPr>
          <p:cNvPr id="3" name="Content Placeholder 2"/>
          <p:cNvSpPr>
            <a:spLocks noGrp="1"/>
          </p:cNvSpPr>
          <p:nvPr>
            <p:ph idx="1"/>
          </p:nvPr>
        </p:nvSpPr>
        <p:spPr/>
        <p:txBody>
          <a:bodyPr>
            <a:normAutofit/>
          </a:bodyPr>
          <a:lstStyle/>
          <a:p>
            <a:r>
              <a:rPr lang="tr-TR" dirty="0"/>
              <a:t>Nitel araştırmaların her çeşidi dünyayı farklı bir yolla görünür kılmaktır. Gömülü teoriyi gerçekleştirirken, araştırmacı verileri önceden belirlenen çerçevelerin baskısı olmaksızın toplar. Böylece, katılımcıların kendi dünyalarını yansıtmalarına, kendi ifadelerini kullanmalarına olanak sağlanmaktadır.</a:t>
            </a:r>
          </a:p>
          <a:p>
            <a:r>
              <a:rPr lang="tr-TR" dirty="0"/>
              <a:t>Genel bir kural olarak, araştırmacı alan hakkında kendi ön bilgi araştırmalarını yaptıktan sonra oluşturduğu hipotezlerinde önyargılı olmadığından emin olmalı ve şüpheci davranmalıdır. Araştırmacının verileri olduğu haliyle kabul etmesi gerekir. Aksi takdirde bu tür önyargılı teorik fikirler verilerin ortaya çıkmasına engel olabilir</a:t>
            </a:r>
          </a:p>
        </p:txBody>
      </p:sp>
    </p:spTree>
    <p:extLst>
      <p:ext uri="{BB962C8B-B14F-4D97-AF65-F5344CB8AC3E}">
        <p14:creationId xmlns:p14="http://schemas.microsoft.com/office/powerpoint/2010/main" val="1460420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a:t>
            </a:r>
            <a:r>
              <a:rPr lang="tr-TR" sz="2000" dirty="0"/>
              <a:t>Grounded Theory</a:t>
            </a:r>
            <a:r>
              <a:rPr lang="tr-TR" sz="3200" dirty="0"/>
              <a:t>)</a:t>
            </a:r>
            <a:r>
              <a:rPr lang="tr-TR" sz="1800" dirty="0">
                <a:solidFill>
                  <a:srgbClr val="1CACE3">
                    <a:lumMod val="75000"/>
                  </a:srgbClr>
                </a:solidFill>
              </a:rPr>
              <a:t> [2]</a:t>
            </a:r>
            <a:endParaRPr lang="tr-TR" sz="3200" dirty="0"/>
          </a:p>
        </p:txBody>
      </p:sp>
      <p:sp>
        <p:nvSpPr>
          <p:cNvPr id="3" name="Content Placeholder 2"/>
          <p:cNvSpPr>
            <a:spLocks noGrp="1"/>
          </p:cNvSpPr>
          <p:nvPr>
            <p:ph idx="1"/>
          </p:nvPr>
        </p:nvSpPr>
        <p:spPr/>
        <p:txBody>
          <a:bodyPr/>
          <a:lstStyle/>
          <a:p>
            <a:r>
              <a:rPr lang="tr-TR" dirty="0"/>
              <a:t>Verilerin objektif değerlendirilmesinin yanında verilerin toplanması, çözümlenmesi ve araştırmanın tutarlı bir şekilde yürütülebilmesi için araştırma takibinin yapılması gerekir. Böylece veri toplama, analiz ve teori birbirleriyle sıkı sıkıya döngüsel bir ilişki içine girer. Bu anlamda gömülü teori sürecine biraz daha yakından bakılmalıdır.</a:t>
            </a:r>
          </a:p>
        </p:txBody>
      </p:sp>
    </p:spTree>
    <p:extLst>
      <p:ext uri="{BB962C8B-B14F-4D97-AF65-F5344CB8AC3E}">
        <p14:creationId xmlns:p14="http://schemas.microsoft.com/office/powerpoint/2010/main" val="3640980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Metodolojisi ve Örneklem</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lstStyle/>
          <a:p>
            <a:r>
              <a:rPr lang="tr-TR" dirty="0"/>
              <a:t>Gömülü teori, gözlemlerle test edilen hipotezler çıkararak geliştirilen formel ya da soyut kurama zıt olarak tümevarımcı kuram oluşturmaktan, yani kuramsal fikirleri verileri gözlemleyerek geliştirmekten yanadır.</a:t>
            </a:r>
          </a:p>
          <a:p>
            <a:r>
              <a:rPr lang="tr-TR" dirty="0"/>
              <a:t>Teori, araştırma süreci boyunca geliştirilir ve bu yapılırken; veri toplama ve analizi arasında sürekli olarak karşılıklı etkileşimler gerçekleştirilir. Gömülü teori, teori ve veriyi birleştirmektir. Veri toplama, analiz ve teori formülasyonu karşılıklı bir anlam içinde birbirine bağlıdır.</a:t>
            </a:r>
          </a:p>
        </p:txBody>
      </p:sp>
    </p:spTree>
    <p:extLst>
      <p:ext uri="{BB962C8B-B14F-4D97-AF65-F5344CB8AC3E}">
        <p14:creationId xmlns:p14="http://schemas.microsoft.com/office/powerpoint/2010/main" val="2118847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Teorik Örneklem</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normAutofit/>
          </a:bodyPr>
          <a:lstStyle/>
          <a:p>
            <a:r>
              <a:rPr lang="tr-TR" dirty="0"/>
              <a:t>Verilerin kodlanması, karşılaştırılması ve kategoriler altında birikmesi halinde devam eden sürece teorik örneklem adı verilir. Teorik örneklemede yeni hedefler önceden toplanmış verilerden yola çıkarak ortaya konulur.</a:t>
            </a:r>
          </a:p>
          <a:p>
            <a:r>
              <a:rPr lang="tr-TR" dirty="0"/>
              <a:t>Amaç sistematik olarak yeni katılımcıların ya da araştırmacılara veri örnekleme seçiminde rehberlik edecek en belirgin öncülleri dikkate almaktır. Teorik örneklem katılımcılardan elde edilen hali hazırda kodlanmış verilerden yola çıkarak sonraki katılımcılara bunları uygulama mantığı üzerine dayanır.</a:t>
            </a:r>
          </a:p>
          <a:p>
            <a:r>
              <a:rPr lang="tr-TR" dirty="0"/>
              <a:t>Bu süreç yeni verilerin teori geliştirmede katkıda bulunmasını sağlar. Onaylanmış ya da onaylanmamış yeni veriler, teori geliştirmede titizliği ya da gelişigüzelliği sağlar.</a:t>
            </a:r>
          </a:p>
        </p:txBody>
      </p:sp>
    </p:spTree>
    <p:extLst>
      <p:ext uri="{BB962C8B-B14F-4D97-AF65-F5344CB8AC3E}">
        <p14:creationId xmlns:p14="http://schemas.microsoft.com/office/powerpoint/2010/main" val="3334574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Teorik Örneklem</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normAutofit fontScale="92500"/>
          </a:bodyPr>
          <a:lstStyle/>
          <a:p>
            <a:r>
              <a:rPr lang="tr-TR" dirty="0"/>
              <a:t>Teorik örnekleme ile ilgili iki temel adım vardır. İlk adımda araştırma konusuyla bağlantılı olarak minimal farklılıkları paylaşan katılımcılara yönelir. Bu süreçten elde edilen verilerden sonra ikinci aşamaya geçilir.</a:t>
            </a:r>
          </a:p>
          <a:p>
            <a:r>
              <a:rPr lang="tr-TR" dirty="0"/>
              <a:t>İkinci aşamada ise katılımcılar arasındaki farklar en yüksek seviyeye çıkana kadar bu süreç devam eder. Başlangıç safhasında farklılıklar en az seviyedeyken, araştırmacı çok hızlı bir şekilde kategori oluşturmalı ve bu kategorinin özelliklerini belirlemelidir. Farklılıklar en yüksek seviyeye geldiğinde, araştırmacı kategorileri oluşturmuş olur ve veri doygunluğu oluşmaya başlar.</a:t>
            </a:r>
          </a:p>
          <a:p>
            <a:r>
              <a:rPr lang="tr-TR" dirty="0"/>
              <a:t>Doygunluk oluşması örneği değiştirip genişletmeye başlama göstergelerindendir. Örnek olarak üreticilerden üretim müdürlerine geçiş yapılması gibi. Yeni örneklem grubuna geçişi ifade eden bu seviyede grup içerisinde büyük farklılıklar, kategorileri oluşturan veriler arasında çeşitlilik ve yine kategoriyi oluşturan özelliklerin farklılık göstermesi beklenir.</a:t>
            </a:r>
          </a:p>
        </p:txBody>
      </p:sp>
    </p:spTree>
    <p:extLst>
      <p:ext uri="{BB962C8B-B14F-4D97-AF65-F5344CB8AC3E}">
        <p14:creationId xmlns:p14="http://schemas.microsoft.com/office/powerpoint/2010/main" val="1488572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Teoride Örneklem Büyüklüğü</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normAutofit/>
          </a:bodyPr>
          <a:lstStyle/>
          <a:p>
            <a:r>
              <a:rPr lang="tr-TR" dirty="0"/>
              <a:t>Gömülü teoride de örneklem bütün bakış açıları ve örtülü bir şey kalmadığı inancına ulaşılabilecek kadar geniş olmalıdır. Fakat örneklem fazla büyük olduğunda tekrarlanan ve gereksiz veriler elde edilebilir.</a:t>
            </a:r>
          </a:p>
          <a:p>
            <a:r>
              <a:rPr lang="tr-TR" dirty="0"/>
              <a:t>Eğer araştırmacı nitel araştırma prensiplerine sadık kalırsa, örneklem büyüklüğü veri doygunluğu elde edilene kadar devam eder.</a:t>
            </a:r>
          </a:p>
          <a:p>
            <a:r>
              <a:rPr lang="tr-TR" dirty="0"/>
              <a:t>Örneklem boyutuyla ilgili çeşitli söylentiler olsada, genelde sabit bir rakam verilmekten kaçınılmıştır</a:t>
            </a:r>
          </a:p>
          <a:p>
            <a:r>
              <a:rPr lang="tr-TR" dirty="0"/>
              <a:t>Etnografi çalışmalarında Morse (1994) 30-50, Bernard (2000) ise 30-60, gömülü teori çalışmalarında Creswell (1998) 20-30, Morse (1994) 30-50, Fenomenoloji çalışmalarında Creswell (1998) 5-25, Morse (1994) en az altı ve bütün nitel araştırmalarda Bertaux (1981) 15 katılımcının kabul edilebilen en alt limit olduğunu belirtmiştir.</a:t>
            </a:r>
          </a:p>
        </p:txBody>
      </p:sp>
    </p:spTree>
    <p:extLst>
      <p:ext uri="{BB962C8B-B14F-4D97-AF65-F5344CB8AC3E}">
        <p14:creationId xmlns:p14="http://schemas.microsoft.com/office/powerpoint/2010/main" val="3603959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Çalışmalarının Geçerlilik Ve Güvenilirliği</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normAutofit lnSpcReduction="10000"/>
          </a:bodyPr>
          <a:lstStyle/>
          <a:p>
            <a:r>
              <a:rPr lang="tr-TR" dirty="0"/>
              <a:t>Gömülü teori çalışmasının geçerlik ve güvenilirliği sağlaması için 8 kavramsal soruya cevap vermesi gereklidir. Bunlar;</a:t>
            </a:r>
          </a:p>
          <a:p>
            <a:r>
              <a:rPr lang="tr-TR" dirty="0"/>
              <a:t>Kavramlar oluşturuldu mu?</a:t>
            </a:r>
          </a:p>
          <a:p>
            <a:r>
              <a:rPr lang="tr-TR" dirty="0"/>
              <a:t> Kavramlar sistematik bir şekilde ilişkilendirildi mi? </a:t>
            </a:r>
          </a:p>
          <a:p>
            <a:r>
              <a:rPr lang="tr-TR" dirty="0"/>
              <a:t>Kavramlar arası birden fazla bağ var mı ve kategoriler iyi bir şekilde geliştirildi mi?</a:t>
            </a:r>
          </a:p>
          <a:p>
            <a:r>
              <a:rPr lang="tr-TR" dirty="0"/>
              <a:t>Fenomen içindeki varyasyonlar teoriye yerleştirildi mi? </a:t>
            </a:r>
          </a:p>
          <a:p>
            <a:r>
              <a:rPr lang="tr-TR" dirty="0"/>
              <a:t>Varyasyon altındaki koşullar, çalışmaya entegre edilip açıklandı mı? </a:t>
            </a:r>
          </a:p>
          <a:p>
            <a:r>
              <a:rPr lang="tr-TR" dirty="0"/>
              <a:t>Süreç dikkate alındı mı? </a:t>
            </a:r>
          </a:p>
          <a:p>
            <a:r>
              <a:rPr lang="tr-TR" dirty="0"/>
              <a:t>Teorik bulgular hangi derecede anlamlıdır? </a:t>
            </a:r>
          </a:p>
          <a:p>
            <a:r>
              <a:rPr lang="tr-TR" dirty="0"/>
              <a:t>Test süresi boyunca teori ayakta kaldı mı ve sosyal – profesyonel gruplar arasında tartışma ya da fikir beyan etme noktasında sürecin bir parçası oldu mu?</a:t>
            </a:r>
          </a:p>
        </p:txBody>
      </p:sp>
    </p:spTree>
    <p:extLst>
      <p:ext uri="{BB962C8B-B14F-4D97-AF65-F5344CB8AC3E}">
        <p14:creationId xmlns:p14="http://schemas.microsoft.com/office/powerpoint/2010/main" val="459602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2900" dirty="0"/>
              <a:t>Gömülü teoride araştırmanın geçerliliğini ve kalitesini artırmak için izlenebilecek adımlar:</a:t>
            </a:r>
            <a:r>
              <a:rPr lang="tr-TR" sz="1800" dirty="0">
                <a:solidFill>
                  <a:srgbClr val="1CACE3">
                    <a:lumMod val="75000"/>
                  </a:srgbClr>
                </a:solidFill>
              </a:rPr>
              <a:t>[2]</a:t>
            </a:r>
            <a:br>
              <a:rPr lang="tr-TR" dirty="0"/>
            </a:br>
            <a:endParaRPr lang="tr-TR" dirty="0"/>
          </a:p>
        </p:txBody>
      </p:sp>
      <p:sp>
        <p:nvSpPr>
          <p:cNvPr id="3" name="Content Placeholder 2"/>
          <p:cNvSpPr>
            <a:spLocks noGrp="1"/>
          </p:cNvSpPr>
          <p:nvPr>
            <p:ph idx="1"/>
          </p:nvPr>
        </p:nvSpPr>
        <p:spPr/>
        <p:txBody>
          <a:bodyPr>
            <a:normAutofit/>
          </a:bodyPr>
          <a:lstStyle/>
          <a:p>
            <a:pPr marL="0" indent="0">
              <a:buNone/>
            </a:pPr>
            <a:r>
              <a:rPr lang="tr-TR" b="1" dirty="0"/>
              <a:t>Çeşitleme: </a:t>
            </a:r>
            <a:r>
              <a:rPr lang="tr-TR" dirty="0"/>
              <a:t>Birden çok veri kaynağı ya da ortaya çıkan bulguların birden fazla yöntemle doğrulanmasıdır.</a:t>
            </a:r>
          </a:p>
          <a:p>
            <a:pPr marL="0" indent="0">
              <a:buNone/>
            </a:pPr>
            <a:r>
              <a:rPr lang="tr-TR" b="1" dirty="0"/>
              <a:t>Eş İncelemesi: </a:t>
            </a:r>
            <a:r>
              <a:rPr lang="tr-TR" dirty="0"/>
              <a:t>Elde edilen veriyi meslektaşlara ya da konuyla ilgili uzman bir kişiye göstererek, elde edilen bulguların olasılık derecelerini incelemeleri ve yorumlamaları istenir.</a:t>
            </a:r>
          </a:p>
          <a:p>
            <a:pPr marL="0" indent="0">
              <a:buNone/>
            </a:pPr>
            <a:r>
              <a:rPr lang="tr-TR" b="1" dirty="0"/>
              <a:t>Denetim Yolu: </a:t>
            </a:r>
            <a:r>
              <a:rPr lang="tr-TR" dirty="0"/>
              <a:t>Bir denetim yolunun araştırmada yer alabilmesi için araştırmacılar, verilerin nasıl toplandığını detaylı bir şekilde anlatmalı, hangi kategorileri elde ettikleri belirtmeli ve araştırma sonunda hangi kararların ele alındığını ortaya koymalıdır. Araştırmada denetim yolu öyle detaylı belirtilmelidir ki, araştırmayı tekrarlamak isteyen biri için, kullanma kılavuzu niteliğinde olmalıdır.</a:t>
            </a:r>
            <a:endParaRPr lang="tr-TR" b="1" dirty="0"/>
          </a:p>
        </p:txBody>
      </p:sp>
    </p:spTree>
    <p:extLst>
      <p:ext uri="{BB962C8B-B14F-4D97-AF65-F5344CB8AC3E}">
        <p14:creationId xmlns:p14="http://schemas.microsoft.com/office/powerpoint/2010/main" val="1549521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Teoride Veri Analizi ve Kodlamalar</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lstStyle/>
          <a:p>
            <a:r>
              <a:rPr lang="tr-TR" dirty="0"/>
              <a:t>Gömülü teoride veri analizi iyi belirlenmiş bir süreci kapsar. Temel tanımlarla başlar, kavramsal sıralamayla devam eder ve en sonunda teori oluşturulur.</a:t>
            </a:r>
          </a:p>
          <a:p>
            <a:r>
              <a:rPr lang="sv-SE" dirty="0"/>
              <a:t>Veri analizi, dikkatli bir şekilde oluşturulan kodlama sürecidir.</a:t>
            </a:r>
            <a:endParaRPr lang="tr-TR" dirty="0"/>
          </a:p>
          <a:p>
            <a:r>
              <a:rPr lang="tr-TR" dirty="0"/>
              <a:t>Fakat gömülü teoride kullanılan kodlama özellikleri açıkça diğer nitel yöntemlerde uygulanan sistemlerden ayrılır. Kodlama sadece veri analizinin bir parçası değil ayrıca araştırmacı tarafından kullanılan temel analitik süreçtir. Bu da araştırmacı ve verilerini nüshadan teoriye doğru taşır.</a:t>
            </a:r>
          </a:p>
        </p:txBody>
      </p:sp>
    </p:spTree>
    <p:extLst>
      <p:ext uri="{BB962C8B-B14F-4D97-AF65-F5344CB8AC3E}">
        <p14:creationId xmlns:p14="http://schemas.microsoft.com/office/powerpoint/2010/main" val="2886392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Teoride Veri Analizi ve Kodlamalar</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lstStyle/>
          <a:p>
            <a:r>
              <a:rPr lang="tr-TR" dirty="0"/>
              <a:t>Görüşmelerden toplanan verilerin analizi, </a:t>
            </a:r>
            <a:r>
              <a:rPr lang="tr-TR" b="1" dirty="0"/>
              <a:t>açık kodlama, eksensel kodlama, seçici kodlama </a:t>
            </a:r>
            <a:r>
              <a:rPr lang="tr-TR" dirty="0"/>
              <a:t>ve </a:t>
            </a:r>
            <a:r>
              <a:rPr lang="tr-TR" b="1" dirty="0"/>
              <a:t>tematik analiz</a:t>
            </a:r>
            <a:r>
              <a:rPr lang="tr-TR" dirty="0"/>
              <a:t>den oluşmaktadır.</a:t>
            </a:r>
          </a:p>
          <a:p>
            <a:pPr marL="0" indent="0">
              <a:buNone/>
            </a:pPr>
            <a:r>
              <a:rPr lang="tr-TR" b="1" dirty="0"/>
              <a:t>Açık Kodlama: </a:t>
            </a:r>
            <a:r>
              <a:rPr lang="tr-TR" dirty="0"/>
              <a:t>Açık kodlama veriler üzerinde gerçekleştirilen kavramsal çözümlemenin ilk aşamasını oluşturmaktadır. Elde edilen veriler kendi aralarında daha az benzerlik gösteren alt kümelere ayrılır. Her alt küme oluşumuna kendi gruplarını ifade eden isimler verilir. Böylelikle daha önce tanımlanmış olan bir veri, aynı özelliklere sahip diğer bir veri ile aynı isimle kodlanmakta ve bu kodlar araştırmacının kategorileri belirlemesine yardımcı olmaktadır.</a:t>
            </a:r>
          </a:p>
        </p:txBody>
      </p:sp>
    </p:spTree>
    <p:extLst>
      <p:ext uri="{BB962C8B-B14F-4D97-AF65-F5344CB8AC3E}">
        <p14:creationId xmlns:p14="http://schemas.microsoft.com/office/powerpoint/2010/main" val="854419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a:t>Nitel Araştırma Yöntemleri</a:t>
            </a:r>
            <a:r>
              <a:rPr lang="tr-TR" sz="1800" dirty="0">
                <a:solidFill>
                  <a:srgbClr val="1CACE3">
                    <a:lumMod val="75000"/>
                  </a:srgbClr>
                </a:solidFill>
              </a:rPr>
              <a:t>[1]</a:t>
            </a:r>
            <a:endParaRPr lang="tr-TR" sz="3200" dirty="0"/>
          </a:p>
        </p:txBody>
      </p:sp>
      <p:sp>
        <p:nvSpPr>
          <p:cNvPr id="3" name="Content Placeholder 2"/>
          <p:cNvSpPr>
            <a:spLocks noGrp="1"/>
          </p:cNvSpPr>
          <p:nvPr>
            <p:ph idx="1"/>
          </p:nvPr>
        </p:nvSpPr>
        <p:spPr/>
        <p:txBody>
          <a:bodyPr/>
          <a:lstStyle/>
          <a:p>
            <a:r>
              <a:rPr lang="tr-TR" dirty="0"/>
              <a:t>Nitel araştırma bir sosyal olayı doğal ortamı ve doğal oluşumu içinde tasvir eden bir araştırma türüdür. Deneysel nicel araştırmalar gibi olayın değişkenleriyle oynamaz. Bir durumu ilişki bağlantıları içinde anlamaya çalışır. Bir olayı etkileyen değişkenleri kendisi ortaya çıkarır. Araştırma sonunda kavram ve teoriler oluşturur.</a:t>
            </a:r>
          </a:p>
        </p:txBody>
      </p:sp>
    </p:spTree>
    <p:extLst>
      <p:ext uri="{BB962C8B-B14F-4D97-AF65-F5344CB8AC3E}">
        <p14:creationId xmlns:p14="http://schemas.microsoft.com/office/powerpoint/2010/main" val="1064822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Teoride Veri Analizi ve Kodlamalar</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normAutofit/>
          </a:bodyPr>
          <a:lstStyle/>
          <a:p>
            <a:pPr marL="0" indent="0">
              <a:buNone/>
            </a:pPr>
            <a:r>
              <a:rPr lang="tr-TR" b="1" dirty="0"/>
              <a:t>Eksensel Kodlama: </a:t>
            </a:r>
            <a:r>
              <a:rPr lang="tr-TR" dirty="0"/>
              <a:t>Eksensel kodlama, açık kodlamanın devamdır. Açık kodlamada ortaya çıkan ana kategorilerin birbiri ile bağlantılarının yapıldığı aşamadır. Eksensel kodlama sırasında araştırmacı, veri yap-bozunun parçalarını bir araya getirmeye başlar.</a:t>
            </a:r>
          </a:p>
          <a:p>
            <a:pPr marL="0" indent="0">
              <a:buNone/>
            </a:pPr>
            <a:r>
              <a:rPr lang="tr-TR" dirty="0"/>
              <a:t>Her bir parçanın (örneğin, kategori, alt kategorinin) bütünü açıklayıcı bir şekilde planlar ve ilk teşebbüsleri deneme yanılmadır. Daha sonra araştırmacı teorik olarak daha duyarlı hale geldikçe, kavramsal belirleyicileri ve kategoriyi birbirine uydurması kolaylaşır.</a:t>
            </a:r>
          </a:p>
          <a:p>
            <a:pPr marL="0" indent="0">
              <a:buNone/>
            </a:pPr>
            <a:r>
              <a:rPr lang="tr-TR" dirty="0"/>
              <a:t>Birbirleriyle ilişkili kavramların aynı kategoride yer alıp almadığı kontrol etmiş olur. Doğru bir gömülü teori çözümlemesinde, tıpkı diğer kodlar gibi eksensel kodlarında verilerden ortaya çıkarılması gerekir.</a:t>
            </a:r>
            <a:endParaRPr lang="tr-TR" b="1" dirty="0"/>
          </a:p>
        </p:txBody>
      </p:sp>
    </p:spTree>
    <p:extLst>
      <p:ext uri="{BB962C8B-B14F-4D97-AF65-F5344CB8AC3E}">
        <p14:creationId xmlns:p14="http://schemas.microsoft.com/office/powerpoint/2010/main" val="20466127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Teoride Veri Analizi ve Kodlamalar</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lstStyle/>
          <a:p>
            <a:pPr marL="0" indent="0">
              <a:buNone/>
            </a:pPr>
            <a:r>
              <a:rPr lang="tr-TR" b="1" dirty="0"/>
              <a:t>Seçici Kodlama: </a:t>
            </a:r>
            <a:r>
              <a:rPr lang="tr-TR" dirty="0"/>
              <a:t>Seçici kodlama ile ortaya çıkan her kategori diğer kategorilerle birlikte değerlendirilerek son noktaya varılır. Bu aşama için “seçici” teriminin kullanılmasının nedeni ise, araştırmacı bilinçli olarak bir özelliği ana kategori olarak belirler ve ona yoğunlaşır. Bu noktadan sonra da kategorilerin kemikleşerek tam anlamıyla ortaya çıkmasına kadar sürer. Bu aşamadan sonra artık teori oluşumu başlar.</a:t>
            </a:r>
            <a:endParaRPr lang="tr-TR" b="1" dirty="0"/>
          </a:p>
        </p:txBody>
      </p:sp>
    </p:spTree>
    <p:extLst>
      <p:ext uri="{BB962C8B-B14F-4D97-AF65-F5344CB8AC3E}">
        <p14:creationId xmlns:p14="http://schemas.microsoft.com/office/powerpoint/2010/main" val="3650653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Teoride Veri Analizi ve Kodlamalar</a:t>
            </a:r>
            <a:r>
              <a:rPr lang="tr-TR" sz="1800" dirty="0">
                <a:solidFill>
                  <a:srgbClr val="1CACE3">
                    <a:lumMod val="75000"/>
                  </a:srgbClr>
                </a:solidFill>
              </a:rPr>
              <a:t>[2]</a:t>
            </a:r>
            <a:endParaRPr lang="tr-TR" sz="3200" dirty="0"/>
          </a:p>
        </p:txBody>
      </p:sp>
      <p:sp>
        <p:nvSpPr>
          <p:cNvPr id="3" name="Content Placeholder 2"/>
          <p:cNvSpPr>
            <a:spLocks noGrp="1"/>
          </p:cNvSpPr>
          <p:nvPr>
            <p:ph idx="1"/>
          </p:nvPr>
        </p:nvSpPr>
        <p:spPr/>
        <p:txBody>
          <a:bodyPr>
            <a:normAutofit lnSpcReduction="10000"/>
          </a:bodyPr>
          <a:lstStyle/>
          <a:p>
            <a:pPr marL="0" indent="0">
              <a:buNone/>
            </a:pPr>
            <a:r>
              <a:rPr lang="tr-TR" b="1" dirty="0"/>
              <a:t>Tematik Analiz: </a:t>
            </a:r>
            <a:r>
              <a:rPr lang="tr-TR" dirty="0"/>
              <a:t>Gömülü teori bir tür tematik tümevarım analizidir. Tekrarlayıcı teknikler kullanılarak metinde var olan kategorileri ve içerikleri, formal olan teorik modellerle ilişki kurarak tanımlamaya çalışır.</a:t>
            </a:r>
          </a:p>
          <a:p>
            <a:pPr marL="0" indent="0">
              <a:buNone/>
            </a:pPr>
            <a:r>
              <a:rPr lang="tr-TR" dirty="0"/>
              <a:t>Gömülü teorinin tanımlayıcı özelliklerinden biri de sabit karşılaştırma yöntemidir. Geçerli bir gömülü teori analizi için, metinde var olan bütün bölümlerin sistematik olarak birbiriyle karşılaştırılması gerekir. Veriler toplandıkça ve analiz edildikçe teorik modeller üretilir ya da bu üretilen modeller revize edilir. </a:t>
            </a:r>
          </a:p>
          <a:p>
            <a:pPr marL="0" indent="0">
              <a:buNone/>
            </a:pPr>
            <a:r>
              <a:rPr lang="tr-TR" b="1" dirty="0"/>
              <a:t>Gömülü teori </a:t>
            </a:r>
            <a:r>
              <a:rPr lang="tr-TR" dirty="0"/>
              <a:t>ile </a:t>
            </a:r>
            <a:r>
              <a:rPr lang="tr-TR" b="1" dirty="0"/>
              <a:t>tümevarımcı tematik analiz </a:t>
            </a:r>
            <a:r>
              <a:rPr lang="tr-TR" dirty="0"/>
              <a:t>arasındaki </a:t>
            </a:r>
            <a:r>
              <a:rPr lang="tr-TR" b="1" dirty="0"/>
              <a:t>en önemli fark</a:t>
            </a:r>
            <a:r>
              <a:rPr lang="tr-TR" dirty="0"/>
              <a:t> gömülü teorinin veri toplama ve analiz kısmında tekrarlanan araştırma dizaynına ihtiyaç duymasıdır. Örneklem boyutu öncelik değildir. Tematik analizde ise örneklem ve veri toplama tekrarlanabilir. Fakat bunlar uygulanan tematik analizde önceliktir ve analiz kısmından ayrı gerçekleşir.</a:t>
            </a:r>
            <a:endParaRPr lang="tr-TR" b="1" dirty="0"/>
          </a:p>
        </p:txBody>
      </p:sp>
    </p:spTree>
    <p:extLst>
      <p:ext uri="{BB962C8B-B14F-4D97-AF65-F5344CB8AC3E}">
        <p14:creationId xmlns:p14="http://schemas.microsoft.com/office/powerpoint/2010/main" val="23030848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800" dirty="0"/>
              <a:t>Kaynakça</a:t>
            </a:r>
          </a:p>
        </p:txBody>
      </p:sp>
      <p:sp>
        <p:nvSpPr>
          <p:cNvPr id="3" name="Content Placeholder 2"/>
          <p:cNvSpPr>
            <a:spLocks noGrp="1"/>
          </p:cNvSpPr>
          <p:nvPr>
            <p:ph idx="1"/>
          </p:nvPr>
        </p:nvSpPr>
        <p:spPr/>
        <p:txBody>
          <a:bodyPr/>
          <a:lstStyle/>
          <a:p>
            <a:pPr marL="0" indent="0">
              <a:buNone/>
            </a:pPr>
            <a:r>
              <a:rPr lang="tr-TR" dirty="0"/>
              <a:t>1. Ilgar, Z. Ve Ilgar S. Nitel Bir Araştırma Deseni Olarak Gömülü Teori.</a:t>
            </a:r>
          </a:p>
          <a:p>
            <a:pPr marL="0" indent="0">
              <a:buNone/>
            </a:pPr>
            <a:r>
              <a:rPr lang="tr-TR" dirty="0"/>
              <a:t>2. Aksakal, N. Ve Kırkaya İ. Gömülü Teori: Spor Bilimlerinde Kullanılabilirliği. </a:t>
            </a:r>
            <a:r>
              <a:rPr lang="tr-TR" i="1" dirty="0"/>
              <a:t>CBÜ Beden Eğitimi ve Spor Bilimleri Dergisi 2013</a:t>
            </a:r>
            <a:r>
              <a:rPr lang="tr-TR" dirty="0"/>
              <a:t>: 8(1). </a:t>
            </a:r>
          </a:p>
          <a:p>
            <a:pPr marL="0" indent="0">
              <a:buNone/>
            </a:pPr>
            <a:endParaRPr lang="tr-TR" dirty="0"/>
          </a:p>
        </p:txBody>
      </p:sp>
    </p:spTree>
    <p:extLst>
      <p:ext uri="{BB962C8B-B14F-4D97-AF65-F5344CB8AC3E}">
        <p14:creationId xmlns:p14="http://schemas.microsoft.com/office/powerpoint/2010/main" val="418517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3200" dirty="0"/>
              <a:t>Nitel</a:t>
            </a:r>
            <a:r>
              <a:rPr lang="tr-TR" dirty="0"/>
              <a:t> </a:t>
            </a:r>
            <a:r>
              <a:rPr lang="tr-TR" sz="3200" dirty="0"/>
              <a:t>Araştırma</a:t>
            </a:r>
            <a:r>
              <a:rPr lang="tr-TR" dirty="0"/>
              <a:t> </a:t>
            </a:r>
            <a:r>
              <a:rPr lang="tr-TR" sz="3200" dirty="0"/>
              <a:t>Yöntemleri</a:t>
            </a:r>
            <a:r>
              <a:rPr lang="tr-TR" sz="1800" dirty="0">
                <a:solidFill>
                  <a:srgbClr val="1CACE3">
                    <a:lumMod val="75000"/>
                  </a:srgbClr>
                </a:solidFill>
              </a:rPr>
              <a:t>[1]</a:t>
            </a:r>
            <a:endParaRPr lang="tr-TR" sz="3200" dirty="0"/>
          </a:p>
        </p:txBody>
      </p:sp>
      <p:sp>
        <p:nvSpPr>
          <p:cNvPr id="3" name="Content Placeholder 2"/>
          <p:cNvSpPr>
            <a:spLocks noGrp="1"/>
          </p:cNvSpPr>
          <p:nvPr>
            <p:ph idx="1"/>
          </p:nvPr>
        </p:nvSpPr>
        <p:spPr/>
        <p:txBody>
          <a:bodyPr/>
          <a:lstStyle/>
          <a:p>
            <a:r>
              <a:rPr lang="tr-TR" dirty="0"/>
              <a:t>Nitel araştırmalarda veriler gözlem, mülakat ve anket yoluyla toplanır. Zaman alıcı olması dolayısıyla küçük örneklemler üzerinde çalışılır. İnsan ve grup davranışlarının “niçin” ini anlamaya yöneliktir. Nitel araştırma kişilerin kanaatleri, tecrübeleri, algıları ve duyguları gibi subjektif verilerle meşgul olur ve yorumlamacı paradigmayı esas alır. </a:t>
            </a:r>
          </a:p>
        </p:txBody>
      </p:sp>
    </p:spTree>
    <p:extLst>
      <p:ext uri="{BB962C8B-B14F-4D97-AF65-F5344CB8AC3E}">
        <p14:creationId xmlns:p14="http://schemas.microsoft.com/office/powerpoint/2010/main" val="1046258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Nitel araştırmalar dünyanın sosyal yönü ile ilgilenir ve şu sorulara yanıt arar: </a:t>
            </a:r>
          </a:p>
          <a:p>
            <a:pPr marL="0" indent="0">
              <a:buNone/>
            </a:pPr>
            <a:r>
              <a:rPr lang="tr-TR" dirty="0"/>
              <a:t>• İnsanlar niçin böyle davranır? </a:t>
            </a:r>
          </a:p>
          <a:p>
            <a:pPr marL="0" indent="0">
              <a:buNone/>
            </a:pPr>
            <a:r>
              <a:rPr lang="tr-TR" dirty="0"/>
              <a:t>• Kanaatler ve vaziyet alışlar nasıl oluşur? </a:t>
            </a:r>
          </a:p>
          <a:p>
            <a:pPr marL="0" indent="0">
              <a:buNone/>
            </a:pPr>
            <a:r>
              <a:rPr lang="tr-TR" dirty="0"/>
              <a:t>• İnsanlar çevrelerinde olup bitenden nasıl etkilenir? </a:t>
            </a:r>
          </a:p>
          <a:p>
            <a:pPr marL="0" indent="0">
              <a:buNone/>
            </a:pPr>
            <a:r>
              <a:rPr lang="tr-TR" dirty="0"/>
              <a:t>• Kültürler niçin ve nasıl gelişir? </a:t>
            </a:r>
          </a:p>
          <a:p>
            <a:pPr marL="0" indent="0">
              <a:buNone/>
            </a:pPr>
            <a:r>
              <a:rPr lang="tr-TR" dirty="0"/>
              <a:t>• Sosyal gruplar arasındaki farklar nelerdir?</a:t>
            </a:r>
          </a:p>
        </p:txBody>
      </p:sp>
      <p:sp>
        <p:nvSpPr>
          <p:cNvPr id="4" name="Title 1"/>
          <p:cNvSpPr txBox="1">
            <a:spLocks/>
          </p:cNvSpPr>
          <p:nvPr/>
        </p:nvSpPr>
        <p:spPr>
          <a:xfrm>
            <a:off x="1945201" y="675926"/>
            <a:ext cx="6589199"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3200" dirty="0"/>
              <a:t>Nitel Araştırma Yöntemleri</a:t>
            </a:r>
            <a:r>
              <a:rPr lang="tr-TR" sz="1800" dirty="0">
                <a:solidFill>
                  <a:srgbClr val="1CACE3">
                    <a:lumMod val="75000"/>
                  </a:srgbClr>
                </a:solidFill>
              </a:rPr>
              <a:t>[1]</a:t>
            </a:r>
            <a:endParaRPr lang="tr-TR" sz="3200" dirty="0"/>
          </a:p>
        </p:txBody>
      </p:sp>
    </p:spTree>
    <p:extLst>
      <p:ext uri="{BB962C8B-B14F-4D97-AF65-F5344CB8AC3E}">
        <p14:creationId xmlns:p14="http://schemas.microsoft.com/office/powerpoint/2010/main" val="3230829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a:t>Nitel Araştırma Süreci</a:t>
            </a:r>
            <a:r>
              <a:rPr lang="tr-TR" sz="1800" dirty="0">
                <a:solidFill>
                  <a:srgbClr val="1CACE3">
                    <a:lumMod val="75000"/>
                  </a:srgbClr>
                </a:solidFill>
              </a:rPr>
              <a:t>[1]</a:t>
            </a:r>
            <a:endParaRPr lang="tr-TR" sz="3200" dirty="0"/>
          </a:p>
        </p:txBody>
      </p:sp>
      <p:sp>
        <p:nvSpPr>
          <p:cNvPr id="3" name="Content Placeholder 2"/>
          <p:cNvSpPr>
            <a:spLocks noGrp="1"/>
          </p:cNvSpPr>
          <p:nvPr>
            <p:ph idx="1"/>
          </p:nvPr>
        </p:nvSpPr>
        <p:spPr/>
        <p:txBody>
          <a:bodyPr>
            <a:normAutofit/>
          </a:bodyPr>
          <a:lstStyle/>
          <a:p>
            <a:r>
              <a:rPr lang="tr-TR" dirty="0"/>
              <a:t>Problem, kuramsal/kavramsal çerçeveyi oluşturma,</a:t>
            </a:r>
          </a:p>
          <a:p>
            <a:r>
              <a:rPr lang="tr-TR" dirty="0"/>
              <a:t>Araştırma sorusu/sorularının yazılması,</a:t>
            </a:r>
          </a:p>
          <a:p>
            <a:r>
              <a:rPr lang="tr-TR" dirty="0"/>
              <a:t>Araştırma alanının/örnekleminin belirlenmesi,</a:t>
            </a:r>
          </a:p>
          <a:p>
            <a:r>
              <a:rPr lang="tr-TR" dirty="0"/>
              <a:t>Araştırmacı rolünün belirlenmesi,</a:t>
            </a:r>
          </a:p>
          <a:p>
            <a:r>
              <a:rPr lang="tr-TR" dirty="0"/>
              <a:t>Veri toplama aracının/stratejilerinin belirlenmesi veri toplama (görüşme, gözlem, dokümanlar, odak grup görüşmesi),</a:t>
            </a:r>
          </a:p>
          <a:p>
            <a:r>
              <a:rPr lang="tr-TR" dirty="0"/>
              <a:t>Verilerin analizi, </a:t>
            </a:r>
          </a:p>
          <a:p>
            <a:r>
              <a:rPr lang="tr-TR" dirty="0"/>
              <a:t>Bulguların betimlenmesi ve yorumlanması, </a:t>
            </a:r>
          </a:p>
          <a:p>
            <a:r>
              <a:rPr lang="tr-TR" dirty="0"/>
              <a:t>Sonuçların sınırlandırılması ve analitik genellemelere ulaşılması, </a:t>
            </a:r>
          </a:p>
          <a:p>
            <a:r>
              <a:rPr lang="tr-TR" dirty="0"/>
              <a:t>Araştırmanın kuram ve uygulama için doğurduğu sonuçlar </a:t>
            </a:r>
          </a:p>
          <a:p>
            <a:pPr marL="0" indent="0">
              <a:buNone/>
            </a:pPr>
            <a:r>
              <a:rPr lang="tr-TR" dirty="0"/>
              <a:t> Şeklinde belirli aşamalardan oluşmaktadır. </a:t>
            </a:r>
          </a:p>
        </p:txBody>
      </p:sp>
    </p:spTree>
    <p:extLst>
      <p:ext uri="{BB962C8B-B14F-4D97-AF65-F5344CB8AC3E}">
        <p14:creationId xmlns:p14="http://schemas.microsoft.com/office/powerpoint/2010/main" val="3251981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a:t>Nitel Araştırma Desenleri</a:t>
            </a:r>
            <a:r>
              <a:rPr lang="tr-TR" sz="1800" dirty="0"/>
              <a:t>[1]</a:t>
            </a:r>
          </a:p>
        </p:txBody>
      </p:sp>
      <p:sp>
        <p:nvSpPr>
          <p:cNvPr id="3" name="Content Placeholder 2"/>
          <p:cNvSpPr>
            <a:spLocks noGrp="1"/>
          </p:cNvSpPr>
          <p:nvPr>
            <p:ph idx="1"/>
          </p:nvPr>
        </p:nvSpPr>
        <p:spPr/>
        <p:txBody>
          <a:bodyPr>
            <a:normAutofit/>
          </a:bodyPr>
          <a:lstStyle/>
          <a:p>
            <a:r>
              <a:rPr lang="tr-TR" dirty="0"/>
              <a:t>Araştırma deseni, araştırmanın yaklaşımını belirleyen ve aşamaların tutarlı olmasına rehberlik eden stratejidir. Başlıca nitel araştırma desenleri,</a:t>
            </a:r>
          </a:p>
          <a:p>
            <a:r>
              <a:rPr lang="tr-TR" dirty="0"/>
              <a:t>Kültür ana (etnografya),</a:t>
            </a:r>
          </a:p>
          <a:p>
            <a:r>
              <a:rPr lang="tr-TR" dirty="0"/>
              <a:t>Olgu bilim (fenomenoloji), </a:t>
            </a:r>
          </a:p>
          <a:p>
            <a:r>
              <a:rPr lang="tr-TR" dirty="0"/>
              <a:t>Durum (örnek olay) çalışması, </a:t>
            </a:r>
          </a:p>
          <a:p>
            <a:r>
              <a:rPr lang="tr-TR" dirty="0"/>
              <a:t>Eylem araştırması, </a:t>
            </a:r>
          </a:p>
          <a:p>
            <a:r>
              <a:rPr lang="tr-TR" dirty="0"/>
              <a:t>Gömülü teori (kuram oluşturma-temellendirilmiş kuram) dir. </a:t>
            </a:r>
          </a:p>
          <a:p>
            <a:r>
              <a:rPr lang="tr-TR" dirty="0"/>
              <a:t>Başka bir araştırma deseni tipi de saha taraması (survey)dır. Ancak bu hem niteliksel hem de niceliksel olabilir. </a:t>
            </a:r>
          </a:p>
        </p:txBody>
      </p:sp>
    </p:spTree>
    <p:extLst>
      <p:ext uri="{BB962C8B-B14F-4D97-AF65-F5344CB8AC3E}">
        <p14:creationId xmlns:p14="http://schemas.microsoft.com/office/powerpoint/2010/main" val="376930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a:t>
            </a:r>
            <a:r>
              <a:rPr lang="tr-TR" sz="2000" dirty="0"/>
              <a:t>Grounded Theory</a:t>
            </a:r>
            <a:r>
              <a:rPr lang="tr-TR" sz="3200" dirty="0"/>
              <a:t>)</a:t>
            </a:r>
            <a:r>
              <a:rPr lang="tr-TR" sz="1800" dirty="0">
                <a:solidFill>
                  <a:srgbClr val="1CACE3">
                    <a:lumMod val="75000"/>
                  </a:srgbClr>
                </a:solidFill>
              </a:rPr>
              <a:t> [2]</a:t>
            </a:r>
            <a:endParaRPr lang="tr-TR" sz="3200" dirty="0"/>
          </a:p>
        </p:txBody>
      </p:sp>
      <p:sp>
        <p:nvSpPr>
          <p:cNvPr id="3" name="Content Placeholder 2"/>
          <p:cNvSpPr>
            <a:spLocks noGrp="1"/>
          </p:cNvSpPr>
          <p:nvPr>
            <p:ph idx="1"/>
          </p:nvPr>
        </p:nvSpPr>
        <p:spPr/>
        <p:txBody>
          <a:bodyPr/>
          <a:lstStyle/>
          <a:p>
            <a:r>
              <a:rPr lang="tr-TR" sz="2000" b="1" dirty="0">
                <a:solidFill>
                  <a:schemeClr val="accent2">
                    <a:lumMod val="75000"/>
                  </a:schemeClr>
                </a:solidFill>
                <a:latin typeface="+mj-lt"/>
                <a:ea typeface="+mj-ea"/>
                <a:cs typeface="+mj-cs"/>
              </a:rPr>
              <a:t>Gömülü teori: </a:t>
            </a:r>
            <a:r>
              <a:rPr lang="tr-TR" dirty="0"/>
              <a:t>Araştırma süreci içinde verilerin sistematik bir şekilde toplanarak analiz edilmesi yoluyla yeni bir teoriye ulaşmak olarak açıklanmaktadır.</a:t>
            </a:r>
          </a:p>
          <a:p>
            <a:r>
              <a:rPr lang="tr-TR" dirty="0"/>
              <a:t>Grounded theory’nin Türkçe karşılıkları: "Temellendirilmiş kuram", "Gömülü teori" , "Amprik temele dayalı kuram" olarak adlandırılmaktadır.</a:t>
            </a:r>
          </a:p>
        </p:txBody>
      </p:sp>
    </p:spTree>
    <p:extLst>
      <p:ext uri="{BB962C8B-B14F-4D97-AF65-F5344CB8AC3E}">
        <p14:creationId xmlns:p14="http://schemas.microsoft.com/office/powerpoint/2010/main" val="594127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a:t>
            </a:r>
            <a:r>
              <a:rPr lang="tr-TR" sz="2000" dirty="0"/>
              <a:t>Grounded Theory</a:t>
            </a:r>
            <a:r>
              <a:rPr lang="tr-TR" sz="3200" dirty="0"/>
              <a:t>)</a:t>
            </a:r>
            <a:r>
              <a:rPr lang="tr-TR" sz="1800" dirty="0">
                <a:solidFill>
                  <a:srgbClr val="1CACE3">
                    <a:lumMod val="75000"/>
                  </a:srgbClr>
                </a:solidFill>
              </a:rPr>
              <a:t> [2]</a:t>
            </a:r>
            <a:endParaRPr lang="tr-TR" sz="3200" dirty="0"/>
          </a:p>
        </p:txBody>
      </p:sp>
      <p:sp>
        <p:nvSpPr>
          <p:cNvPr id="3" name="Content Placeholder 2"/>
          <p:cNvSpPr>
            <a:spLocks noGrp="1"/>
          </p:cNvSpPr>
          <p:nvPr>
            <p:ph idx="1"/>
          </p:nvPr>
        </p:nvSpPr>
        <p:spPr/>
        <p:txBody>
          <a:bodyPr/>
          <a:lstStyle/>
          <a:p>
            <a:r>
              <a:rPr lang="tr-TR" sz="2000" b="1" dirty="0">
                <a:solidFill>
                  <a:schemeClr val="accent2">
                    <a:lumMod val="75000"/>
                  </a:schemeClr>
                </a:solidFill>
                <a:latin typeface="+mj-lt"/>
                <a:ea typeface="+mj-ea"/>
                <a:cs typeface="+mj-cs"/>
              </a:rPr>
              <a:t>Amacı</a:t>
            </a:r>
            <a:r>
              <a:rPr lang="tr-TR" b="1" dirty="0"/>
              <a:t>: </a:t>
            </a:r>
            <a:r>
              <a:rPr lang="tr-TR" dirty="0"/>
              <a:t>Kavramsal kategoriler arasındaki ilişkiyi göstermek ve bunların hangi kuramsal ilişkiler bağlamında oluştuğunu, değiştiğini ve sürdürüldüğünü ayrıntılarıyla ortaya koymaktır.</a:t>
            </a:r>
          </a:p>
        </p:txBody>
      </p:sp>
    </p:spTree>
    <p:extLst>
      <p:ext uri="{BB962C8B-B14F-4D97-AF65-F5344CB8AC3E}">
        <p14:creationId xmlns:p14="http://schemas.microsoft.com/office/powerpoint/2010/main" val="3785665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3200" dirty="0"/>
              <a:t>Gömülü Teori: (</a:t>
            </a:r>
            <a:r>
              <a:rPr lang="tr-TR" sz="2000" dirty="0"/>
              <a:t>Grounded Theory</a:t>
            </a:r>
            <a:r>
              <a:rPr lang="tr-TR" sz="3200" dirty="0"/>
              <a:t>)</a:t>
            </a:r>
            <a:r>
              <a:rPr lang="tr-TR" sz="1800" dirty="0">
                <a:solidFill>
                  <a:srgbClr val="1CACE3">
                    <a:lumMod val="75000"/>
                  </a:srgbClr>
                </a:solidFill>
              </a:rPr>
              <a:t> [2]</a:t>
            </a:r>
            <a:endParaRPr lang="tr-TR" sz="3200" dirty="0"/>
          </a:p>
        </p:txBody>
      </p:sp>
      <p:sp>
        <p:nvSpPr>
          <p:cNvPr id="3" name="Content Placeholder 2"/>
          <p:cNvSpPr>
            <a:spLocks noGrp="1"/>
          </p:cNvSpPr>
          <p:nvPr>
            <p:ph idx="1"/>
          </p:nvPr>
        </p:nvSpPr>
        <p:spPr/>
        <p:txBody>
          <a:bodyPr/>
          <a:lstStyle/>
          <a:p>
            <a:r>
              <a:rPr lang="tr-TR" dirty="0"/>
              <a:t>Gömülü teorinin asıl amacı </a:t>
            </a:r>
            <a:r>
              <a:rPr lang="tr-TR" sz="2000" dirty="0">
                <a:solidFill>
                  <a:schemeClr val="accent2">
                    <a:lumMod val="75000"/>
                  </a:schemeClr>
                </a:solidFill>
                <a:latin typeface="+mj-lt"/>
                <a:ea typeface="+mj-ea"/>
                <a:cs typeface="+mj-cs"/>
              </a:rPr>
              <a:t>teori oluşturmaktır</a:t>
            </a:r>
            <a:r>
              <a:rPr lang="tr-TR" dirty="0"/>
              <a:t>. Oluşturulacak bu teori gerçeklere dayanmalıdır. Araştırmacı, verileri önceden tanımlamış kategorilere uydurmaktan ziyade, katılımcılarca açığa çıkarılan kuramlardan teori geliştirir. Gerçekle gerçek olmayanın mümkün olduğunca birbirinden ayrılması gereklidir.</a:t>
            </a:r>
          </a:p>
        </p:txBody>
      </p:sp>
    </p:spTree>
    <p:extLst>
      <p:ext uri="{BB962C8B-B14F-4D97-AF65-F5344CB8AC3E}">
        <p14:creationId xmlns:p14="http://schemas.microsoft.com/office/powerpoint/2010/main" val="8097324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130</TotalTime>
  <Words>1796</Words>
  <Application>Microsoft Macintosh PowerPoint</Application>
  <PresentationFormat>Ekran Gösterisi (4:3)</PresentationFormat>
  <Paragraphs>93</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Gömülü Teori</vt:lpstr>
      <vt:lpstr>Nitel Araştırma Yöntemleri[1]</vt:lpstr>
      <vt:lpstr>Nitel Araştırma Yöntemleri[1]</vt:lpstr>
      <vt:lpstr>PowerPoint Sunusu</vt:lpstr>
      <vt:lpstr>Nitel Araştırma Süreci[1]</vt:lpstr>
      <vt:lpstr>Nitel Araştırma Desenleri[1]</vt:lpstr>
      <vt:lpstr>Gömülü Teori: (Grounded Theory) [2]</vt:lpstr>
      <vt:lpstr>Gömülü Teori: (Grounded Theory) [2]</vt:lpstr>
      <vt:lpstr>Gömülü Teori: (Grounded Theory) [2]</vt:lpstr>
      <vt:lpstr>Gömülü Teori: (Grounded Theory) [2]</vt:lpstr>
      <vt:lpstr>Gömülü Teori: (Grounded Theory) [2]</vt:lpstr>
      <vt:lpstr>Gömülü teori Metodolojisi ve Örneklem[2]</vt:lpstr>
      <vt:lpstr>Teorik Örneklem[2]</vt:lpstr>
      <vt:lpstr>Teorik Örneklem[2]</vt:lpstr>
      <vt:lpstr>Gömülü Teoride Örneklem Büyüklüğü[2]</vt:lpstr>
      <vt:lpstr>Gömülü Teori Çalışmalarının Geçerlilik Ve Güvenilirliği[2]</vt:lpstr>
      <vt:lpstr>Gömülü teoride araştırmanın geçerliliğini ve kalitesini artırmak için izlenebilecek adımlar:[2] </vt:lpstr>
      <vt:lpstr>Gömülü Teoride Veri Analizi ve Kodlamalar[2]</vt:lpstr>
      <vt:lpstr>Gömülü Teoride Veri Analizi ve Kodlamalar[2]</vt:lpstr>
      <vt:lpstr>Gömülü Teoride Veri Analizi ve Kodlamalar[2]</vt:lpstr>
      <vt:lpstr>Gömülü Teoride Veri Analizi ve Kodlamalar[2]</vt:lpstr>
      <vt:lpstr>Gömülü Teoride Veri Analizi ve Kodlamalar[2]</vt:lpstr>
      <vt:lpstr>Kaynakça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Gömülü Teori</dc:title>
  <dc:creator>Lenovo</dc:creator>
  <cp:lastModifiedBy>Microsoft Office User</cp:lastModifiedBy>
  <cp:revision>16</cp:revision>
  <dcterms:created xsi:type="dcterms:W3CDTF">2015-10-19T09:16:19Z</dcterms:created>
  <dcterms:modified xsi:type="dcterms:W3CDTF">2020-06-25T11:54:31Z</dcterms:modified>
</cp:coreProperties>
</file>