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70" r:id="rId3"/>
    <p:sldId id="271" r:id="rId4"/>
    <p:sldId id="272" r:id="rId5"/>
    <p:sldId id="273" r:id="rId6"/>
    <p:sldId id="281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131" autoAdjust="0"/>
  </p:normalViewPr>
  <p:slideViewPr>
    <p:cSldViewPr snapToGrid="0">
      <p:cViewPr varScale="1">
        <p:scale>
          <a:sx n="93" d="100"/>
          <a:sy n="93" d="100"/>
        </p:scale>
        <p:origin x="4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2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80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966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85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312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44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23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4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4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5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1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19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04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33321" y="400692"/>
            <a:ext cx="9944100" cy="1489872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altLang="tr-TR" sz="4000" b="1" dirty="0"/>
              <a:t>ACTION POTENTIALS</a:t>
            </a: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tr-TR" sz="4000" b="1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WEEK 5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Assoc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. Prof. Dr. Yasemin SALGIRLI DEMİRBAŞ</a:t>
            </a: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Resident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ECAWBM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13" y="5923245"/>
            <a:ext cx="889298" cy="8892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9" y="6037118"/>
            <a:ext cx="2646212" cy="6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="" xmlns:a16="http://schemas.microsoft.com/office/drawing/2014/main" id="{3A914827-CFE5-4197-BA39-2E2D143C82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3013B969-15C6-496F-A783-8263B2D5E7C6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DE479F2-7D1B-4FBE-913F-F9C7ABA520A6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170FCCC4-8B7C-4CEF-A065-524892641638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F3E49775-4543-4ACE-AF9F-9DDF6E3E31BD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9351A7EC-94FC-4A49-A4C1-716295D00648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5C2826BF-E1FA-43EB-A5B9-A0529D424CB1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" name="Snip Diagonal Corner Rectangle 25">
            <a:extLst>
              <a:ext uri="{FF2B5EF4-FFF2-40B4-BE49-F238E27FC236}">
                <a16:creationId xmlns="" xmlns:a16="http://schemas.microsoft.com/office/drawing/2014/main" id="{59E26208-31FE-4637-8CF0-F1A6798BE47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661860" y="4863570"/>
            <a:ext cx="5627258" cy="1507067"/>
          </a:xfrm>
        </p:spPr>
        <p:txBody>
          <a:bodyPr>
            <a:normAutofit/>
          </a:bodyPr>
          <a:lstStyle/>
          <a:p>
            <a:r>
              <a:rPr lang="tr-TR" b="1" dirty="0" err="1"/>
              <a:t>ActIon-PotentIal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661859" y="685800"/>
            <a:ext cx="7120237" cy="4191000"/>
          </a:xfrm>
        </p:spPr>
        <p:txBody>
          <a:bodyPr rtlCol="0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here is a sequential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opening and closing of sodium and potassium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channels along the membrane.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action potential doesn’t move but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“sets off” a new action potential in the region of the axon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just ahead of it.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Because the membrane areas that have just undergone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an action potential are refractory and cannot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immediately undergo another, the only direction of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 propagation is away from a region of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membrane that has recently been active</a:t>
            </a:r>
            <a:endParaRPr lang="tr-TR" sz="2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tr-TR" sz="1900" dirty="0"/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10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20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="" xmlns:a16="http://schemas.microsoft.com/office/drawing/2014/main" id="{99192182-00B6-4137-8B20-A71A0273056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B5CAA1DC-A8DE-400F-B426-14C06D77F91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9D45D45D-D371-4C69-81F0-AC22C6FE2E33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E69F0825-E6F1-44D8-9826-3E1F973CC49D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5FC69073-1B4D-4A9C-B876-0C58BDCA6108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B1EC4A15-A630-4157-8ED1-7F7FD8E35412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1B235B8-3DF4-4B3D-BB2D-A4C112BD4618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" name="Snip Diagonal Corner Rectangle 16">
            <a:extLst>
              <a:ext uri="{FF2B5EF4-FFF2-40B4-BE49-F238E27FC236}">
                <a16:creationId xmlns="" xmlns:a16="http://schemas.microsoft.com/office/drawing/2014/main" id="{4B94BAB3-4EB4-49CB-9E80-3787673F9CC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83724BFA-A254-419D-8502-D90EF53834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96" r="3" b="3"/>
          <a:stretch/>
        </p:blipFill>
        <p:spPr>
          <a:xfrm>
            <a:off x="800558" y="786118"/>
            <a:ext cx="3337560" cy="2404227"/>
          </a:xfrm>
          <a:custGeom>
            <a:avLst/>
            <a:gdLst>
              <a:gd name="connsiteX0" fmla="*/ 384420 w 3337560"/>
              <a:gd name="connsiteY0" fmla="*/ 0 h 2404227"/>
              <a:gd name="connsiteX1" fmla="*/ 3337560 w 3337560"/>
              <a:gd name="connsiteY1" fmla="*/ 0 h 2404227"/>
              <a:gd name="connsiteX2" fmla="*/ 3337560 w 3337560"/>
              <a:gd name="connsiteY2" fmla="*/ 2404227 h 2404227"/>
              <a:gd name="connsiteX3" fmla="*/ 0 w 3337560"/>
              <a:gd name="connsiteY3" fmla="*/ 2404227 h 2404227"/>
              <a:gd name="connsiteX4" fmla="*/ 0 w 3337560"/>
              <a:gd name="connsiteY4" fmla="*/ 384420 h 240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7560" h="2404227">
                <a:moveTo>
                  <a:pt x="384420" y="0"/>
                </a:moveTo>
                <a:lnTo>
                  <a:pt x="3337560" y="0"/>
                </a:lnTo>
                <a:lnTo>
                  <a:pt x="3337560" y="2404227"/>
                </a:lnTo>
                <a:lnTo>
                  <a:pt x="0" y="2404227"/>
                </a:lnTo>
                <a:lnTo>
                  <a:pt x="0" y="384420"/>
                </a:lnTo>
                <a:close/>
              </a:path>
            </a:pathLst>
          </a:custGeom>
        </p:spPr>
      </p:pic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661860" y="4487332"/>
            <a:ext cx="5627258" cy="1507067"/>
          </a:xfrm>
        </p:spPr>
        <p:txBody>
          <a:bodyPr>
            <a:normAutofit/>
          </a:bodyPr>
          <a:lstStyle/>
          <a:p>
            <a:r>
              <a:rPr lang="tr-TR" b="1" dirty="0" err="1"/>
              <a:t>ActIon-PotentIal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661860" y="685800"/>
            <a:ext cx="6253792" cy="3615267"/>
          </a:xfrm>
        </p:spPr>
        <p:txBody>
          <a:bodyPr rtlCol="0"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 direction of propagation being determined by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stimulus location.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For example, the action potentials 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skeletal-muscle cells are initiated near the middle of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these cylindrical cells and propagate toward the two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ends.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most nerve cells, however, action potentials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are initiated </a:t>
            </a:r>
            <a:r>
              <a:rPr lang="en-US" i="1" dirty="0">
                <a:solidFill>
                  <a:schemeClr val="tx1"/>
                </a:solidFill>
              </a:rPr>
              <a:t>physiologically </a:t>
            </a:r>
            <a:r>
              <a:rPr lang="en-US" dirty="0">
                <a:solidFill>
                  <a:schemeClr val="tx1"/>
                </a:solidFill>
              </a:rPr>
              <a:t>at one end of the cell (for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reasons to be described in the next section) and propagate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toward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other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end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11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73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 err="1"/>
              <a:t>ActIon-PotentIal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088524" y="346840"/>
            <a:ext cx="7262648" cy="4698125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The velocity with which an action potential propagates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along a membrane depends upon fiber diameter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and whether or not the fiber is myelinated.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larger the fiber diameter, the faster the action potential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propagates.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b="1" dirty="0">
                <a:solidFill>
                  <a:schemeClr val="tx1"/>
                </a:solidFill>
              </a:rPr>
              <a:t>WHY?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 large fiber offers less resistance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to local current; more ions will flow in a given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time, bringing adjacent regions of the membrane to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threshold faster.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12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19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="" xmlns:a16="http://schemas.microsoft.com/office/drawing/2014/main" id="{2F3D62AA-E8BF-4E0A-9001-D01A72C6DE1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E794CB93-BA07-4CB9-8D31-DA7DC75BACF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F34E93EB-1CAE-454E-9A55-6804817EAFDE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2D63CC50-DDB7-4BCA-BE31-8227C9F62831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F1C20E8C-24AC-4DC2-8ECB-10BDEC80AD57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4AF27A97-560C-4C62-B315-DE33222BCA70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BE7916C8-C4D8-4FA4-BA3D-7F3C9BD800E7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568598" y="5431738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 err="1"/>
              <a:t>ActIon-PotentIal</a:t>
            </a:r>
            <a:r>
              <a:rPr lang="tr-TR" b="1" dirty="0"/>
              <a:t> </a:t>
            </a:r>
            <a:r>
              <a:rPr lang="tr-TR" b="1" dirty="0" err="1"/>
              <a:t>PropagatIon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84212" y="685800"/>
            <a:ext cx="8070905" cy="4348655"/>
          </a:xfrm>
        </p:spPr>
        <p:txBody>
          <a:bodyPr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Myelin is an insulator that makes it more difficult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for charge to flow between intracellular and extracellular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fluid compartments.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here is less “leakage”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charge across the myelin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concentration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voltage-gated sodium channels in 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myelinated region of axons is low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Therefore,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potentials occur only at the nodes of Ranvier where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myelin coating is interrupted and the concentration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of voltage-gated sodium channels is high.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 err="1">
                <a:solidFill>
                  <a:schemeClr val="tx1"/>
                </a:solidFill>
              </a:rPr>
              <a:t>ction</a:t>
            </a:r>
            <a:r>
              <a:rPr lang="en-US" sz="2400" dirty="0">
                <a:solidFill>
                  <a:schemeClr val="tx1"/>
                </a:solidFill>
              </a:rPr>
              <a:t> potentials literally jump from one node to 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next as they propagate along a myelinated fiber, and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for this reason such propagation is called </a:t>
            </a:r>
            <a:r>
              <a:rPr lang="en-US" sz="2400" b="1" dirty="0">
                <a:solidFill>
                  <a:schemeClr val="tx1"/>
                </a:solidFill>
              </a:rPr>
              <a:t>saltatory conduction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13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4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="" xmlns:a16="http://schemas.microsoft.com/office/drawing/2014/main" id="{2F3D62AA-E8BF-4E0A-9001-D01A72C6DE1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E794CB93-BA07-4CB9-8D31-DA7DC75BACF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F34E93EB-1CAE-454E-9A55-6804817EAFDE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2D63CC50-DDB7-4BCA-BE31-8227C9F62831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F1C20E8C-24AC-4DC2-8ECB-10BDEC80AD57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4AF27A97-560C-4C62-B315-DE33222BCA70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BE7916C8-C4D8-4FA4-BA3D-7F3C9BD800E7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69395" y="5185233"/>
            <a:ext cx="8534400" cy="1507067"/>
          </a:xfrm>
        </p:spPr>
        <p:txBody>
          <a:bodyPr>
            <a:normAutofit/>
          </a:bodyPr>
          <a:lstStyle/>
          <a:p>
            <a:r>
              <a:rPr lang="en-US" b="1" dirty="0"/>
              <a:t>Threshold </a:t>
            </a:r>
            <a:r>
              <a:rPr lang="tr-TR" b="1" dirty="0" err="1"/>
              <a:t>potentıal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84212" y="685800"/>
            <a:ext cx="7835369" cy="4237704"/>
          </a:xfrm>
        </p:spPr>
        <p:txBody>
          <a:bodyPr rtlCol="0">
            <a:no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 err="1">
                <a:solidFill>
                  <a:schemeClr val="tx1"/>
                </a:solidFill>
              </a:rPr>
              <a:t>ction</a:t>
            </a:r>
            <a:r>
              <a:rPr lang="en-US" sz="2400" dirty="0">
                <a:solidFill>
                  <a:schemeClr val="tx1"/>
                </a:solidFill>
              </a:rPr>
              <a:t> potentials occur only when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i="1" dirty="0">
                <a:solidFill>
                  <a:schemeClr val="tx1"/>
                </a:solidFill>
              </a:rPr>
              <a:t>net </a:t>
            </a:r>
            <a:r>
              <a:rPr lang="en-US" sz="2400" dirty="0">
                <a:solidFill>
                  <a:schemeClr val="tx1"/>
                </a:solidFill>
              </a:rPr>
              <a:t>movement of positive charge through ion channels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is inward. 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The membrane potential at which this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occurs is called the </a:t>
            </a:r>
            <a:r>
              <a:rPr lang="en-US" sz="2400" b="1" dirty="0">
                <a:solidFill>
                  <a:schemeClr val="tx1"/>
                </a:solidFill>
              </a:rPr>
              <a:t>threshold potential, </a:t>
            </a:r>
            <a:endParaRPr lang="tr-TR" sz="2400" b="1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S</a:t>
            </a:r>
            <a:r>
              <a:rPr lang="en-US" sz="2400" dirty="0" err="1">
                <a:solidFill>
                  <a:schemeClr val="tx1"/>
                </a:solidFill>
              </a:rPr>
              <a:t>timuli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that are just strong enough to depolarize the membrane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to this level are </a:t>
            </a:r>
            <a:r>
              <a:rPr lang="en-US" sz="2400" b="1" dirty="0">
                <a:solidFill>
                  <a:schemeClr val="tx1"/>
                </a:solidFill>
              </a:rPr>
              <a:t>threshold stimuli</a:t>
            </a:r>
            <a:endParaRPr lang="tr-TR" sz="2400" b="1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The threshold of most excitable membranes 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about 15 mV less negative than the resting membrane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potential. 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Thus, if the resting potential of a neuron is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70 mV, the threshold potential may be 55 mV.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2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12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en-US" b="1" dirty="0"/>
              <a:t>Threshold </a:t>
            </a:r>
            <a:r>
              <a:rPr lang="tr-TR" b="1" dirty="0" err="1"/>
              <a:t>potentıal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325696" y="733647"/>
            <a:ext cx="6593129" cy="3575884"/>
          </a:xfrm>
        </p:spPr>
        <p:txBody>
          <a:bodyPr rtlCol="0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At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depolarizations less than threshold</a:t>
            </a:r>
            <a:r>
              <a:rPr lang="en-US" dirty="0">
                <a:solidFill>
                  <a:schemeClr val="tx1"/>
                </a:solidFill>
              </a:rPr>
              <a:t>, outward potassium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movement still exceeds sodium entry, and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positive-feedback cycle cannot get started despite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increase in sodium entry.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such cases, the membrane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will return to its resting level as soon as the stimulus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is removed, and </a:t>
            </a:r>
            <a:r>
              <a:rPr lang="en-US" b="1" dirty="0">
                <a:solidFill>
                  <a:schemeClr val="tx1"/>
                </a:solidFill>
              </a:rPr>
              <a:t>no action potential is generated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These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weak depolarizations are </a:t>
            </a:r>
            <a:r>
              <a:rPr lang="en-US" b="1" dirty="0">
                <a:solidFill>
                  <a:schemeClr val="tx1"/>
                </a:solidFill>
              </a:rPr>
              <a:t>subthreshold potentials</a:t>
            </a:r>
            <a:r>
              <a:rPr lang="en-US" dirty="0">
                <a:solidFill>
                  <a:schemeClr val="tx1"/>
                </a:solidFill>
              </a:rPr>
              <a:t>, 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stimuli that cause them are </a:t>
            </a:r>
            <a:r>
              <a:rPr lang="en-US" b="1" dirty="0">
                <a:solidFill>
                  <a:schemeClr val="tx1"/>
                </a:solidFill>
              </a:rPr>
              <a:t>subthreshold stimuli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3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920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99016" y="0"/>
            <a:ext cx="11692983" cy="1507067"/>
          </a:xfrm>
        </p:spPr>
        <p:txBody>
          <a:bodyPr/>
          <a:lstStyle/>
          <a:p>
            <a:r>
              <a:rPr lang="tr-TR" altLang="tr-TR" b="1" dirty="0" err="1"/>
              <a:t>All</a:t>
            </a:r>
            <a:r>
              <a:rPr lang="tr-TR" altLang="tr-TR" b="1" dirty="0"/>
              <a:t> – </a:t>
            </a:r>
            <a:r>
              <a:rPr lang="tr-TR" altLang="tr-TR" b="1" dirty="0" err="1"/>
              <a:t>or-none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99017" y="1387474"/>
            <a:ext cx="5264786" cy="4525963"/>
          </a:xfrm>
        </p:spPr>
        <p:txBody>
          <a:bodyPr rtlCol="0"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Stimuli of more than threshold magnitude also elicit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action potentials,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action potentials resulting from such stimuli have </a:t>
            </a:r>
            <a:r>
              <a:rPr lang="en-US" b="1" dirty="0">
                <a:solidFill>
                  <a:schemeClr val="tx1"/>
                </a:solidFill>
              </a:rPr>
              <a:t>exactly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the same amplitud</a:t>
            </a:r>
            <a:r>
              <a:rPr lang="en-US" dirty="0">
                <a:solidFill>
                  <a:schemeClr val="tx1"/>
                </a:solidFill>
              </a:rPr>
              <a:t>e as those caused by threshold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stimuli.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This is because once threshold is reached,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membrane events are no longer dependent upon stimulus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strength. </a:t>
            </a:r>
            <a:endParaRPr lang="tr-TR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Rather, the depolarization generates 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action potential because the positive-feedback cycle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operating.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Action potentials either occur maximally 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they do not occur at all.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Another way of saying this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that action potentials are </a:t>
            </a:r>
            <a:r>
              <a:rPr lang="en-US" b="1" dirty="0">
                <a:solidFill>
                  <a:schemeClr val="tx1"/>
                </a:solidFill>
              </a:rPr>
              <a:t>all-or-none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31C6C2-9183-4FAA-B2B1-50C66C8FE384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3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tr-TR" altLang="tr-TR" b="1" dirty="0" err="1"/>
              <a:t>All</a:t>
            </a:r>
            <a:r>
              <a:rPr lang="tr-TR" altLang="tr-TR" b="1" dirty="0"/>
              <a:t> – </a:t>
            </a:r>
            <a:r>
              <a:rPr lang="tr-TR" altLang="tr-TR" b="1" dirty="0" err="1"/>
              <a:t>or-none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325696" y="733647"/>
            <a:ext cx="6593129" cy="3575884"/>
          </a:xfrm>
        </p:spPr>
        <p:txBody>
          <a:bodyPr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firing of a gun is a mechanical analogy that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shows the principle of all-or-none behavior.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magnitude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of the explosion and the velocity at which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bullet leaves the gun do not depend on how hard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trigger is squeezed.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Either the trigger is pulled hard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enough to fire the gun, or it is not; the gun cannot be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fired halfway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5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5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="" xmlns:a16="http://schemas.microsoft.com/office/drawing/2014/main" id="{42B5FE61-8E9D-41E3-B50C-127D86AF993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2C21E378-A6AC-44CF-8839-92BC619BEAC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A71483E3-09F7-4024-839E-1953C4832828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19A4D3BC-3855-444E-8ECC-51D6EBE59765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1D428D85-4F21-421E-92BF-C1137AA09C90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C7953B87-9B15-4884-B27C-BB7C8C21CF21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C9760656-8582-4FDD-8F31-6F4E0F74CDD5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" name="Snip Diagonal Corner Rectangle 18">
            <a:extLst>
              <a:ext uri="{FF2B5EF4-FFF2-40B4-BE49-F238E27FC236}">
                <a16:creationId xmlns="" xmlns:a16="http://schemas.microsoft.com/office/drawing/2014/main" id="{B2E79470-CC97-4E04-A2BD-67B8BD749A3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11486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r>
              <a:rPr lang="tr-TR" altLang="tr-TR" sz="3200" b="1"/>
              <a:t>All – or-none</a:t>
            </a:r>
            <a:endParaRPr lang="en-US" altLang="tr-TR" sz="3200" b="1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095998" y="685800"/>
            <a:ext cx="5429253" cy="4191000"/>
          </a:xfrm>
        </p:spPr>
        <p:txBody>
          <a:bodyPr rtlCol="0"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How does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one distinguish between a loud noise and a whisper,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a light touch and a pinch? </a:t>
            </a:r>
            <a:endParaRPr lang="tr-TR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b="1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This information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depends upon the number and pattern of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potentials transmitted per unit of time and not upon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their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magnitude</a:t>
            </a:r>
            <a:r>
              <a:rPr lang="tr-TR" sz="2400" dirty="0"/>
              <a:t>.</a:t>
            </a:r>
            <a:endParaRPr lang="en-US" sz="2400" dirty="0"/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6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84212" y="5153718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/>
              <a:t>ABSOLUTE </a:t>
            </a:r>
            <a:r>
              <a:rPr lang="tr-TR" b="1" dirty="0" err="1"/>
              <a:t>Refractory</a:t>
            </a:r>
            <a:r>
              <a:rPr lang="tr-TR" b="1" dirty="0"/>
              <a:t> </a:t>
            </a:r>
            <a:r>
              <a:rPr lang="tr-TR" b="1" dirty="0" err="1"/>
              <a:t>PerIod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325696" y="733646"/>
            <a:ext cx="7561504" cy="4132643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During the action potential, the membrane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said to be in its </a:t>
            </a:r>
            <a:r>
              <a:rPr lang="en-US" b="1" dirty="0">
                <a:solidFill>
                  <a:schemeClr val="tx1"/>
                </a:solidFill>
              </a:rPr>
              <a:t>absolute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refractory period.</a:t>
            </a:r>
            <a:endParaRPr lang="tr-TR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second stimulus, no matter how strong, will not produce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 second action potential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This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occurs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because the voltage-gated sodium channels enter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b="1" dirty="0">
                <a:solidFill>
                  <a:schemeClr val="tx1"/>
                </a:solidFill>
              </a:rPr>
              <a:t>closed, inactive state </a:t>
            </a:r>
            <a:r>
              <a:rPr lang="en-US" dirty="0">
                <a:solidFill>
                  <a:schemeClr val="tx1"/>
                </a:solidFill>
              </a:rPr>
              <a:t>at the peak of the action potential.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The membrane must </a:t>
            </a:r>
            <a:r>
              <a:rPr lang="en-US" b="1" dirty="0">
                <a:solidFill>
                  <a:schemeClr val="tx1"/>
                </a:solidFill>
              </a:rPr>
              <a:t>repolarize</a:t>
            </a:r>
            <a:r>
              <a:rPr lang="en-US" dirty="0">
                <a:solidFill>
                  <a:schemeClr val="tx1"/>
                </a:solidFill>
              </a:rPr>
              <a:t> before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sodium channel proteins return to the state in which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they can be opened again by depolarization.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7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706395" y="5233567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/>
              <a:t>RELATIVE </a:t>
            </a:r>
            <a:r>
              <a:rPr lang="tr-TR" b="1" dirty="0" err="1"/>
              <a:t>Refractory</a:t>
            </a:r>
            <a:r>
              <a:rPr lang="tr-TR" b="1" dirty="0"/>
              <a:t> </a:t>
            </a:r>
            <a:r>
              <a:rPr lang="tr-TR" b="1" dirty="0" err="1"/>
              <a:t>PerIod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046484" y="273269"/>
            <a:ext cx="7294178" cy="5087007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Following the absolute refractory period, there 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 interval during which a second action potential can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be produced, but only if the stimulus strength is considerably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greater than usual.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This is the </a:t>
            </a:r>
            <a:r>
              <a:rPr lang="en-US" b="1" dirty="0">
                <a:solidFill>
                  <a:schemeClr val="tx1"/>
                </a:solidFill>
              </a:rPr>
              <a:t>relative refractory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period, </a:t>
            </a:r>
            <a:r>
              <a:rPr lang="en-US" dirty="0">
                <a:solidFill>
                  <a:schemeClr val="tx1"/>
                </a:solidFill>
              </a:rPr>
              <a:t>which can last 10 to 15 </a:t>
            </a:r>
            <a:r>
              <a:rPr lang="en-US" dirty="0" err="1">
                <a:solidFill>
                  <a:schemeClr val="tx1"/>
                </a:solidFill>
              </a:rPr>
              <a:t>ms</a:t>
            </a:r>
            <a:r>
              <a:rPr lang="en-US" dirty="0">
                <a:solidFill>
                  <a:schemeClr val="tx1"/>
                </a:solidFill>
              </a:rPr>
              <a:t> or longer 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neurons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It</a:t>
            </a:r>
            <a:r>
              <a:rPr lang="en-US" dirty="0">
                <a:solidFill>
                  <a:schemeClr val="tx1"/>
                </a:solidFill>
              </a:rPr>
              <a:t> coincides roughly with the period of after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hyperpolarization.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During the relative refractory period,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there is lingering inactivation of the voltage-gated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sodium channels, and an increased number of potassium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channels are open.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If a depolarization exceeds 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increased threshold or outlasts the relative refractory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period, additional action potentials will be fired.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8</a:t>
            </a:fld>
            <a:endParaRPr lang="en-US" altLang="tr-T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="" xmlns:a16="http://schemas.microsoft.com/office/drawing/2014/main" id="{2F3D62AA-E8BF-4E0A-9001-D01A72C6DE1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E794CB93-BA07-4CB9-8D31-DA7DC75BACF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F34E93EB-1CAE-454E-9A55-6804817EAFDE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2D63CC50-DDB7-4BCA-BE31-8227C9F62831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F1C20E8C-24AC-4DC2-8ECB-10BDEC80AD57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4AF27A97-560C-4C62-B315-DE33222BCA70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BE7916C8-C4D8-4FA4-BA3D-7F3C9BD800E7}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tr-TR" b="1" dirty="0" err="1"/>
              <a:t>Functıons</a:t>
            </a:r>
            <a:r>
              <a:rPr lang="tr-TR" b="1" dirty="0"/>
              <a:t>  of </a:t>
            </a:r>
            <a:r>
              <a:rPr lang="tr-TR" b="1" dirty="0" err="1"/>
              <a:t>refractory</a:t>
            </a:r>
            <a:r>
              <a:rPr lang="tr-TR" b="1" dirty="0"/>
              <a:t> </a:t>
            </a:r>
            <a:r>
              <a:rPr lang="tr-TR" b="1" dirty="0" err="1"/>
              <a:t>perıod</a:t>
            </a:r>
            <a:endParaRPr lang="en-US" altLang="tr-TR" b="1" dirty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84212" y="685800"/>
            <a:ext cx="7545388" cy="4237704"/>
          </a:xfrm>
        </p:spPr>
        <p:txBody>
          <a:bodyPr rtlCol="0"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The refractory periods limit the number of action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potentials that can be produced by an excitable membrane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in a given period of time.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They also increase the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reliability of neural signaling because they help limit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extra impulses. 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refractory periods are key in determining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the direction of action potential propagation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10363200" y="5578475"/>
            <a:ext cx="1142245" cy="6699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431C6C2-9183-4FAA-B2B1-50C66C8FE384}" type="slidenum">
              <a:rPr lang="en-US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9</a:t>
            </a:fld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9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TM02900722[[fn=İyon Toplantı Odası]]</Template>
  <TotalTime>1479</TotalTime>
  <Words>973</Words>
  <Application>Microsoft Office PowerPoint</Application>
  <PresentationFormat>Geniş ekran</PresentationFormat>
  <Paragraphs>75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Dilim</vt:lpstr>
      <vt:lpstr>ACTION POTENTIALS WEEK 5</vt:lpstr>
      <vt:lpstr>Threshold potentıal</vt:lpstr>
      <vt:lpstr>Threshold potentıal</vt:lpstr>
      <vt:lpstr>All – or-none</vt:lpstr>
      <vt:lpstr>All – or-none</vt:lpstr>
      <vt:lpstr>All – or-none</vt:lpstr>
      <vt:lpstr>ABSOLUTE Refractory PerIod</vt:lpstr>
      <vt:lpstr>RELATIVE Refractory PerIod</vt:lpstr>
      <vt:lpstr>Functıons  of refractory perıod</vt:lpstr>
      <vt:lpstr>ActIon-PotentIal PropagatIon</vt:lpstr>
      <vt:lpstr>ActIon-PotentIal PropagatIon</vt:lpstr>
      <vt:lpstr>ActIon-PotentIal PropagatIon</vt:lpstr>
      <vt:lpstr>ActIon-PotentIal PropagatIon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Fizyolab1</cp:lastModifiedBy>
  <cp:revision>113</cp:revision>
  <dcterms:created xsi:type="dcterms:W3CDTF">2017-07-27T10:52:27Z</dcterms:created>
  <dcterms:modified xsi:type="dcterms:W3CDTF">2017-10-30T12:58:18Z</dcterms:modified>
</cp:coreProperties>
</file>