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90" y="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2673729" y="1190201"/>
            <a:ext cx="5331935" cy="36907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4000" b="1" spc="-30" dirty="0">
                <a:solidFill>
                  <a:srgbClr val="552112"/>
                </a:solidFill>
                <a:latin typeface="Arial"/>
                <a:ea typeface="Arial"/>
              </a:rPr>
              <a:t>MUKAVEMET</a:t>
            </a:r>
            <a:r>
              <a:rPr lang="en-US" altLang="zh-CN" sz="4000" b="1" spc="4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4000" b="1" spc="-25" dirty="0">
                <a:solidFill>
                  <a:srgbClr val="552112"/>
                </a:solidFill>
                <a:latin typeface="Arial"/>
                <a:ea typeface="Arial"/>
              </a:rPr>
              <a:t>DERSİ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835"/>
              </a:lnSpc>
            </a:pPr>
            <a:endParaRPr lang="en-US" dirty="0" smtClean="0"/>
          </a:p>
          <a:p>
            <a:pPr marL="0" indent="680592">
              <a:lnSpc>
                <a:spcPct val="100000"/>
              </a:lnSpc>
            </a:pPr>
            <a:r>
              <a:rPr lang="en-US" altLang="zh-CN" sz="3600" b="1" dirty="0" err="1" smtClean="0">
                <a:solidFill>
                  <a:srgbClr val="BF0000"/>
                </a:solidFill>
                <a:latin typeface="Arial"/>
                <a:ea typeface="Arial"/>
              </a:rPr>
              <a:t>Gerilme</a:t>
            </a:r>
            <a:r>
              <a:rPr lang="en-US" altLang="zh-CN" sz="3600" b="1" spc="-150" dirty="0" smtClean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 err="1" smtClean="0">
                <a:solidFill>
                  <a:srgbClr val="BF0000"/>
                </a:solidFill>
                <a:latin typeface="Arial"/>
                <a:ea typeface="Arial"/>
              </a:rPr>
              <a:t>Analizi</a:t>
            </a:r>
            <a:endParaRPr lang="en-US" altLang="zh-CN" sz="3600" b="1" dirty="0">
              <a:solidFill>
                <a:srgbClr val="BF0000"/>
              </a:solidFill>
              <a:latin typeface="Arial"/>
              <a:ea typeface="Arial"/>
            </a:endParaRP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460"/>
              </a:lnSpc>
            </a:pPr>
            <a:endParaRPr lang="en-US" dirty="0" smtClean="0"/>
          </a:p>
          <a:p>
            <a:pPr indent="344042"/>
            <a:r>
              <a:rPr lang="tr-TR" altLang="zh-CN" sz="2800" b="1" i="1" dirty="0">
                <a:solidFill>
                  <a:srgbClr val="26110C"/>
                </a:solidFill>
                <a:latin typeface="Arial"/>
                <a:ea typeface="Arial"/>
              </a:rPr>
              <a:t>Doç.</a:t>
            </a:r>
            <a:r>
              <a:rPr lang="en-US" altLang="zh-CN" sz="2800" b="1" i="1" dirty="0">
                <a:solidFill>
                  <a:srgbClr val="26110C"/>
                </a:solidFill>
                <a:latin typeface="Arial"/>
                <a:cs typeface="Arial"/>
              </a:rPr>
              <a:t> </a:t>
            </a:r>
            <a:r>
              <a:rPr lang="en-US" altLang="zh-CN" sz="2800" b="1" i="1" dirty="0">
                <a:solidFill>
                  <a:srgbClr val="26110C"/>
                </a:solidFill>
                <a:latin typeface="Arial"/>
                <a:ea typeface="Arial"/>
              </a:rPr>
              <a:t>Dr.</a:t>
            </a:r>
            <a:r>
              <a:rPr lang="en-US" altLang="zh-CN" sz="2800" b="1" i="1" dirty="0">
                <a:solidFill>
                  <a:srgbClr val="26110C"/>
                </a:solidFill>
                <a:latin typeface="Arial"/>
                <a:cs typeface="Arial"/>
              </a:rPr>
              <a:t> </a:t>
            </a:r>
            <a:r>
              <a:rPr lang="tr-TR" altLang="zh-CN" sz="2800" b="1" i="1" dirty="0">
                <a:solidFill>
                  <a:srgbClr val="26110C"/>
                </a:solidFill>
                <a:latin typeface="Arial"/>
                <a:ea typeface="Arial"/>
              </a:rPr>
              <a:t>Havva Eylem POLAT</a:t>
            </a:r>
            <a:endParaRPr lang="en-US" altLang="zh-CN" sz="2800" b="1" i="1" dirty="0">
              <a:solidFill>
                <a:srgbClr val="26110C"/>
              </a:solidFill>
              <a:latin typeface="Arial"/>
              <a:ea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1"/>
          <p:cNvSpPr txBox="1"/>
          <p:nvPr/>
        </p:nvSpPr>
        <p:spPr>
          <a:xfrm>
            <a:off x="1505711" y="275874"/>
            <a:ext cx="6422717" cy="9811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948563"/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2.İki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eksenli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gerilme</a:t>
            </a:r>
            <a:r>
              <a:rPr lang="en-US" altLang="zh-CN" sz="3200" b="1" spc="-5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durumu</a:t>
            </a:r>
          </a:p>
          <a:p>
            <a:pPr>
              <a:lnSpc>
                <a:spcPts val="1005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56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Buna</a:t>
            </a:r>
            <a:r>
              <a:rPr lang="en-US" altLang="zh-CN" sz="2400" spc="-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göre</a:t>
            </a:r>
            <a:r>
              <a:rPr lang="en-US" altLang="zh-CN" sz="2400" spc="-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kayma</a:t>
            </a:r>
            <a:r>
              <a:rPr lang="en-US" altLang="zh-CN" sz="2400" spc="-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gerilmesiz</a:t>
            </a:r>
            <a:r>
              <a:rPr lang="en-US" altLang="zh-CN" sz="2400" spc="-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</a:t>
            </a:r>
            <a:r>
              <a:rPr lang="en-US" altLang="zh-CN" sz="2400" spc="-2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için;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2740115" y="1765677"/>
            <a:ext cx="196807" cy="3619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50"/>
              </a:lnSpc>
            </a:pPr>
            <a:r>
              <a:rPr lang="en-US" altLang="zh-CN" sz="2300" spc="20" dirty="0">
                <a:solidFill>
                  <a:srgbClr val="000000"/>
                </a:solidFill>
                <a:latin typeface="Symbol"/>
                <a:ea typeface="Symbol"/>
              </a:rPr>
              <a:t>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2941650" y="1971777"/>
            <a:ext cx="101766" cy="2057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350" spc="15" dirty="0">
                <a:solidFill>
                  <a:srgbClr val="000000"/>
                </a:solidFill>
                <a:latin typeface="Times New Roman"/>
                <a:ea typeface="Times New Roman"/>
              </a:rPr>
              <a:t>n</a:t>
            </a:r>
          </a:p>
        </p:txBody>
      </p:sp>
      <p:sp>
        <p:nvSpPr>
          <p:cNvPr id="54" name="TextBox 54"/>
          <p:cNvSpPr txBox="1"/>
          <p:nvPr/>
        </p:nvSpPr>
        <p:spPr>
          <a:xfrm>
            <a:off x="3144395" y="1765677"/>
            <a:ext cx="180260" cy="3619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50"/>
              </a:lnSpc>
            </a:pPr>
            <a:r>
              <a:rPr lang="en-US" altLang="zh-CN" sz="2300" spc="44" dirty="0">
                <a:solidFill>
                  <a:srgbClr val="000000"/>
                </a:solidFill>
                <a:latin typeface="Symbol"/>
                <a:ea typeface="Symbol"/>
              </a:rPr>
              <a:t></a:t>
            </a:r>
          </a:p>
        </p:txBody>
      </p:sp>
      <p:sp>
        <p:nvSpPr>
          <p:cNvPr id="55" name="TextBox 55"/>
          <p:cNvSpPr txBox="1"/>
          <p:nvPr/>
        </p:nvSpPr>
        <p:spPr>
          <a:xfrm>
            <a:off x="3390903" y="1534328"/>
            <a:ext cx="311107" cy="3619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50"/>
              </a:lnSpc>
            </a:pPr>
            <a:r>
              <a:rPr lang="en-US" altLang="zh-CN" sz="2300" spc="20" dirty="0">
                <a:solidFill>
                  <a:srgbClr val="000000"/>
                </a:solidFill>
                <a:latin typeface="Symbol"/>
                <a:ea typeface="Symbol"/>
              </a:rPr>
              <a:t></a:t>
            </a:r>
          </a:p>
        </p:txBody>
      </p:sp>
      <p:sp>
        <p:nvSpPr>
          <p:cNvPr id="56" name="TextBox 56"/>
          <p:cNvSpPr txBox="1"/>
          <p:nvPr/>
        </p:nvSpPr>
        <p:spPr>
          <a:xfrm>
            <a:off x="3594246" y="1740440"/>
            <a:ext cx="101766" cy="2057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350" spc="15" dirty="0">
                <a:solidFill>
                  <a:srgbClr val="000000"/>
                </a:solidFill>
                <a:latin typeface="Times New Roman"/>
                <a:ea typeface="Times New Roman"/>
              </a:rPr>
              <a:t>x</a:t>
            </a:r>
          </a:p>
        </p:txBody>
      </p:sp>
      <p:sp>
        <p:nvSpPr>
          <p:cNvPr id="57" name="TextBox 57"/>
          <p:cNvSpPr txBox="1"/>
          <p:nvPr/>
        </p:nvSpPr>
        <p:spPr>
          <a:xfrm>
            <a:off x="3797566" y="1534328"/>
            <a:ext cx="180260" cy="8280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50"/>
              </a:lnSpc>
            </a:pPr>
            <a:r>
              <a:rPr lang="en-US" altLang="zh-CN" sz="2300" spc="44" dirty="0">
                <a:solidFill>
                  <a:srgbClr val="000000"/>
                </a:solidFill>
                <a:latin typeface="Symbol"/>
                <a:ea typeface="Symbol"/>
              </a:rPr>
              <a:t></a:t>
            </a:r>
          </a:p>
          <a:p>
            <a:pPr>
              <a:lnSpc>
                <a:spcPts val="91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r>
              <a:rPr lang="en-US" altLang="zh-CN" sz="2300" spc="40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</a:p>
        </p:txBody>
      </p:sp>
      <p:sp>
        <p:nvSpPr>
          <p:cNvPr id="58" name="TextBox 58"/>
          <p:cNvSpPr txBox="1"/>
          <p:nvPr/>
        </p:nvSpPr>
        <p:spPr>
          <a:xfrm>
            <a:off x="4024916" y="1534328"/>
            <a:ext cx="311107" cy="3619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50"/>
              </a:lnSpc>
            </a:pPr>
            <a:r>
              <a:rPr lang="en-US" altLang="zh-CN" sz="2300" spc="20" dirty="0">
                <a:solidFill>
                  <a:srgbClr val="000000"/>
                </a:solidFill>
                <a:latin typeface="Symbol"/>
                <a:ea typeface="Symbol"/>
              </a:rPr>
              <a:t></a:t>
            </a:r>
          </a:p>
        </p:txBody>
      </p:sp>
      <p:sp>
        <p:nvSpPr>
          <p:cNvPr id="59" name="TextBox 59"/>
          <p:cNvSpPr txBox="1"/>
          <p:nvPr/>
        </p:nvSpPr>
        <p:spPr>
          <a:xfrm>
            <a:off x="4230649" y="1740440"/>
            <a:ext cx="101766" cy="2057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350" spc="15" dirty="0">
                <a:solidFill>
                  <a:srgbClr val="000000"/>
                </a:solidFill>
                <a:latin typeface="Times New Roman"/>
                <a:ea typeface="Times New Roman"/>
              </a:rPr>
              <a:t>y</a:t>
            </a:r>
          </a:p>
        </p:txBody>
      </p:sp>
      <p:sp>
        <p:nvSpPr>
          <p:cNvPr id="60" name="TextBox 60"/>
          <p:cNvSpPr txBox="1"/>
          <p:nvPr/>
        </p:nvSpPr>
        <p:spPr>
          <a:xfrm>
            <a:off x="4451968" y="1765677"/>
            <a:ext cx="180260" cy="3619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50"/>
              </a:lnSpc>
            </a:pPr>
            <a:r>
              <a:rPr lang="en-US" altLang="zh-CN" sz="2300" spc="44" dirty="0">
                <a:solidFill>
                  <a:srgbClr val="000000"/>
                </a:solidFill>
                <a:latin typeface="Symbol"/>
                <a:ea typeface="Symbol"/>
              </a:rPr>
              <a:t></a:t>
            </a:r>
          </a:p>
        </p:txBody>
      </p:sp>
      <p:sp>
        <p:nvSpPr>
          <p:cNvPr id="61" name="TextBox 61"/>
          <p:cNvSpPr txBox="1"/>
          <p:nvPr/>
        </p:nvSpPr>
        <p:spPr>
          <a:xfrm>
            <a:off x="4703300" y="1534328"/>
            <a:ext cx="311107" cy="3619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50"/>
              </a:lnSpc>
            </a:pPr>
            <a:r>
              <a:rPr lang="en-US" altLang="zh-CN" sz="2300" spc="20" dirty="0">
                <a:solidFill>
                  <a:srgbClr val="000000"/>
                </a:solidFill>
                <a:latin typeface="Symbol"/>
                <a:ea typeface="Symbol"/>
              </a:rPr>
              <a:t></a:t>
            </a:r>
          </a:p>
        </p:txBody>
      </p:sp>
      <p:sp>
        <p:nvSpPr>
          <p:cNvPr id="62" name="TextBox 62"/>
          <p:cNvSpPr txBox="1"/>
          <p:nvPr/>
        </p:nvSpPr>
        <p:spPr>
          <a:xfrm>
            <a:off x="4907223" y="1740440"/>
            <a:ext cx="101766" cy="2057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350" spc="15" dirty="0">
                <a:solidFill>
                  <a:srgbClr val="000000"/>
                </a:solidFill>
                <a:latin typeface="Times New Roman"/>
                <a:ea typeface="Times New Roman"/>
              </a:rPr>
              <a:t>x</a:t>
            </a:r>
          </a:p>
        </p:txBody>
      </p:sp>
      <p:sp>
        <p:nvSpPr>
          <p:cNvPr id="63" name="TextBox 63"/>
          <p:cNvSpPr txBox="1"/>
          <p:nvPr/>
        </p:nvSpPr>
        <p:spPr>
          <a:xfrm>
            <a:off x="5110567" y="1534328"/>
            <a:ext cx="180260" cy="8280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50"/>
              </a:lnSpc>
            </a:pPr>
            <a:r>
              <a:rPr lang="en-US" altLang="zh-CN" sz="2300" spc="44" dirty="0">
                <a:solidFill>
                  <a:srgbClr val="000000"/>
                </a:solidFill>
                <a:latin typeface="Symbol"/>
                <a:ea typeface="Symbol"/>
              </a:rPr>
              <a:t></a:t>
            </a:r>
          </a:p>
          <a:p>
            <a:pPr>
              <a:lnSpc>
                <a:spcPts val="91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r>
              <a:rPr lang="en-US" altLang="zh-CN" sz="2300" spc="40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</a:p>
        </p:txBody>
      </p:sp>
      <p:sp>
        <p:nvSpPr>
          <p:cNvPr id="64" name="TextBox 64"/>
          <p:cNvSpPr txBox="1"/>
          <p:nvPr/>
        </p:nvSpPr>
        <p:spPr>
          <a:xfrm>
            <a:off x="5332561" y="1534328"/>
            <a:ext cx="311107" cy="3619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50"/>
              </a:lnSpc>
            </a:pPr>
            <a:r>
              <a:rPr lang="en-US" altLang="zh-CN" sz="2300" spc="20" dirty="0">
                <a:solidFill>
                  <a:srgbClr val="000000"/>
                </a:solidFill>
                <a:latin typeface="Symbol"/>
                <a:ea typeface="Symbol"/>
              </a:rPr>
              <a:t></a:t>
            </a:r>
          </a:p>
        </p:txBody>
      </p:sp>
      <p:sp>
        <p:nvSpPr>
          <p:cNvPr id="65" name="TextBox 65"/>
          <p:cNvSpPr txBox="1"/>
          <p:nvPr/>
        </p:nvSpPr>
        <p:spPr>
          <a:xfrm>
            <a:off x="5538125" y="1740440"/>
            <a:ext cx="101766" cy="2057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350" spc="15" dirty="0">
                <a:solidFill>
                  <a:srgbClr val="000000"/>
                </a:solidFill>
                <a:latin typeface="Times New Roman"/>
                <a:ea typeface="Times New Roman"/>
              </a:rPr>
              <a:t>y</a:t>
            </a:r>
          </a:p>
        </p:txBody>
      </p:sp>
      <p:sp>
        <p:nvSpPr>
          <p:cNvPr id="66" name="TextBox 66"/>
          <p:cNvSpPr txBox="1"/>
          <p:nvPr/>
        </p:nvSpPr>
        <p:spPr>
          <a:xfrm>
            <a:off x="5741517" y="1765677"/>
            <a:ext cx="180260" cy="3619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50"/>
              </a:lnSpc>
            </a:pPr>
            <a:r>
              <a:rPr lang="en-US" altLang="zh-CN" sz="2300" spc="44" dirty="0">
                <a:solidFill>
                  <a:srgbClr val="000000"/>
                </a:solidFill>
                <a:latin typeface="Symbol"/>
                <a:ea typeface="Symbol"/>
              </a:rPr>
              <a:t></a:t>
            </a:r>
          </a:p>
        </p:txBody>
      </p:sp>
      <p:sp>
        <p:nvSpPr>
          <p:cNvPr id="67" name="TextBox 67"/>
          <p:cNvSpPr txBox="1"/>
          <p:nvPr/>
        </p:nvSpPr>
        <p:spPr>
          <a:xfrm>
            <a:off x="5955043" y="1784500"/>
            <a:ext cx="412032" cy="3505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300" spc="10" dirty="0">
                <a:solidFill>
                  <a:srgbClr val="000000"/>
                </a:solidFill>
                <a:latin typeface="Times New Roman"/>
                <a:ea typeface="Times New Roman"/>
              </a:rPr>
              <a:t>cos</a:t>
            </a:r>
          </a:p>
        </p:txBody>
      </p:sp>
      <p:sp>
        <p:nvSpPr>
          <p:cNvPr id="68" name="TextBox 68"/>
          <p:cNvSpPr txBox="1"/>
          <p:nvPr/>
        </p:nvSpPr>
        <p:spPr>
          <a:xfrm>
            <a:off x="6389332" y="1765677"/>
            <a:ext cx="350551" cy="3607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2916"/>
              </a:lnSpc>
            </a:pPr>
            <a:r>
              <a:rPr lang="en-US" altLang="zh-CN" sz="2300" spc="20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en-US" altLang="zh-CN" sz="2300" spc="25" dirty="0">
                <a:solidFill>
                  <a:srgbClr val="000000"/>
                </a:solidFill>
                <a:latin typeface="Symbol"/>
                <a:ea typeface="Symbol"/>
              </a:rPr>
              <a:t></a:t>
            </a:r>
          </a:p>
        </p:txBody>
      </p:sp>
      <p:sp>
        <p:nvSpPr>
          <p:cNvPr id="69" name="TextBox 69"/>
          <p:cNvSpPr txBox="1"/>
          <p:nvPr/>
        </p:nvSpPr>
        <p:spPr>
          <a:xfrm>
            <a:off x="2756945" y="2654766"/>
            <a:ext cx="513339" cy="5077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535"/>
              </a:lnSpc>
            </a:pPr>
            <a:r>
              <a:rPr lang="en-US" altLang="zh-CN" sz="2950" spc="1614" dirty="0">
                <a:solidFill>
                  <a:srgbClr val="000000"/>
                </a:solidFill>
                <a:latin typeface="Symbol"/>
                <a:ea typeface="Symbol"/>
              </a:rPr>
              <a:t></a:t>
            </a:r>
          </a:p>
          <a:p>
            <a:pPr indent="234669">
              <a:lnSpc>
                <a:spcPts val="1460"/>
              </a:lnSpc>
            </a:pPr>
            <a:r>
              <a:rPr lang="en-US" altLang="zh-CN" sz="1700" spc="1010" dirty="0">
                <a:solidFill>
                  <a:srgbClr val="000000"/>
                </a:solidFill>
                <a:latin typeface="Symbol"/>
                <a:ea typeface="Symbol"/>
              </a:rPr>
              <a:t>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3343180" y="2476812"/>
            <a:ext cx="550760" cy="6374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242275">
              <a:lnSpc>
                <a:spcPts val="1400"/>
              </a:lnSpc>
            </a:pPr>
            <a:r>
              <a:rPr lang="en-US" altLang="zh-CN" sz="2100" spc="900" dirty="0">
                <a:solidFill>
                  <a:srgbClr val="000000"/>
                </a:solidFill>
                <a:latin typeface="Symbol"/>
                <a:ea typeface="Symbol"/>
              </a:rPr>
              <a:t></a:t>
            </a:r>
          </a:p>
          <a:p>
            <a:pPr>
              <a:lnSpc>
                <a:spcPts val="3615"/>
              </a:lnSpc>
            </a:pPr>
            <a:r>
              <a:rPr lang="en-US" altLang="zh-CN" sz="2950" spc="254" dirty="0">
                <a:solidFill>
                  <a:srgbClr val="000000"/>
                </a:solidFill>
                <a:latin typeface="Symbol"/>
                <a:ea typeface="Symbol"/>
              </a:rPr>
              <a:t></a:t>
            </a:r>
            <a:r>
              <a:rPr lang="en-US" altLang="zh-CN" sz="2950" spc="114" dirty="0">
                <a:solidFill>
                  <a:srgbClr val="000000"/>
                </a:solidFill>
                <a:latin typeface="Symbol"/>
                <a:cs typeface="Symbol"/>
              </a:rPr>
              <a:t>  </a:t>
            </a:r>
            <a:r>
              <a:rPr lang="en-US" altLang="zh-CN" sz="1250" i="1" spc="85" dirty="0">
                <a:solidFill>
                  <a:srgbClr val="000000"/>
                </a:solidFill>
                <a:latin typeface="Times New Roman"/>
                <a:ea typeface="Times New Roman"/>
              </a:rPr>
              <a:t>x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3967879" y="2476812"/>
            <a:ext cx="470187" cy="7474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910"/>
              </a:lnSpc>
            </a:pPr>
            <a:r>
              <a:rPr lang="en-US" altLang="zh-CN" sz="2100" spc="234" dirty="0">
                <a:solidFill>
                  <a:srgbClr val="000000"/>
                </a:solidFill>
                <a:latin typeface="Symbol"/>
                <a:ea typeface="Symbol"/>
              </a:rPr>
              <a:t></a:t>
            </a:r>
            <a:r>
              <a:rPr lang="en-US" altLang="zh-CN" sz="2100" spc="265" dirty="0">
                <a:solidFill>
                  <a:srgbClr val="000000"/>
                </a:solidFill>
                <a:latin typeface="Symbol"/>
                <a:ea typeface="Symbol"/>
              </a:rPr>
              <a:t></a:t>
            </a:r>
            <a:r>
              <a:rPr lang="en-US" altLang="zh-CN" sz="1250" i="1" spc="114" dirty="0">
                <a:solidFill>
                  <a:srgbClr val="000000"/>
                </a:solidFill>
                <a:latin typeface="Times New Roman"/>
                <a:ea typeface="Times New Roman"/>
              </a:rPr>
              <a:t>y</a:t>
            </a:r>
          </a:p>
          <a:p>
            <a:pPr>
              <a:lnSpc>
                <a:spcPts val="455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indent="12912"/>
            <a:r>
              <a:rPr lang="en-US" altLang="zh-CN" sz="2100" spc="15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4520072" y="2682560"/>
            <a:ext cx="162900" cy="3291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589"/>
              </a:lnSpc>
            </a:pPr>
            <a:r>
              <a:rPr lang="en-US" altLang="zh-CN" sz="2100" spc="-10" dirty="0">
                <a:solidFill>
                  <a:srgbClr val="000000"/>
                </a:solidFill>
                <a:latin typeface="Symbol"/>
                <a:ea typeface="Symbol"/>
              </a:rPr>
              <a:t></a:t>
            </a:r>
          </a:p>
        </p:txBody>
      </p:sp>
      <p:sp>
        <p:nvSpPr>
          <p:cNvPr id="73" name="TextBox 73"/>
          <p:cNvSpPr txBox="1"/>
          <p:nvPr/>
        </p:nvSpPr>
        <p:spPr>
          <a:xfrm>
            <a:off x="4699105" y="2699049"/>
            <a:ext cx="301144" cy="3200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100" spc="-65" dirty="0">
                <a:solidFill>
                  <a:srgbClr val="000000"/>
                </a:solidFill>
                <a:latin typeface="Times New Roman"/>
                <a:ea typeface="Times New Roman"/>
              </a:rPr>
              <a:t>sin</a:t>
            </a:r>
          </a:p>
        </p:txBody>
      </p:sp>
      <p:sp>
        <p:nvSpPr>
          <p:cNvPr id="74" name="TextBox 74"/>
          <p:cNvSpPr txBox="1"/>
          <p:nvPr/>
        </p:nvSpPr>
        <p:spPr>
          <a:xfrm>
            <a:off x="5049123" y="2682560"/>
            <a:ext cx="391054" cy="3280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2499"/>
              </a:lnSpc>
            </a:pPr>
            <a:r>
              <a:rPr lang="en-US" altLang="zh-CN" sz="2100" spc="259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en-US" altLang="zh-CN" sz="2100" spc="329" dirty="0">
                <a:solidFill>
                  <a:srgbClr val="000000"/>
                </a:solidFill>
                <a:latin typeface="Symbol"/>
                <a:ea typeface="Symbol"/>
              </a:rPr>
              <a:t></a:t>
            </a:r>
          </a:p>
        </p:txBody>
      </p:sp>
      <p:sp>
        <p:nvSpPr>
          <p:cNvPr id="75" name="TextBox 75"/>
          <p:cNvSpPr txBox="1"/>
          <p:nvPr/>
        </p:nvSpPr>
        <p:spPr>
          <a:xfrm>
            <a:off x="1505711" y="3537635"/>
            <a:ext cx="6112656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54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Kayma</a:t>
            </a:r>
            <a:r>
              <a:rPr lang="en-US" altLang="zh-CN" sz="2400" spc="-1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gerilmeli</a:t>
            </a:r>
            <a:r>
              <a:rPr lang="en-US" altLang="zh-CN" sz="2400" spc="-18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durumda</a:t>
            </a:r>
            <a:r>
              <a:rPr lang="en-US" altLang="zh-CN" sz="2400" spc="-1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asal</a:t>
            </a:r>
            <a:r>
              <a:rPr lang="en-US" altLang="zh-CN" sz="2400" spc="-1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gerilmeler:</a:t>
            </a:r>
          </a:p>
        </p:txBody>
      </p:sp>
      <p:sp>
        <p:nvSpPr>
          <p:cNvPr id="76" name="TextBox 76"/>
          <p:cNvSpPr txBox="1"/>
          <p:nvPr/>
        </p:nvSpPr>
        <p:spPr>
          <a:xfrm>
            <a:off x="2242525" y="4547462"/>
            <a:ext cx="598791" cy="490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120"/>
              </a:lnSpc>
            </a:pPr>
            <a:r>
              <a:rPr lang="en-US" altLang="zh-CN" sz="2450" spc="1035" dirty="0">
                <a:solidFill>
                  <a:srgbClr val="000000"/>
                </a:solidFill>
                <a:latin typeface="Symbol"/>
                <a:ea typeface="Symbol"/>
              </a:rPr>
              <a:t></a:t>
            </a:r>
          </a:p>
          <a:p>
            <a:pPr indent="260245"/>
            <a:r>
              <a:rPr lang="en-US" altLang="zh-CN" sz="1450" spc="-90" dirty="0">
                <a:solidFill>
                  <a:srgbClr val="000000"/>
                </a:solidFill>
                <a:latin typeface="Times New Roman"/>
                <a:ea typeface="Times New Roman"/>
              </a:rPr>
              <a:t>ma</a:t>
            </a:r>
            <a:r>
              <a:rPr lang="en-US" altLang="zh-CN" sz="1450" spc="-80" dirty="0">
                <a:solidFill>
                  <a:srgbClr val="000000"/>
                </a:solidFill>
                <a:latin typeface="Times New Roman"/>
                <a:ea typeface="Times New Roman"/>
              </a:rPr>
              <a:t>x,</a:t>
            </a:r>
          </a:p>
        </p:txBody>
      </p:sp>
      <p:sp>
        <p:nvSpPr>
          <p:cNvPr id="77" name="TextBox 77"/>
          <p:cNvSpPr txBox="1"/>
          <p:nvPr/>
        </p:nvSpPr>
        <p:spPr>
          <a:xfrm>
            <a:off x="2864106" y="4763137"/>
            <a:ext cx="283926" cy="2209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450" spc="-45" dirty="0">
                <a:solidFill>
                  <a:srgbClr val="000000"/>
                </a:solidFill>
                <a:latin typeface="Times New Roman"/>
                <a:ea typeface="Times New Roman"/>
              </a:rPr>
              <a:t>min</a:t>
            </a:r>
          </a:p>
        </p:txBody>
      </p:sp>
      <p:sp>
        <p:nvSpPr>
          <p:cNvPr id="78" name="TextBox 78"/>
          <p:cNvSpPr txBox="1"/>
          <p:nvPr/>
        </p:nvSpPr>
        <p:spPr>
          <a:xfrm>
            <a:off x="3513535" y="4307029"/>
            <a:ext cx="363468" cy="490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120"/>
              </a:lnSpc>
            </a:pPr>
            <a:r>
              <a:rPr lang="en-US" altLang="zh-CN" sz="2450" spc="1035" dirty="0">
                <a:solidFill>
                  <a:srgbClr val="000000"/>
                </a:solidFill>
                <a:latin typeface="Symbol"/>
                <a:ea typeface="Symbol"/>
              </a:rPr>
              <a:t></a:t>
            </a:r>
          </a:p>
          <a:p>
            <a:pPr indent="268571"/>
            <a:r>
              <a:rPr lang="en-US" altLang="zh-CN" sz="1450" i="1" spc="-10" dirty="0">
                <a:solidFill>
                  <a:srgbClr val="000000"/>
                </a:solidFill>
                <a:latin typeface="Times New Roman"/>
                <a:ea typeface="Times New Roman"/>
              </a:rPr>
              <a:t>x</a:t>
            </a:r>
          </a:p>
        </p:txBody>
      </p:sp>
      <p:sp>
        <p:nvSpPr>
          <p:cNvPr id="79" name="TextBox 79"/>
          <p:cNvSpPr txBox="1"/>
          <p:nvPr/>
        </p:nvSpPr>
        <p:spPr>
          <a:xfrm>
            <a:off x="3973674" y="4307029"/>
            <a:ext cx="189183" cy="87043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004"/>
              </a:lnSpc>
            </a:pPr>
            <a:r>
              <a:rPr lang="en-US" altLang="zh-CN" sz="2450" spc="-15" dirty="0">
                <a:solidFill>
                  <a:srgbClr val="000000"/>
                </a:solidFill>
                <a:latin typeface="Symbol"/>
                <a:ea typeface="Symbol"/>
              </a:rPr>
              <a:t></a:t>
            </a:r>
          </a:p>
          <a:p>
            <a:pPr>
              <a:lnSpc>
                <a:spcPts val="905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indent="17935"/>
            <a:r>
              <a:rPr lang="en-US" altLang="zh-CN" sz="2450" spc="-20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</a:p>
        </p:txBody>
      </p:sp>
      <p:sp>
        <p:nvSpPr>
          <p:cNvPr id="80" name="TextBox 80"/>
          <p:cNvSpPr txBox="1"/>
          <p:nvPr/>
        </p:nvSpPr>
        <p:spPr>
          <a:xfrm>
            <a:off x="4166963" y="4307029"/>
            <a:ext cx="371173" cy="490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120"/>
              </a:lnSpc>
            </a:pPr>
            <a:r>
              <a:rPr lang="en-US" altLang="zh-CN" sz="2450" spc="1035" dirty="0">
                <a:solidFill>
                  <a:srgbClr val="000000"/>
                </a:solidFill>
                <a:latin typeface="Symbol"/>
                <a:ea typeface="Symbol"/>
              </a:rPr>
              <a:t></a:t>
            </a:r>
          </a:p>
          <a:p>
            <a:pPr indent="276276"/>
            <a:r>
              <a:rPr lang="en-US" altLang="zh-CN" sz="1450" i="1" spc="-10" dirty="0">
                <a:solidFill>
                  <a:srgbClr val="000000"/>
                </a:solidFill>
                <a:latin typeface="Times New Roman"/>
                <a:ea typeface="Times New Roman"/>
              </a:rPr>
              <a:t>y</a:t>
            </a:r>
          </a:p>
        </p:txBody>
      </p:sp>
      <p:sp>
        <p:nvSpPr>
          <p:cNvPr id="81" name="TextBox 81"/>
          <p:cNvSpPr txBox="1"/>
          <p:nvPr/>
        </p:nvSpPr>
        <p:spPr>
          <a:xfrm>
            <a:off x="4664262" y="4547462"/>
            <a:ext cx="186741" cy="3817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004"/>
              </a:lnSpc>
            </a:pPr>
            <a:r>
              <a:rPr lang="en-US" altLang="zh-CN" sz="2450" spc="15" dirty="0">
                <a:solidFill>
                  <a:srgbClr val="000000"/>
                </a:solidFill>
                <a:latin typeface="Symbol"/>
                <a:ea typeface="Symbol"/>
              </a:rPr>
              <a:t></a:t>
            </a:r>
          </a:p>
        </p:txBody>
      </p:sp>
      <p:sp>
        <p:nvSpPr>
          <p:cNvPr id="82" name="TextBox 82"/>
          <p:cNvSpPr txBox="1"/>
          <p:nvPr/>
        </p:nvSpPr>
        <p:spPr>
          <a:xfrm>
            <a:off x="5104476" y="4307029"/>
            <a:ext cx="496380" cy="9366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120"/>
              </a:lnSpc>
            </a:pPr>
            <a:r>
              <a:rPr lang="en-US" altLang="zh-CN" sz="2450" spc="444" dirty="0">
                <a:solidFill>
                  <a:srgbClr val="000000"/>
                </a:solidFill>
                <a:latin typeface="Symbol"/>
                <a:ea typeface="Symbol"/>
              </a:rPr>
              <a:t></a:t>
            </a:r>
            <a:r>
              <a:rPr lang="en-US" altLang="zh-CN" sz="2450" spc="705" dirty="0">
                <a:solidFill>
                  <a:srgbClr val="000000"/>
                </a:solidFill>
                <a:latin typeface="Symbol"/>
                <a:ea typeface="Symbol"/>
              </a:rPr>
              <a:t></a:t>
            </a:r>
          </a:p>
          <a:p>
            <a:pPr>
              <a:lnSpc>
                <a:spcPts val="2850"/>
              </a:lnSpc>
            </a:pPr>
            <a:r>
              <a:rPr lang="en-US" altLang="zh-CN" sz="2450" spc="-120" dirty="0">
                <a:solidFill>
                  <a:srgbClr val="000000"/>
                </a:solidFill>
                <a:latin typeface="Symbol"/>
                <a:ea typeface="Symbol"/>
              </a:rPr>
              <a:t></a:t>
            </a:r>
            <a:r>
              <a:rPr lang="en-US" altLang="zh-CN" sz="2450" spc="-125" dirty="0">
                <a:solidFill>
                  <a:srgbClr val="000000"/>
                </a:solidFill>
                <a:latin typeface="Symbol"/>
                <a:ea typeface="Symbol"/>
              </a:rPr>
              <a:t></a:t>
            </a:r>
            <a:r>
              <a:rPr lang="en-US" altLang="zh-CN" sz="2450" spc="-80" dirty="0">
                <a:solidFill>
                  <a:srgbClr val="000000"/>
                </a:solidFill>
                <a:latin typeface="Symbol"/>
                <a:cs typeface="Symbol"/>
              </a:rPr>
              <a:t>   </a:t>
            </a:r>
            <a:r>
              <a:rPr lang="en-US" altLang="zh-CN" sz="1450" i="1" spc="-80" dirty="0">
                <a:solidFill>
                  <a:srgbClr val="000000"/>
                </a:solidFill>
                <a:latin typeface="Times New Roman"/>
                <a:ea typeface="Times New Roman"/>
              </a:rPr>
              <a:t>x</a:t>
            </a:r>
          </a:p>
          <a:p>
            <a:pPr>
              <a:lnSpc>
                <a:spcPts val="2400"/>
              </a:lnSpc>
            </a:pPr>
            <a:r>
              <a:rPr lang="en-US" altLang="zh-CN" sz="2450" spc="5" dirty="0">
                <a:solidFill>
                  <a:srgbClr val="000000"/>
                </a:solidFill>
                <a:latin typeface="Symbol"/>
                <a:ea typeface="Symbol"/>
              </a:rPr>
              <a:t></a:t>
            </a:r>
          </a:p>
        </p:txBody>
      </p:sp>
      <p:sp>
        <p:nvSpPr>
          <p:cNvPr id="83" name="TextBox 83"/>
          <p:cNvSpPr txBox="1"/>
          <p:nvPr/>
        </p:nvSpPr>
        <p:spPr>
          <a:xfrm>
            <a:off x="5698198" y="4307029"/>
            <a:ext cx="186741" cy="87043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004"/>
              </a:lnSpc>
            </a:pPr>
            <a:r>
              <a:rPr lang="en-US" altLang="zh-CN" sz="2450" spc="-15" dirty="0">
                <a:solidFill>
                  <a:srgbClr val="000000"/>
                </a:solidFill>
                <a:latin typeface="Symbol"/>
                <a:ea typeface="Symbol"/>
              </a:rPr>
              <a:t></a:t>
            </a:r>
          </a:p>
          <a:p>
            <a:pPr>
              <a:lnSpc>
                <a:spcPts val="905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indent="15461"/>
            <a:r>
              <a:rPr lang="en-US" altLang="zh-CN" sz="2450" spc="-20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</a:p>
        </p:txBody>
      </p:sp>
      <p:sp>
        <p:nvSpPr>
          <p:cNvPr id="84" name="TextBox 84"/>
          <p:cNvSpPr txBox="1"/>
          <p:nvPr/>
        </p:nvSpPr>
        <p:spPr>
          <a:xfrm>
            <a:off x="5886538" y="4307029"/>
            <a:ext cx="371174" cy="490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120"/>
              </a:lnSpc>
            </a:pPr>
            <a:r>
              <a:rPr lang="en-US" altLang="zh-CN" sz="2450" spc="1035" dirty="0">
                <a:solidFill>
                  <a:srgbClr val="000000"/>
                </a:solidFill>
                <a:latin typeface="Symbol"/>
                <a:ea typeface="Symbol"/>
              </a:rPr>
              <a:t></a:t>
            </a:r>
          </a:p>
          <a:p>
            <a:pPr indent="276277"/>
            <a:r>
              <a:rPr lang="en-US" altLang="zh-CN" sz="1450" i="1" spc="-10" dirty="0">
                <a:solidFill>
                  <a:srgbClr val="000000"/>
                </a:solidFill>
                <a:latin typeface="Times New Roman"/>
                <a:ea typeface="Times New Roman"/>
              </a:rPr>
              <a:t>y</a:t>
            </a:r>
          </a:p>
        </p:txBody>
      </p:sp>
      <p:sp>
        <p:nvSpPr>
          <p:cNvPr id="85" name="TextBox 85"/>
          <p:cNvSpPr txBox="1"/>
          <p:nvPr/>
        </p:nvSpPr>
        <p:spPr>
          <a:xfrm>
            <a:off x="6346549" y="4329163"/>
            <a:ext cx="134405" cy="9145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450" spc="-25" dirty="0">
                <a:solidFill>
                  <a:srgbClr val="000000"/>
                </a:solidFill>
                <a:latin typeface="Symbol"/>
                <a:ea typeface="Symbol"/>
              </a:rPr>
              <a:t></a:t>
            </a:r>
          </a:p>
          <a:p>
            <a:pPr>
              <a:lnSpc>
                <a:spcPts val="2400"/>
              </a:lnSpc>
            </a:pPr>
            <a:r>
              <a:rPr lang="en-US" altLang="zh-CN" sz="2450" spc="-480" dirty="0">
                <a:solidFill>
                  <a:srgbClr val="000000"/>
                </a:solidFill>
                <a:latin typeface="Symbol"/>
                <a:ea typeface="Symbol"/>
              </a:rPr>
              <a:t></a:t>
            </a:r>
            <a:r>
              <a:rPr lang="en-US" altLang="zh-CN" sz="2450" spc="-485" dirty="0">
                <a:solidFill>
                  <a:srgbClr val="000000"/>
                </a:solidFill>
                <a:latin typeface="Symbol"/>
                <a:ea typeface="Symbol"/>
              </a:rPr>
              <a:t></a:t>
            </a:r>
          </a:p>
          <a:p>
            <a:pPr>
              <a:lnSpc>
                <a:spcPts val="2400"/>
              </a:lnSpc>
            </a:pPr>
            <a:r>
              <a:rPr lang="en-US" altLang="zh-CN" sz="2450" spc="-25" dirty="0">
                <a:solidFill>
                  <a:srgbClr val="000000"/>
                </a:solidFill>
                <a:latin typeface="Symbol"/>
                <a:ea typeface="Symbol"/>
              </a:rPr>
              <a:t></a:t>
            </a:r>
          </a:p>
        </p:txBody>
      </p:sp>
      <p:sp>
        <p:nvSpPr>
          <p:cNvPr id="86" name="TextBox 86"/>
          <p:cNvSpPr txBox="1"/>
          <p:nvPr/>
        </p:nvSpPr>
        <p:spPr>
          <a:xfrm>
            <a:off x="6490599" y="4262567"/>
            <a:ext cx="219564" cy="2209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450" spc="-10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</a:p>
        </p:txBody>
      </p:sp>
      <p:sp>
        <p:nvSpPr>
          <p:cNvPr id="87" name="TextBox 87"/>
          <p:cNvSpPr txBox="1"/>
          <p:nvPr/>
        </p:nvSpPr>
        <p:spPr>
          <a:xfrm>
            <a:off x="6688763" y="4547463"/>
            <a:ext cx="517830" cy="3817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004"/>
              </a:lnSpc>
            </a:pPr>
            <a:r>
              <a:rPr lang="en-US" altLang="zh-CN" sz="2450" spc="350" dirty="0">
                <a:solidFill>
                  <a:srgbClr val="000000"/>
                </a:solidFill>
                <a:latin typeface="Symbol"/>
                <a:ea typeface="Symbol"/>
              </a:rPr>
              <a:t></a:t>
            </a:r>
            <a:r>
              <a:rPr lang="en-US" altLang="zh-CN" sz="2450" spc="279" dirty="0">
                <a:solidFill>
                  <a:srgbClr val="000000"/>
                </a:solidFill>
                <a:latin typeface="Symbol"/>
                <a:ea typeface="Symbol"/>
              </a:rPr>
              <a:t></a:t>
            </a:r>
            <a:r>
              <a:rPr lang="en-US" altLang="zh-CN" sz="1450" spc="189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</a:p>
        </p:txBody>
      </p:sp>
      <p:sp>
        <p:nvSpPr>
          <p:cNvPr id="88" name="TextBox 88"/>
          <p:cNvSpPr txBox="1"/>
          <p:nvPr/>
        </p:nvSpPr>
        <p:spPr>
          <a:xfrm>
            <a:off x="2255507" y="5753761"/>
            <a:ext cx="613993" cy="5480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95"/>
              </a:lnSpc>
            </a:pPr>
            <a:r>
              <a:rPr lang="en-US" altLang="zh-CN" sz="2750" spc="1200" dirty="0">
                <a:solidFill>
                  <a:srgbClr val="000000"/>
                </a:solidFill>
                <a:latin typeface="Symbol"/>
                <a:ea typeface="Symbol"/>
              </a:rPr>
              <a:t></a:t>
            </a:r>
          </a:p>
          <a:p>
            <a:pPr indent="232832"/>
            <a:r>
              <a:rPr lang="en-US" altLang="zh-CN" sz="1600" spc="-69" dirty="0">
                <a:solidFill>
                  <a:srgbClr val="000000"/>
                </a:solidFill>
                <a:latin typeface="Times New Roman"/>
                <a:ea typeface="Times New Roman"/>
              </a:rPr>
              <a:t>m</a:t>
            </a:r>
            <a:r>
              <a:rPr lang="en-US" altLang="zh-CN" sz="1600" spc="-64" dirty="0">
                <a:solidFill>
                  <a:srgbClr val="000000"/>
                </a:solidFill>
                <a:latin typeface="Times New Roman"/>
                <a:ea typeface="Times New Roman"/>
              </a:rPr>
              <a:t>ax,</a:t>
            </a:r>
          </a:p>
        </p:txBody>
      </p:sp>
      <p:sp>
        <p:nvSpPr>
          <p:cNvPr id="89" name="TextBox 89"/>
          <p:cNvSpPr txBox="1"/>
          <p:nvPr/>
        </p:nvSpPr>
        <p:spPr>
          <a:xfrm>
            <a:off x="2896545" y="5997731"/>
            <a:ext cx="321160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600" spc="-25" dirty="0">
                <a:solidFill>
                  <a:srgbClr val="000000"/>
                </a:solidFill>
                <a:latin typeface="Times New Roman"/>
                <a:ea typeface="Times New Roman"/>
              </a:rPr>
              <a:t>min</a:t>
            </a:r>
          </a:p>
        </p:txBody>
      </p:sp>
      <p:sp>
        <p:nvSpPr>
          <p:cNvPr id="90" name="TextBox 90"/>
          <p:cNvSpPr txBox="1"/>
          <p:nvPr/>
        </p:nvSpPr>
        <p:spPr>
          <a:xfrm>
            <a:off x="3360806" y="5753761"/>
            <a:ext cx="211875" cy="4287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375"/>
              </a:lnSpc>
            </a:pPr>
            <a:r>
              <a:rPr lang="en-US" altLang="zh-CN" sz="2750" spc="44" dirty="0">
                <a:solidFill>
                  <a:srgbClr val="000000"/>
                </a:solidFill>
                <a:latin typeface="Symbol"/>
                <a:ea typeface="Symbol"/>
              </a:rPr>
              <a:t></a:t>
            </a:r>
          </a:p>
        </p:txBody>
      </p:sp>
      <p:sp>
        <p:nvSpPr>
          <p:cNvPr id="91" name="TextBox 91"/>
          <p:cNvSpPr txBox="1"/>
          <p:nvPr/>
        </p:nvSpPr>
        <p:spPr>
          <a:xfrm>
            <a:off x="3645375" y="5753761"/>
            <a:ext cx="211875" cy="4287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375"/>
              </a:lnSpc>
            </a:pPr>
            <a:r>
              <a:rPr lang="en-US" altLang="zh-CN" sz="2750" spc="15" dirty="0">
                <a:solidFill>
                  <a:srgbClr val="000000"/>
                </a:solidFill>
                <a:latin typeface="Symbol"/>
                <a:ea typeface="Symbol"/>
              </a:rPr>
              <a:t></a:t>
            </a:r>
          </a:p>
        </p:txBody>
      </p:sp>
      <p:sp>
        <p:nvSpPr>
          <p:cNvPr id="92" name="TextBox 92"/>
          <p:cNvSpPr txBox="1"/>
          <p:nvPr/>
        </p:nvSpPr>
        <p:spPr>
          <a:xfrm>
            <a:off x="3863861" y="5775844"/>
            <a:ext cx="234424" cy="419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750" i="1" spc="55" dirty="0">
                <a:solidFill>
                  <a:srgbClr val="000000"/>
                </a:solidFill>
                <a:latin typeface="Times New Roman"/>
                <a:ea typeface="Times New Roman"/>
              </a:rPr>
              <a:t>R</a:t>
            </a:r>
          </a:p>
        </p:txBody>
      </p:sp>
      <p:sp>
        <p:nvSpPr>
          <p:cNvPr id="93" name="TextBox 93"/>
          <p:cNvSpPr txBox="1"/>
          <p:nvPr/>
        </p:nvSpPr>
        <p:spPr>
          <a:xfrm>
            <a:off x="4175026" y="5753761"/>
            <a:ext cx="211875" cy="4287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375"/>
              </a:lnSpc>
            </a:pPr>
            <a:r>
              <a:rPr lang="en-US" altLang="zh-CN" sz="2750" spc="44" dirty="0">
                <a:solidFill>
                  <a:srgbClr val="000000"/>
                </a:solidFill>
                <a:latin typeface="Symbol"/>
                <a:ea typeface="Symbol"/>
              </a:rPr>
              <a:t></a:t>
            </a:r>
          </a:p>
        </p:txBody>
      </p:sp>
      <p:sp>
        <p:nvSpPr>
          <p:cNvPr id="94" name="TextBox 94"/>
          <p:cNvSpPr txBox="1"/>
          <p:nvPr/>
        </p:nvSpPr>
        <p:spPr>
          <a:xfrm>
            <a:off x="4837010" y="5478046"/>
            <a:ext cx="407337" cy="786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775"/>
              </a:lnSpc>
            </a:pPr>
            <a:r>
              <a:rPr lang="en-US" altLang="zh-CN" sz="2050" spc="329" dirty="0">
                <a:solidFill>
                  <a:srgbClr val="000000"/>
                </a:solidFill>
                <a:latin typeface="Symbol"/>
                <a:ea typeface="Symbol"/>
              </a:rPr>
              <a:t></a:t>
            </a:r>
            <a:r>
              <a:rPr lang="en-US" altLang="zh-CN" sz="2050" spc="525" dirty="0">
                <a:solidFill>
                  <a:srgbClr val="000000"/>
                </a:solidFill>
                <a:latin typeface="Symbol"/>
                <a:ea typeface="Symbol"/>
              </a:rPr>
              <a:t></a:t>
            </a:r>
          </a:p>
          <a:p>
            <a:pPr>
              <a:lnSpc>
                <a:spcPts val="2395"/>
              </a:lnSpc>
            </a:pPr>
            <a:r>
              <a:rPr lang="en-US" altLang="zh-CN" sz="2050" spc="-119" dirty="0">
                <a:solidFill>
                  <a:srgbClr val="000000"/>
                </a:solidFill>
                <a:latin typeface="Symbol"/>
                <a:ea typeface="Symbol"/>
              </a:rPr>
              <a:t></a:t>
            </a:r>
            <a:r>
              <a:rPr lang="en-US" altLang="zh-CN" sz="2050" spc="-114" dirty="0">
                <a:solidFill>
                  <a:srgbClr val="000000"/>
                </a:solidFill>
                <a:latin typeface="Symbol"/>
                <a:ea typeface="Symbol"/>
              </a:rPr>
              <a:t></a:t>
            </a:r>
            <a:r>
              <a:rPr lang="en-US" altLang="zh-CN" sz="2050" spc="-80" dirty="0">
                <a:solidFill>
                  <a:srgbClr val="000000"/>
                </a:solidFill>
                <a:latin typeface="Symbol"/>
                <a:cs typeface="Symbol"/>
              </a:rPr>
              <a:t>   </a:t>
            </a:r>
            <a:r>
              <a:rPr lang="en-US" altLang="zh-CN" sz="1200" i="1" spc="-80" dirty="0">
                <a:solidFill>
                  <a:srgbClr val="000000"/>
                </a:solidFill>
                <a:latin typeface="Times New Roman"/>
                <a:ea typeface="Times New Roman"/>
              </a:rPr>
              <a:t>x</a:t>
            </a:r>
          </a:p>
          <a:p>
            <a:pPr>
              <a:lnSpc>
                <a:spcPts val="2014"/>
              </a:lnSpc>
            </a:pPr>
            <a:r>
              <a:rPr lang="en-US" altLang="zh-CN" sz="2050" spc="-30" dirty="0">
                <a:solidFill>
                  <a:srgbClr val="000000"/>
                </a:solidFill>
                <a:latin typeface="Symbol"/>
                <a:ea typeface="Symbol"/>
              </a:rPr>
              <a:t></a:t>
            </a:r>
          </a:p>
        </p:txBody>
      </p:sp>
      <p:sp>
        <p:nvSpPr>
          <p:cNvPr id="95" name="TextBox 95"/>
          <p:cNvSpPr txBox="1"/>
          <p:nvPr/>
        </p:nvSpPr>
        <p:spPr>
          <a:xfrm>
            <a:off x="5325844" y="5478046"/>
            <a:ext cx="152791" cy="7290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504"/>
              </a:lnSpc>
            </a:pPr>
            <a:r>
              <a:rPr lang="en-US" altLang="zh-CN" sz="2050" spc="-65" dirty="0">
                <a:solidFill>
                  <a:srgbClr val="000000"/>
                </a:solidFill>
                <a:latin typeface="Symbol"/>
                <a:ea typeface="Symbol"/>
              </a:rPr>
              <a:t></a:t>
            </a:r>
          </a:p>
          <a:p>
            <a:pPr>
              <a:lnSpc>
                <a:spcPts val="775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indent="12383"/>
            <a:r>
              <a:rPr lang="en-US" altLang="zh-CN" sz="2050" spc="-65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</a:p>
        </p:txBody>
      </p:sp>
      <p:sp>
        <p:nvSpPr>
          <p:cNvPr id="96" name="TextBox 96"/>
          <p:cNvSpPr txBox="1"/>
          <p:nvPr/>
        </p:nvSpPr>
        <p:spPr>
          <a:xfrm>
            <a:off x="5481967" y="5478046"/>
            <a:ext cx="305373" cy="4083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775"/>
              </a:lnSpc>
            </a:pPr>
            <a:r>
              <a:rPr lang="en-US" altLang="zh-CN" sz="2050" spc="784" dirty="0">
                <a:solidFill>
                  <a:srgbClr val="000000"/>
                </a:solidFill>
                <a:latin typeface="Symbol"/>
                <a:ea typeface="Symbol"/>
              </a:rPr>
              <a:t></a:t>
            </a:r>
          </a:p>
          <a:p>
            <a:pPr indent="226510"/>
            <a:r>
              <a:rPr lang="en-US" altLang="zh-CN" sz="1200" i="1" spc="-25" dirty="0">
                <a:solidFill>
                  <a:srgbClr val="000000"/>
                </a:solidFill>
                <a:latin typeface="Times New Roman"/>
                <a:ea typeface="Times New Roman"/>
              </a:rPr>
              <a:t>y</a:t>
            </a:r>
          </a:p>
        </p:txBody>
      </p:sp>
      <p:sp>
        <p:nvSpPr>
          <p:cNvPr id="97" name="TextBox 97"/>
          <p:cNvSpPr txBox="1"/>
          <p:nvPr/>
        </p:nvSpPr>
        <p:spPr>
          <a:xfrm>
            <a:off x="5859564" y="5496543"/>
            <a:ext cx="110663" cy="76771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14"/>
              </a:lnSpc>
            </a:pPr>
            <a:r>
              <a:rPr lang="en-US" altLang="zh-CN" sz="2050" spc="-60" dirty="0">
                <a:solidFill>
                  <a:srgbClr val="000000"/>
                </a:solidFill>
                <a:latin typeface="Symbol"/>
                <a:ea typeface="Symbol"/>
              </a:rPr>
              <a:t></a:t>
            </a:r>
          </a:p>
          <a:p>
            <a:pPr>
              <a:lnSpc>
                <a:spcPts val="2014"/>
              </a:lnSpc>
            </a:pPr>
            <a:r>
              <a:rPr lang="en-US" altLang="zh-CN" sz="2050" spc="-419" dirty="0">
                <a:solidFill>
                  <a:srgbClr val="000000"/>
                </a:solidFill>
                <a:latin typeface="Symbol"/>
                <a:ea typeface="Symbol"/>
              </a:rPr>
              <a:t></a:t>
            </a:r>
            <a:r>
              <a:rPr lang="en-US" altLang="zh-CN" sz="2050" spc="-425" dirty="0">
                <a:solidFill>
                  <a:srgbClr val="000000"/>
                </a:solidFill>
                <a:latin typeface="Symbol"/>
                <a:ea typeface="Symbol"/>
              </a:rPr>
              <a:t></a:t>
            </a:r>
          </a:p>
          <a:p>
            <a:pPr>
              <a:lnSpc>
                <a:spcPts val="2014"/>
              </a:lnSpc>
            </a:pPr>
            <a:r>
              <a:rPr lang="en-US" altLang="zh-CN" sz="2050" spc="-60" dirty="0">
                <a:solidFill>
                  <a:srgbClr val="000000"/>
                </a:solidFill>
                <a:latin typeface="Symbol"/>
                <a:ea typeface="Symbol"/>
              </a:rPr>
              <a:t></a:t>
            </a:r>
          </a:p>
        </p:txBody>
      </p:sp>
      <p:sp>
        <p:nvSpPr>
          <p:cNvPr id="98" name="TextBox 98"/>
          <p:cNvSpPr txBox="1"/>
          <p:nvPr/>
        </p:nvSpPr>
        <p:spPr>
          <a:xfrm>
            <a:off x="5978687" y="5441742"/>
            <a:ext cx="201507" cy="1828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200" spc="-25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</a:p>
        </p:txBody>
      </p:sp>
      <p:sp>
        <p:nvSpPr>
          <p:cNvPr id="99" name="TextBox 99"/>
          <p:cNvSpPr txBox="1"/>
          <p:nvPr/>
        </p:nvSpPr>
        <p:spPr>
          <a:xfrm>
            <a:off x="6143692" y="5680811"/>
            <a:ext cx="427547" cy="3186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504"/>
              </a:lnSpc>
            </a:pPr>
            <a:r>
              <a:rPr lang="en-US" altLang="zh-CN" sz="2050" spc="270" dirty="0">
                <a:solidFill>
                  <a:srgbClr val="000000"/>
                </a:solidFill>
                <a:latin typeface="Symbol"/>
                <a:ea typeface="Symbol"/>
              </a:rPr>
              <a:t></a:t>
            </a:r>
            <a:r>
              <a:rPr lang="en-US" altLang="zh-CN" sz="2050" spc="215" dirty="0">
                <a:solidFill>
                  <a:srgbClr val="000000"/>
                </a:solidFill>
                <a:latin typeface="Symbol"/>
                <a:ea typeface="Symbol"/>
              </a:rPr>
              <a:t></a:t>
            </a:r>
            <a:r>
              <a:rPr lang="en-US" altLang="zh-CN" sz="1200" spc="145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</a:p>
        </p:txBody>
      </p:sp>
      <p:sp>
        <p:nvSpPr>
          <p:cNvPr id="100" name="TextBox 100"/>
          <p:cNvSpPr txBox="1"/>
          <p:nvPr/>
        </p:nvSpPr>
        <p:spPr>
          <a:xfrm>
            <a:off x="3279866" y="4547462"/>
            <a:ext cx="301041" cy="3817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2254"/>
              </a:lnSpc>
            </a:pPr>
            <a:r>
              <a:rPr lang="en-US" altLang="zh-CN" sz="2450" spc="-15" dirty="0">
                <a:solidFill>
                  <a:srgbClr val="000000"/>
                </a:solidFill>
                <a:latin typeface="Symbol"/>
                <a:ea typeface="Symbol"/>
              </a:rPr>
              <a:t></a:t>
            </a:r>
          </a:p>
        </p:txBody>
      </p:sp>
      <p:sp>
        <p:nvSpPr>
          <p:cNvPr id="101" name="TextBox 101"/>
          <p:cNvSpPr txBox="1"/>
          <p:nvPr/>
        </p:nvSpPr>
        <p:spPr>
          <a:xfrm>
            <a:off x="4476047" y="5680811"/>
            <a:ext cx="267091" cy="3186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2007"/>
              </a:lnSpc>
            </a:pPr>
            <a:r>
              <a:rPr lang="en-US" altLang="zh-CN" sz="2050" spc="-60" dirty="0">
                <a:solidFill>
                  <a:srgbClr val="000000"/>
                </a:solidFill>
                <a:latin typeface="Symbol"/>
                <a:ea typeface="Symbol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2656724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/>
          <p:nvPr/>
        </p:nvSpPr>
        <p:spPr>
          <a:xfrm>
            <a:off x="1361566" y="281559"/>
            <a:ext cx="7506897" cy="31756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180844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Gerilme</a:t>
            </a:r>
            <a:r>
              <a:rPr lang="en-US" altLang="zh-CN" sz="3600" b="1" spc="-129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Analizi</a:t>
            </a:r>
          </a:p>
          <a:p>
            <a:pPr>
              <a:lnSpc>
                <a:spcPts val="994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25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etkisindeki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çubuklarda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çubuk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kesitinde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oluşan</a:t>
            </a:r>
            <a:r>
              <a:rPr lang="en-US" altLang="zh-CN" sz="2400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gerilme;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564"/>
              </a:lnSpc>
            </a:pPr>
            <a:endParaRPr lang="en-US" dirty="0" smtClean="0"/>
          </a:p>
          <a:p>
            <a:pPr marL="0" indent="338328">
              <a:lnSpc>
                <a:spcPct val="100000"/>
              </a:lnSpc>
            </a:pP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hesaplanır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594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39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Eğik</a:t>
            </a:r>
            <a:r>
              <a:rPr lang="en-US" altLang="zh-CN" sz="2400" spc="-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kesitlerde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oluşan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gerilmelerde</a:t>
            </a:r>
            <a:r>
              <a:rPr lang="en-US" altLang="zh-CN" sz="2400" spc="-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ise;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dış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kuvvetler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645030" y="3457244"/>
            <a:ext cx="7253496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altındaki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cismin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noktasında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herhangi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361566" y="3823004"/>
            <a:ext cx="7507032" cy="22713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3463" hangingPunct="0">
              <a:lnSpc>
                <a:spcPct val="100000"/>
              </a:lnSpc>
            </a:pPr>
            <a:r>
              <a:rPr lang="en-US" altLang="zh-CN" sz="2400" spc="20" dirty="0">
                <a:solidFill>
                  <a:srgbClr val="000000"/>
                </a:solidFill>
                <a:latin typeface="Arial"/>
                <a:ea typeface="Arial"/>
              </a:rPr>
              <a:t>şekilde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ea typeface="Arial"/>
              </a:rPr>
              <a:t>yönlenmiş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yüzey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ea typeface="Arial"/>
              </a:rPr>
              <a:t>parçacığında,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elemanın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tarafındaki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ea typeface="Arial"/>
              </a:rPr>
              <a:t>madde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diğer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taraftaki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parçaya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ea typeface="Arial"/>
              </a:rPr>
              <a:t>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gerilmesi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iletmekte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genel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gerilme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vektörü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konumda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olmaktadır.</a:t>
            </a:r>
          </a:p>
          <a:p>
            <a:pPr>
              <a:lnSpc>
                <a:spcPts val="600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1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gerilmesinin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iki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bileşeni</a:t>
            </a:r>
            <a:r>
              <a:rPr lang="en-US" altLang="zh-CN" sz="2400" spc="-8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vardır.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Bunlar</a:t>
            </a:r>
            <a:r>
              <a:rPr lang="en-US" altLang="zh-CN" sz="2400" spc="-8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sırasıyla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normal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gerilme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(σ)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teğetsel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gerilmedir</a:t>
            </a:r>
            <a:r>
              <a:rPr lang="en-US" altLang="zh-CN" sz="2400" spc="5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(ζ).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2"/>
          <p:cNvSpPr txBox="1"/>
          <p:nvPr/>
        </p:nvSpPr>
        <p:spPr>
          <a:xfrm>
            <a:off x="1361566" y="101980"/>
            <a:ext cx="7494125" cy="11603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077466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Gerilme</a:t>
            </a:r>
            <a:r>
              <a:rPr lang="en-US" altLang="zh-CN" sz="3600" b="1" spc="-15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Analizi</a:t>
            </a:r>
          </a:p>
          <a:p>
            <a:pPr>
              <a:lnSpc>
                <a:spcPts val="169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205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2050" spc="-45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Buna</a:t>
            </a:r>
            <a:r>
              <a:rPr lang="en-US" altLang="zh-CN" sz="2600" spc="-1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göre</a:t>
            </a:r>
            <a:r>
              <a:rPr lang="en-US" altLang="zh-CN" sz="2600" spc="-1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bütün</a:t>
            </a:r>
            <a:r>
              <a:rPr lang="en-US" altLang="zh-CN" sz="2600" spc="-1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yüzeylerdeki</a:t>
            </a:r>
            <a:r>
              <a:rPr lang="en-US" altLang="zh-CN" sz="2600" spc="-1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gerilme</a:t>
            </a:r>
            <a:r>
              <a:rPr lang="en-US" altLang="zh-CN" sz="2600" spc="-1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vektörü</a:t>
            </a:r>
            <a:r>
              <a:rPr lang="en-US" altLang="zh-CN" sz="2600" spc="-1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N,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1645030" y="1460453"/>
            <a:ext cx="7326137" cy="3962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biri</a:t>
            </a:r>
            <a:r>
              <a:rPr lang="en-US" altLang="zh-CN" sz="2600" spc="13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600" spc="13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gerilme</a:t>
            </a:r>
            <a:r>
              <a:rPr lang="en-US" altLang="zh-CN" sz="2600" spc="13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600" spc="13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aralarında</a:t>
            </a:r>
            <a:r>
              <a:rPr lang="en-US" altLang="zh-CN" sz="2600" spc="13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dik</a:t>
            </a:r>
            <a:r>
              <a:rPr lang="en-US" altLang="zh-CN" sz="2600" spc="13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açı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1361566" y="1955321"/>
            <a:ext cx="7586292" cy="17607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3463" hangingPunct="0">
              <a:lnSpc>
                <a:spcPct val="150000"/>
              </a:lnSpc>
            </a:pP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oluşturan</a:t>
            </a:r>
            <a:r>
              <a:rPr lang="en-US" altLang="zh-CN" sz="2600" spc="5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600" spc="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600" spc="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gerilmeye</a:t>
            </a:r>
            <a:r>
              <a:rPr lang="en-US" altLang="zh-CN" sz="2600" spc="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dik</a:t>
            </a:r>
            <a:r>
              <a:rPr lang="en-US" altLang="zh-CN" sz="2600" spc="5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600" spc="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düzlem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içinde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bulunan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iki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teğetsel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gerilmeyle</a:t>
            </a:r>
            <a:r>
              <a:rPr lang="en-US" altLang="zh-CN" sz="2600" spc="-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belirtilir.</a:t>
            </a:r>
          </a:p>
          <a:p>
            <a:pPr>
              <a:lnSpc>
                <a:spcPts val="1380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205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2050" spc="58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Mukavemette</a:t>
            </a:r>
            <a:r>
              <a:rPr lang="en-US" altLang="zh-CN" sz="2600" spc="20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600" spc="2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noktadan</a:t>
            </a:r>
            <a:r>
              <a:rPr lang="en-US" altLang="zh-CN" sz="2600" spc="20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geçen</a:t>
            </a:r>
            <a:r>
              <a:rPr lang="en-US" altLang="zh-CN" sz="2600" spc="2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bütün</a:t>
            </a:r>
            <a:r>
              <a:rPr lang="en-US" altLang="zh-CN" sz="2600" spc="20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yüzey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1645030" y="3914601"/>
            <a:ext cx="7326807" cy="3962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946527" algn="l"/>
                <a:tab pos="4915788" algn="l"/>
                <a:tab pos="6703694" algn="l"/>
              </a:tabLst>
            </a:pP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parçacıklarındaki	gerilmeleri	</a:t>
            </a:r>
            <a:r>
              <a:rPr lang="en-US" altLang="zh-CN" sz="2600" spc="-5" dirty="0">
                <a:solidFill>
                  <a:srgbClr val="000000"/>
                </a:solidFill>
                <a:latin typeface="Arial"/>
                <a:ea typeface="Arial"/>
              </a:rPr>
              <a:t>belirtmek	</a:t>
            </a:r>
            <a:r>
              <a:rPr lang="en-US" altLang="zh-CN" sz="2600" spc="-10" dirty="0">
                <a:solidFill>
                  <a:srgbClr val="000000"/>
                </a:solidFill>
                <a:latin typeface="Arial"/>
                <a:ea typeface="Arial"/>
              </a:rPr>
              <a:t>için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645030" y="4409710"/>
            <a:ext cx="7303661" cy="17888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50416"/>
              </a:lnSpc>
            </a:pPr>
            <a:r>
              <a:rPr lang="en-US" altLang="zh-CN" sz="2600" spc="60" dirty="0">
                <a:solidFill>
                  <a:srgbClr val="000000"/>
                </a:solidFill>
                <a:latin typeface="Arial"/>
                <a:ea typeface="Arial"/>
              </a:rPr>
              <a:t>verilmesi</a:t>
            </a:r>
            <a:r>
              <a:rPr lang="en-US" altLang="zh-CN" sz="26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64" dirty="0">
                <a:solidFill>
                  <a:srgbClr val="000000"/>
                </a:solidFill>
                <a:latin typeface="Arial"/>
                <a:ea typeface="Arial"/>
              </a:rPr>
              <a:t>gerekli</a:t>
            </a:r>
            <a:r>
              <a:rPr lang="en-US" altLang="zh-CN" sz="26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64" dirty="0">
                <a:solidFill>
                  <a:srgbClr val="000000"/>
                </a:solidFill>
                <a:latin typeface="Arial"/>
                <a:ea typeface="Arial"/>
              </a:rPr>
              <a:t>değerlerin</a:t>
            </a:r>
            <a:r>
              <a:rPr lang="en-US" altLang="zh-CN" sz="26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69" dirty="0">
                <a:solidFill>
                  <a:srgbClr val="000000"/>
                </a:solidFill>
                <a:latin typeface="Arial"/>
                <a:ea typeface="Arial"/>
              </a:rPr>
              <a:t>hepsi</a:t>
            </a:r>
            <a:r>
              <a:rPr lang="en-US" altLang="zh-CN" sz="26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64" dirty="0">
                <a:solidFill>
                  <a:srgbClr val="000000"/>
                </a:solidFill>
                <a:latin typeface="Arial"/>
                <a:ea typeface="Arial"/>
              </a:rPr>
              <a:t>birden</a:t>
            </a:r>
            <a:r>
              <a:rPr lang="en-US" altLang="zh-CN" sz="26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69" dirty="0">
                <a:solidFill>
                  <a:srgbClr val="000000"/>
                </a:solidFill>
                <a:latin typeface="Arial"/>
                <a:ea typeface="Arial"/>
              </a:rPr>
              <a:t>tek</a:t>
            </a:r>
            <a:r>
              <a:rPr lang="en-US" altLang="zh-CN" sz="26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55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85" dirty="0">
                <a:solidFill>
                  <a:srgbClr val="000000"/>
                </a:solidFill>
                <a:latin typeface="Arial"/>
                <a:ea typeface="Arial"/>
              </a:rPr>
              <a:t>büyüklük</a:t>
            </a:r>
            <a:r>
              <a:rPr lang="en-US" altLang="zh-CN" sz="26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8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6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85" dirty="0">
                <a:solidFill>
                  <a:srgbClr val="000000"/>
                </a:solidFill>
                <a:latin typeface="Arial"/>
                <a:ea typeface="Arial"/>
              </a:rPr>
              <a:t>düşünülür</a:t>
            </a:r>
            <a:r>
              <a:rPr lang="en-US" altLang="zh-CN" sz="26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1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6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94" dirty="0">
                <a:solidFill>
                  <a:srgbClr val="000000"/>
                </a:solidFill>
                <a:latin typeface="Arial"/>
                <a:ea typeface="Arial"/>
              </a:rPr>
              <a:t>buna</a:t>
            </a:r>
            <a:r>
              <a:rPr lang="en-US" altLang="zh-CN" sz="26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114" dirty="0">
                <a:solidFill>
                  <a:srgbClr val="000000"/>
                </a:solidFill>
                <a:latin typeface="Arial"/>
                <a:ea typeface="Arial"/>
              </a:rPr>
              <a:t>o</a:t>
            </a:r>
            <a:r>
              <a:rPr lang="en-US" altLang="zh-CN" sz="26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80" dirty="0">
                <a:solidFill>
                  <a:srgbClr val="000000"/>
                </a:solidFill>
                <a:latin typeface="Arial"/>
                <a:ea typeface="Arial"/>
              </a:rPr>
              <a:t>noktanın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b="1" dirty="0">
                <a:solidFill>
                  <a:srgbClr val="BF0000"/>
                </a:solidFill>
                <a:latin typeface="Arial"/>
                <a:ea typeface="Arial"/>
              </a:rPr>
              <a:t>gerilme</a:t>
            </a:r>
            <a:r>
              <a:rPr lang="en-US" altLang="zh-CN" sz="2600" b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600" b="1" dirty="0">
                <a:solidFill>
                  <a:srgbClr val="BF0000"/>
                </a:solidFill>
                <a:latin typeface="Arial"/>
                <a:ea typeface="Arial"/>
              </a:rPr>
              <a:t>hali</a:t>
            </a:r>
            <a:r>
              <a:rPr lang="en-US" altLang="zh-CN" sz="2600" b="1" spc="-11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denir.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8"/>
          <p:cNvSpPr txBox="1"/>
          <p:nvPr/>
        </p:nvSpPr>
        <p:spPr>
          <a:xfrm>
            <a:off x="1609089" y="277240"/>
            <a:ext cx="5462872" cy="44349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933320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Gerilme</a:t>
            </a:r>
            <a:r>
              <a:rPr lang="en-US" altLang="zh-CN" sz="3600" b="1" spc="-129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Analizi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114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spc="-129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2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80" dirty="0">
                <a:solidFill>
                  <a:srgbClr val="000000"/>
                </a:solidFill>
                <a:latin typeface="Arial"/>
                <a:ea typeface="Arial"/>
              </a:rPr>
              <a:t>Gerilme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ea typeface="Arial"/>
              </a:rPr>
              <a:t>durumları;</a:t>
            </a:r>
          </a:p>
          <a:p>
            <a:pPr>
              <a:lnSpc>
                <a:spcPts val="1989"/>
              </a:lnSpc>
            </a:pPr>
            <a:endParaRPr lang="en-US" dirty="0" smtClean="0"/>
          </a:p>
          <a:p>
            <a:pPr marL="0" indent="1094486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-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eksenli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durumu</a:t>
            </a:r>
          </a:p>
          <a:p>
            <a:pPr>
              <a:lnSpc>
                <a:spcPts val="1019"/>
              </a:lnSpc>
            </a:pPr>
            <a:endParaRPr lang="en-US" dirty="0" smtClean="0"/>
          </a:p>
          <a:p>
            <a:pPr marL="1094486" hangingPunct="0">
              <a:lnSpc>
                <a:spcPct val="17041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-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İki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eksenli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t/>
            </a:r>
            <a:br/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-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Üç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eksenli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durumu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10"/>
              </a:lnSpc>
            </a:pPr>
            <a:endParaRPr lang="en-US" dirty="0" smtClean="0"/>
          </a:p>
          <a:p>
            <a:pPr marL="0" indent="169164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olmak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üzere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3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farklı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sistemde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ele</a:t>
            </a:r>
            <a:r>
              <a:rPr lang="en-US" altLang="zh-CN" sz="2400" spc="-1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alınır.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/>
          <p:nvPr/>
        </p:nvSpPr>
        <p:spPr>
          <a:xfrm>
            <a:off x="1361566" y="159330"/>
            <a:ext cx="7579832" cy="211770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979931"/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1.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Bir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eksenli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gerilme</a:t>
            </a:r>
            <a:r>
              <a:rPr lang="en-US" altLang="zh-CN" sz="3200" b="1" spc="-44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durumu</a:t>
            </a:r>
          </a:p>
          <a:p>
            <a:pPr>
              <a:lnSpc>
                <a:spcPts val="1305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3463" indent="-283463" hangingPunct="0"/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2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-8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eksenli</a:t>
            </a:r>
            <a:r>
              <a:rPr lang="en-US" altLang="zh-CN" sz="2400" spc="-8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</a:t>
            </a:r>
            <a:r>
              <a:rPr lang="en-US" altLang="zh-CN" sz="2400" spc="-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durumu</a:t>
            </a:r>
            <a:r>
              <a:rPr lang="en-US" altLang="zh-CN" sz="2400" spc="-8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çekme</a:t>
            </a:r>
            <a:r>
              <a:rPr lang="en-US" altLang="zh-CN" sz="2400" spc="-8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</a:t>
            </a:r>
            <a:r>
              <a:rPr lang="en-US" altLang="zh-CN" sz="2400" spc="-8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</a:t>
            </a:r>
            <a:r>
              <a:rPr lang="en-US" altLang="zh-CN" sz="2400" spc="-9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basınca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maruz</a:t>
            </a:r>
            <a:r>
              <a:rPr lang="en-US" altLang="zh-CN" sz="2400" spc="17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prizmatik</a:t>
            </a:r>
            <a:r>
              <a:rPr lang="en-US" altLang="zh-CN" sz="2400" spc="1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çubuk</a:t>
            </a:r>
            <a:r>
              <a:rPr lang="en-US" altLang="zh-CN" sz="2400" spc="1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veya</a:t>
            </a:r>
            <a:r>
              <a:rPr lang="en-US" altLang="zh-CN" sz="2400" spc="1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kirişlerde</a:t>
            </a:r>
            <a:r>
              <a:rPr lang="en-US" altLang="zh-CN" sz="2400" spc="1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normali</a:t>
            </a:r>
            <a:r>
              <a:rPr lang="en-US" altLang="zh-CN" sz="2400" spc="1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x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ekseni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ea typeface="Arial"/>
              </a:rPr>
              <a:t>α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açısı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yapan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eğik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düzlemler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için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söz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konusudur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361566" y="2353122"/>
            <a:ext cx="7611336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1306322" algn="l"/>
                <a:tab pos="3400679" algn="l"/>
                <a:tab pos="5084953" algn="l"/>
                <a:tab pos="6261480" algn="l"/>
              </a:tabLst>
            </a:pPr>
            <a:r>
              <a:rPr lang="en-US" altLang="zh-CN" sz="1900" spc="-35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35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215" dirty="0">
                <a:solidFill>
                  <a:srgbClr val="000000"/>
                </a:solidFill>
                <a:latin typeface="Arial"/>
                <a:ea typeface="Arial"/>
              </a:rPr>
              <a:t>Eğik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düzlemlerde	meydana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gelen	gerilmeyi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645030" y="2719247"/>
            <a:ext cx="6776739" cy="15489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hesaplamak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aşağıdaki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şekli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göz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önüne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alalım;</a:t>
            </a: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95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indent="4502150"/>
            <a:r>
              <a:rPr lang="en-US" altLang="zh-CN" sz="1000" b="1" spc="-15" dirty="0">
                <a:solidFill>
                  <a:srgbClr val="000000"/>
                </a:solidFill>
                <a:latin typeface="Arial"/>
                <a:ea typeface="Arial"/>
              </a:rPr>
              <a:t>n</a:t>
            </a:r>
          </a:p>
          <a:p>
            <a:pPr>
              <a:lnSpc>
                <a:spcPts val="196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indent="3263772"/>
            <a:r>
              <a:rPr lang="en-US" altLang="zh-CN" sz="1000" b="1" spc="-15" dirty="0">
                <a:solidFill>
                  <a:srgbClr val="000000"/>
                </a:solidFill>
                <a:latin typeface="Arial"/>
                <a:ea typeface="Arial"/>
              </a:rPr>
              <a:t>A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2727325" y="4268190"/>
            <a:ext cx="3912582" cy="3111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204166"/>
              </a:lnSpc>
              <a:tabLst>
                <a:tab pos="295401" algn="l"/>
                <a:tab pos="3505580" algn="l"/>
              </a:tabLst>
            </a:pPr>
            <a:r>
              <a:rPr lang="en-US" altLang="zh-CN" sz="1000" b="1" spc="-5" dirty="0">
                <a:solidFill>
                  <a:srgbClr val="000000"/>
                </a:solidFill>
                <a:latin typeface="Arial"/>
                <a:ea typeface="Arial"/>
              </a:rPr>
              <a:t>x	P	</a:t>
            </a:r>
            <a:r>
              <a:rPr lang="en-US" altLang="zh-CN" sz="1000" b="1" dirty="0">
                <a:solidFill>
                  <a:srgbClr val="000000"/>
                </a:solidFill>
                <a:latin typeface="Arial"/>
                <a:ea typeface="Arial"/>
              </a:rPr>
              <a:t>N</a:t>
            </a:r>
            <a:r>
              <a:rPr lang="en-US" altLang="zh-CN" sz="1000" b="1" spc="1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1000" b="1" dirty="0">
                <a:solidFill>
                  <a:srgbClr val="000000"/>
                </a:solidFill>
                <a:latin typeface="Arial"/>
                <a:ea typeface="Arial"/>
              </a:rPr>
              <a:t>x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4975605" y="4875656"/>
            <a:ext cx="1301131" cy="3138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47083"/>
              </a:lnSpc>
              <a:tabLst>
                <a:tab pos="600075" algn="l"/>
                <a:tab pos="1038352" algn="l"/>
              </a:tabLst>
            </a:pPr>
            <a:r>
              <a:rPr lang="en-US" altLang="zh-CN" sz="1000" b="1" spc="-5" dirty="0">
                <a:solidFill>
                  <a:srgbClr val="000000"/>
                </a:solidFill>
                <a:latin typeface="Arial"/>
                <a:ea typeface="Arial"/>
              </a:rPr>
              <a:t>B	C	</a:t>
            </a:r>
            <a:r>
              <a:rPr lang="en-US" altLang="zh-CN" sz="1400" spc="-34" dirty="0">
                <a:solidFill>
                  <a:srgbClr val="000000"/>
                </a:solidFill>
                <a:latin typeface="Arial"/>
                <a:ea typeface="Arial"/>
              </a:rPr>
              <a:t>τ</a:t>
            </a:r>
            <a:r>
              <a:rPr lang="en-US" altLang="zh-CN" sz="950" spc="-40" dirty="0">
                <a:solidFill>
                  <a:srgbClr val="000000"/>
                </a:solidFill>
                <a:latin typeface="Arial"/>
                <a:ea typeface="Arial"/>
              </a:rPr>
              <a:t>α</a:t>
            </a:r>
          </a:p>
        </p:txBody>
      </p:sp>
    </p:spTree>
    <p:extLst>
      <p:ext uri="{BB962C8B-B14F-4D97-AF65-F5344CB8AC3E}">
        <p14:creationId xmlns:p14="http://schemas.microsoft.com/office/powerpoint/2010/main" val="142211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4"/>
          <p:cNvSpPr txBox="1"/>
          <p:nvPr/>
        </p:nvSpPr>
        <p:spPr>
          <a:xfrm>
            <a:off x="1433449" y="192114"/>
            <a:ext cx="7507726" cy="16425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908049"/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1.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Bir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eksenli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gerilme</a:t>
            </a:r>
            <a:r>
              <a:rPr lang="en-US" altLang="zh-CN" sz="3200" b="1" spc="-44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durumu</a:t>
            </a:r>
          </a:p>
          <a:p>
            <a:pPr>
              <a:lnSpc>
                <a:spcPts val="509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3844" indent="-283844" hangingPunct="0">
              <a:lnSpc>
                <a:spcPct val="99166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41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Eğik</a:t>
            </a:r>
            <a:r>
              <a:rPr lang="en-US" altLang="zh-CN" sz="2400" spc="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kesitteki</a:t>
            </a:r>
            <a:r>
              <a:rPr lang="en-US" altLang="zh-CN" sz="2400" spc="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400" spc="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gerilmelerin</a:t>
            </a:r>
            <a:r>
              <a:rPr lang="en-US" altLang="zh-CN" sz="2400" spc="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bileşkesini</a:t>
            </a:r>
            <a:r>
              <a:rPr lang="en-US" altLang="zh-CN" sz="2400" spc="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σ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n</a:t>
            </a:r>
            <a:r>
              <a:rPr lang="en-US" altLang="zh-CN" sz="1600" spc="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kayma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gerilmesinin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bileşkesini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ise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τ</a:t>
            </a:r>
            <a:r>
              <a:rPr lang="en-US" altLang="zh-CN" sz="1600" spc="30" dirty="0">
                <a:solidFill>
                  <a:srgbClr val="000000"/>
                </a:solidFill>
                <a:latin typeface="Arial"/>
                <a:ea typeface="Arial"/>
              </a:rPr>
              <a:t>α</a:t>
            </a:r>
            <a:r>
              <a:rPr lang="en-US" altLang="zh-CN" sz="1600" spc="1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gösterelim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Buna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göre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ea typeface="Arial"/>
              </a:rPr>
              <a:t>α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açısı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yapan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düzlemde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1717294" y="1838756"/>
            <a:ext cx="7252574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gerilmeyi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kayma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gerilmesini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veren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717294" y="2204770"/>
            <a:ext cx="1397401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formüller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;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3131669" y="2941817"/>
            <a:ext cx="479254" cy="4038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739"/>
              </a:lnSpc>
            </a:pPr>
            <a:r>
              <a:rPr lang="en-US" altLang="zh-CN" sz="2000" spc="2095" dirty="0">
                <a:solidFill>
                  <a:srgbClr val="000000"/>
                </a:solidFill>
                <a:latin typeface="Symbol"/>
                <a:ea typeface="Symbol"/>
              </a:rPr>
              <a:t></a:t>
            </a:r>
          </a:p>
          <a:p>
            <a:pPr indent="345330"/>
            <a:r>
              <a:rPr lang="en-US" altLang="zh-CN" sz="1200" i="1" spc="340" dirty="0">
                <a:solidFill>
                  <a:srgbClr val="000000"/>
                </a:solidFill>
                <a:latin typeface="Times New Roman"/>
                <a:ea typeface="Times New Roman"/>
              </a:rPr>
              <a:t>n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3770808" y="2941817"/>
            <a:ext cx="240951" cy="3152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479"/>
              </a:lnSpc>
            </a:pPr>
            <a:r>
              <a:rPr lang="en-US" altLang="zh-CN" sz="2000" spc="684" dirty="0">
                <a:solidFill>
                  <a:srgbClr val="000000"/>
                </a:solidFill>
                <a:latin typeface="Symbol"/>
                <a:ea typeface="Symbol"/>
              </a:rPr>
              <a:t>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4082145" y="2773425"/>
            <a:ext cx="476613" cy="6926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739"/>
              </a:lnSpc>
            </a:pPr>
            <a:r>
              <a:rPr lang="en-US" altLang="zh-CN" sz="2000" spc="2095" dirty="0">
                <a:solidFill>
                  <a:srgbClr val="000000"/>
                </a:solidFill>
                <a:latin typeface="Symbol"/>
                <a:ea typeface="Symbol"/>
              </a:rPr>
              <a:t></a:t>
            </a:r>
          </a:p>
          <a:p>
            <a:pPr indent="356267">
              <a:lnSpc>
                <a:spcPct val="91250"/>
              </a:lnSpc>
            </a:pPr>
            <a:r>
              <a:rPr lang="en-US" altLang="zh-CN" sz="1200" i="1" spc="300" dirty="0">
                <a:solidFill>
                  <a:srgbClr val="000000"/>
                </a:solidFill>
                <a:latin typeface="Times New Roman"/>
                <a:ea typeface="Times New Roman"/>
              </a:rPr>
              <a:t>x</a:t>
            </a:r>
          </a:p>
          <a:p>
            <a:pPr indent="193785"/>
            <a:r>
              <a:rPr lang="en-US" altLang="zh-CN" sz="2000" spc="625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4728021" y="2941817"/>
            <a:ext cx="240951" cy="3152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479"/>
              </a:lnSpc>
            </a:pPr>
            <a:r>
              <a:rPr lang="en-US" altLang="zh-CN" sz="2000" spc="684" dirty="0">
                <a:solidFill>
                  <a:srgbClr val="000000"/>
                </a:solidFill>
                <a:latin typeface="Symbol"/>
                <a:ea typeface="Symbol"/>
              </a:rPr>
              <a:t>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5019174" y="2773425"/>
            <a:ext cx="477460" cy="6926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739"/>
              </a:lnSpc>
            </a:pPr>
            <a:r>
              <a:rPr lang="en-US" altLang="zh-CN" sz="2000" spc="2095" dirty="0">
                <a:solidFill>
                  <a:srgbClr val="000000"/>
                </a:solidFill>
                <a:latin typeface="Symbol"/>
                <a:ea typeface="Symbol"/>
              </a:rPr>
              <a:t></a:t>
            </a:r>
          </a:p>
          <a:p>
            <a:pPr indent="357113">
              <a:lnSpc>
                <a:spcPct val="91250"/>
              </a:lnSpc>
            </a:pPr>
            <a:r>
              <a:rPr lang="en-US" altLang="zh-CN" sz="1200" i="1" spc="300" dirty="0">
                <a:solidFill>
                  <a:srgbClr val="000000"/>
                </a:solidFill>
                <a:latin typeface="Times New Roman"/>
                <a:ea typeface="Times New Roman"/>
              </a:rPr>
              <a:t>x</a:t>
            </a:r>
          </a:p>
          <a:p>
            <a:pPr indent="193785"/>
            <a:r>
              <a:rPr lang="en-US" altLang="zh-CN" sz="2000" spc="625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5639787" y="2941817"/>
            <a:ext cx="240951" cy="3152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479"/>
              </a:lnSpc>
            </a:pPr>
            <a:r>
              <a:rPr lang="en-US" altLang="zh-CN" sz="2000" spc="684" dirty="0">
                <a:solidFill>
                  <a:srgbClr val="000000"/>
                </a:solidFill>
                <a:latin typeface="Symbol"/>
                <a:ea typeface="Symbol"/>
              </a:rPr>
              <a:t>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5933595" y="2958438"/>
            <a:ext cx="569566" cy="3048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000" spc="565" dirty="0">
                <a:solidFill>
                  <a:srgbClr val="000000"/>
                </a:solidFill>
                <a:latin typeface="Times New Roman"/>
                <a:ea typeface="Times New Roman"/>
              </a:rPr>
              <a:t>cos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6541293" y="2941817"/>
            <a:ext cx="594587" cy="3149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3333"/>
              </a:lnSpc>
            </a:pPr>
            <a:r>
              <a:rPr lang="en-US" altLang="zh-CN" sz="2000" spc="1019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en-US" altLang="zh-CN" sz="2000" spc="1289" dirty="0">
                <a:solidFill>
                  <a:srgbClr val="000000"/>
                </a:solidFill>
                <a:latin typeface="Symbol"/>
                <a:ea typeface="Symbol"/>
              </a:rPr>
              <a:t>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3284468" y="3706774"/>
            <a:ext cx="330109" cy="4947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895"/>
              </a:lnSpc>
            </a:pPr>
            <a:r>
              <a:rPr lang="en-US" altLang="zh-CN" sz="2850" spc="104" dirty="0">
                <a:solidFill>
                  <a:srgbClr val="000000"/>
                </a:solidFill>
                <a:latin typeface="Symbol"/>
                <a:ea typeface="Symbol"/>
              </a:rPr>
              <a:t></a:t>
            </a:r>
            <a:r>
              <a:rPr lang="en-US" altLang="zh-CN" sz="1650" spc="89" dirty="0">
                <a:solidFill>
                  <a:srgbClr val="000000"/>
                </a:solidFill>
                <a:latin typeface="Symbol"/>
                <a:ea typeface="Symbol"/>
              </a:rPr>
              <a:t>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3737871" y="3706774"/>
            <a:ext cx="213539" cy="4403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465"/>
              </a:lnSpc>
            </a:pPr>
            <a:r>
              <a:rPr lang="en-US" altLang="zh-CN" sz="2850" spc="5" dirty="0">
                <a:solidFill>
                  <a:srgbClr val="000000"/>
                </a:solidFill>
                <a:latin typeface="Symbol"/>
                <a:ea typeface="Symbol"/>
              </a:rPr>
              <a:t>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4095444" y="3565654"/>
            <a:ext cx="308493" cy="7221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39"/>
              </a:lnSpc>
            </a:pPr>
            <a:r>
              <a:rPr lang="en-US" altLang="zh-CN" sz="2100" spc="819" dirty="0">
                <a:solidFill>
                  <a:srgbClr val="000000"/>
                </a:solidFill>
                <a:latin typeface="Symbol"/>
                <a:ea typeface="Symbol"/>
              </a:rPr>
              <a:t></a:t>
            </a:r>
          </a:p>
          <a:p>
            <a:pPr indent="227530">
              <a:lnSpc>
                <a:spcPct val="92083"/>
              </a:lnSpc>
            </a:pPr>
            <a:r>
              <a:rPr lang="en-US" altLang="zh-CN" sz="1200" i="1" spc="-10" dirty="0">
                <a:solidFill>
                  <a:srgbClr val="000000"/>
                </a:solidFill>
                <a:latin typeface="Times New Roman"/>
                <a:ea typeface="Times New Roman"/>
              </a:rPr>
              <a:t>x</a:t>
            </a:r>
          </a:p>
          <a:p>
            <a:pPr indent="122885"/>
            <a:r>
              <a:rPr lang="en-US" altLang="zh-CN" sz="2100" spc="-25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4487945" y="3739266"/>
            <a:ext cx="157443" cy="3279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579"/>
              </a:lnSpc>
            </a:pPr>
            <a:r>
              <a:rPr lang="en-US" altLang="zh-CN" sz="2100" spc="-55" dirty="0">
                <a:solidFill>
                  <a:srgbClr val="000000"/>
                </a:solidFill>
                <a:latin typeface="Symbol"/>
                <a:ea typeface="Symbol"/>
              </a:rPr>
              <a:t>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4669450" y="3755104"/>
            <a:ext cx="296731" cy="3200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100" spc="-75" dirty="0">
                <a:solidFill>
                  <a:srgbClr val="000000"/>
                </a:solidFill>
                <a:latin typeface="Times New Roman"/>
                <a:ea typeface="Times New Roman"/>
              </a:rPr>
              <a:t>sin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5024473" y="3739266"/>
            <a:ext cx="383309" cy="3267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2083"/>
              </a:lnSpc>
            </a:pPr>
            <a:r>
              <a:rPr lang="en-US" altLang="zh-CN" sz="2100" spc="234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en-US" altLang="zh-CN" sz="2100" spc="295" dirty="0">
                <a:solidFill>
                  <a:srgbClr val="000000"/>
                </a:solidFill>
                <a:latin typeface="Symbol"/>
                <a:ea typeface="Symbol"/>
              </a:rPr>
              <a:t>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1433449" y="4658553"/>
            <a:ext cx="7538903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Gerilmelerin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işaretleri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gerilmede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çekme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1717294" y="5024805"/>
            <a:ext cx="7253499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halinde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(+)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pozitif,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basınç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halinde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(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-)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negatiftir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1717294" y="5390565"/>
            <a:ext cx="7252278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1318260" algn="l"/>
                <a:tab pos="3606291" algn="l"/>
                <a:tab pos="4449064" algn="l"/>
                <a:tab pos="5717412" algn="l"/>
              </a:tabLst>
            </a:pP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Kayma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gerilmelerinde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ise,	kayma	gerilmeleri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1717294" y="5756447"/>
            <a:ext cx="7222408" cy="7312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hangingPunct="0">
              <a:lnSpc>
                <a:spcPct val="99583"/>
              </a:lnSpc>
            </a:pP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elemanı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saat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ibresi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yönünde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çevirmeye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çalışıyorsa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pozitif,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aksi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durumda</a:t>
            </a:r>
            <a:r>
              <a:rPr lang="en-US" altLang="zh-CN" sz="2400" spc="-12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negatiftir.</a:t>
            </a:r>
          </a:p>
        </p:txBody>
      </p:sp>
    </p:spTree>
    <p:extLst>
      <p:ext uri="{BB962C8B-B14F-4D97-AF65-F5344CB8AC3E}">
        <p14:creationId xmlns:p14="http://schemas.microsoft.com/office/powerpoint/2010/main" val="290702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6"/>
          <p:cNvSpPr txBox="1"/>
          <p:nvPr/>
        </p:nvSpPr>
        <p:spPr>
          <a:xfrm>
            <a:off x="1609089" y="425395"/>
            <a:ext cx="7330196" cy="24932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788797"/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1.Bir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eksenli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gerilme</a:t>
            </a:r>
            <a:r>
              <a:rPr lang="en-US" altLang="zh-CN" sz="3200" b="1" spc="-4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durumu</a:t>
            </a: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945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r>
              <a:rPr lang="en-US" altLang="zh-CN" sz="1900" spc="-16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5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89" dirty="0">
                <a:solidFill>
                  <a:srgbClr val="BF0000"/>
                </a:solidFill>
                <a:latin typeface="Arial"/>
                <a:ea typeface="Arial"/>
              </a:rPr>
              <a:t>Grafik</a:t>
            </a:r>
            <a:r>
              <a:rPr lang="en-US" altLang="zh-CN" sz="2400" spc="-6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120" dirty="0">
                <a:solidFill>
                  <a:srgbClr val="BF0000"/>
                </a:solidFill>
                <a:latin typeface="Arial"/>
                <a:ea typeface="Arial"/>
              </a:rPr>
              <a:t>çözüm</a:t>
            </a:r>
            <a:r>
              <a:rPr lang="en-US" altLang="zh-CN" sz="2400" spc="-60" dirty="0">
                <a:solidFill>
                  <a:srgbClr val="BF0000"/>
                </a:solidFill>
                <a:latin typeface="Arial"/>
                <a:ea typeface="Arial"/>
              </a:rPr>
              <a:t>;</a:t>
            </a:r>
          </a:p>
          <a:p>
            <a:pPr>
              <a:lnSpc>
                <a:spcPts val="1319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3464" indent="-283464" hangingPunct="0">
              <a:lnSpc>
                <a:spcPct val="15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1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Analitik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yolla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hesaplanan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gerilmeleri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grafik</a:t>
            </a:r>
            <a:r>
              <a:rPr lang="en-US" altLang="zh-CN" sz="2400" spc="-4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yolla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hesaplamak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değişik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çözümler</a:t>
            </a:r>
            <a:r>
              <a:rPr lang="en-US" altLang="zh-CN" sz="2400" spc="-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bulunmaktadır.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1609089" y="3086531"/>
            <a:ext cx="7358704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22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En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basit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grafik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gösterimi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MOHR</a:t>
            </a:r>
            <a:r>
              <a:rPr lang="en-US" altLang="zh-CN" sz="2400" spc="80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tarafından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1609089" y="3635171"/>
            <a:ext cx="7332940" cy="2728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283464"/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verilmiştir</a:t>
            </a:r>
            <a:r>
              <a:rPr lang="en-US" altLang="zh-CN" sz="2400" spc="-3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1319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3464" indent="-283464" hangingPunct="0">
              <a:lnSpc>
                <a:spcPct val="15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27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yöntemde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esas;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kesitteki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kayma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gerilmelerini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anılan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noktanın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apsis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ordinatı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spc="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kabul</a:t>
            </a:r>
            <a:r>
              <a:rPr lang="en-US" altLang="zh-CN" sz="2400" spc="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etmek</a:t>
            </a:r>
            <a:r>
              <a:rPr lang="en-US" altLang="zh-CN" sz="2400" spc="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açısı</a:t>
            </a:r>
            <a:r>
              <a:rPr lang="en-US" altLang="zh-CN" sz="2400" spc="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değiştikçe</a:t>
            </a:r>
            <a:r>
              <a:rPr lang="en-US" altLang="zh-CN" sz="2400" spc="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noktanın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geometrik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yerini</a:t>
            </a:r>
            <a:r>
              <a:rPr lang="en-US" altLang="zh-CN" sz="2400" spc="-12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aramaktır.</a:t>
            </a:r>
          </a:p>
        </p:txBody>
      </p:sp>
    </p:spTree>
    <p:extLst>
      <p:ext uri="{BB962C8B-B14F-4D97-AF65-F5344CB8AC3E}">
        <p14:creationId xmlns:p14="http://schemas.microsoft.com/office/powerpoint/2010/main" val="2018915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0"/>
          <p:cNvSpPr txBox="1"/>
          <p:nvPr/>
        </p:nvSpPr>
        <p:spPr>
          <a:xfrm>
            <a:off x="1433449" y="271471"/>
            <a:ext cx="7509250" cy="61124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964437"/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1.Bir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eksenli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gerilme</a:t>
            </a:r>
            <a:r>
              <a:rPr lang="en-US" altLang="zh-CN" sz="3200" b="1" spc="-4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durumu</a:t>
            </a:r>
          </a:p>
          <a:p>
            <a:pPr>
              <a:lnSpc>
                <a:spcPts val="1555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3844" indent="-283844" hangingPunct="0">
              <a:tabLst>
                <a:tab pos="4670425" algn="l"/>
                <a:tab pos="6833361" algn="l"/>
              </a:tabLst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7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kayma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gerilmesi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denklemlerinde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α’yı</a:t>
            </a:r>
            <a:r>
              <a:rPr lang="en-US" altLang="zh-CN" sz="2400" spc="-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yok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etmek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için,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her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iki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denklemin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kareleri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alınıp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taraf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tarafa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toplanırsa,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apsisi</a:t>
            </a:r>
            <a:r>
              <a:rPr lang="en-US" altLang="zh-CN" sz="2400" spc="17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σ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n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ordinatı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τ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α	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olan</a:t>
            </a:r>
          </a:p>
          <a:p>
            <a:pPr marL="283844" hangingPunct="0">
              <a:lnSpc>
                <a:spcPct val="100416"/>
              </a:lnSpc>
            </a:pP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noktaların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geometrik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yeri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olan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daireyi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verir.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daireye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Mohr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dairesi</a:t>
            </a:r>
            <a:r>
              <a:rPr lang="en-US" altLang="zh-CN" sz="2400" spc="-12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denir.</a:t>
            </a:r>
          </a:p>
          <a:p>
            <a:pPr>
              <a:lnSpc>
                <a:spcPts val="58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r>
              <a:rPr lang="en-US" altLang="zh-CN" sz="1900" spc="-75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6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ea typeface="Arial"/>
              </a:rPr>
              <a:t>Mohr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ea typeface="Arial"/>
              </a:rPr>
              <a:t>dairesi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ea typeface="Arial"/>
              </a:rPr>
              <a:t>şu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ea typeface="Arial"/>
              </a:rPr>
              <a:t>aşamalarda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ea typeface="Arial"/>
              </a:rPr>
              <a:t>çizilir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:</a:t>
            </a:r>
          </a:p>
          <a:p>
            <a:pPr>
              <a:lnSpc>
                <a:spcPts val="6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indent="337184"/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-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Önce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ea typeface="Arial"/>
              </a:rPr>
              <a:t>a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(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ea typeface="Arial"/>
              </a:rPr>
              <a:t>σ</a:t>
            </a:r>
            <a:r>
              <a:rPr lang="en-US" altLang="zh-CN" sz="1600" spc="50" dirty="0">
                <a:solidFill>
                  <a:srgbClr val="000000"/>
                </a:solidFill>
                <a:latin typeface="Arial"/>
                <a:ea typeface="Arial"/>
              </a:rPr>
              <a:t>x</a:t>
            </a:r>
            <a:r>
              <a:rPr lang="en-US" altLang="zh-CN" sz="16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;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0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)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b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(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0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;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0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)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noktalarını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çap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kabul</a:t>
            </a:r>
          </a:p>
          <a:p>
            <a:pPr indent="283844"/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eden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daire</a:t>
            </a:r>
            <a:r>
              <a:rPr lang="en-US" altLang="zh-CN" sz="2400" spc="-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çizilir.</a:t>
            </a:r>
          </a:p>
          <a:p>
            <a:pPr>
              <a:lnSpc>
                <a:spcPts val="6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3844" indent="53339" hangingPunct="0">
              <a:lnSpc>
                <a:spcPct val="99583"/>
              </a:lnSpc>
            </a:pP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-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25" dirty="0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noktasının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yerini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ea typeface="Arial"/>
              </a:rPr>
              <a:t>bulmak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için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ea typeface="Arial"/>
              </a:rPr>
              <a:t>Mohr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dairesinde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bilinen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düzlemini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düzlemine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çakıştırmak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için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saat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ibresinin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tersi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ea typeface="Arial"/>
              </a:rPr>
              <a:t>yönünde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ea typeface="Arial"/>
              </a:rPr>
              <a:t>2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ea typeface="Arial"/>
              </a:rPr>
              <a:t>α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açısı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kadar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ea typeface="Arial"/>
              </a:rPr>
              <a:t>döndürmek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ea typeface="Arial"/>
              </a:rPr>
              <a:t>gerekir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65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indent="337184"/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-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Bulunan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noktasının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apsisi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noktasındaki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</a:p>
          <a:p>
            <a:pPr indent="283844"/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gerilmeyi,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ordinatı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ise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kayma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gerilmesini</a:t>
            </a:r>
            <a:r>
              <a:rPr lang="en-US" altLang="zh-CN" sz="2400" spc="-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verir.</a:t>
            </a:r>
          </a:p>
        </p:txBody>
      </p:sp>
    </p:spTree>
    <p:extLst>
      <p:ext uri="{BB962C8B-B14F-4D97-AF65-F5344CB8AC3E}">
        <p14:creationId xmlns:p14="http://schemas.microsoft.com/office/powerpoint/2010/main" val="540418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2"/>
          <p:cNvSpPr txBox="1"/>
          <p:nvPr/>
        </p:nvSpPr>
        <p:spPr>
          <a:xfrm>
            <a:off x="2454275" y="181386"/>
            <a:ext cx="5588454" cy="4876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2.İki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eksenli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gerilme</a:t>
            </a:r>
            <a:r>
              <a:rPr lang="en-US" altLang="zh-CN" sz="3200" b="1" spc="-5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durumu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1433449" y="711504"/>
            <a:ext cx="7536734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2132710" algn="l"/>
                <a:tab pos="4982845" algn="l"/>
                <a:tab pos="6400545" algn="l"/>
              </a:tabLst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46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-16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çubuk	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içindeki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elemana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birbirine	dik</a:t>
            </a:r>
            <a:r>
              <a:rPr lang="en-US" altLang="zh-CN" sz="2400" spc="18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iki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1717294" y="1263969"/>
            <a:ext cx="7253363" cy="4099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2083"/>
              </a:lnSpc>
              <a:tabLst>
                <a:tab pos="2353309" algn="l"/>
                <a:tab pos="3638296" algn="l"/>
              </a:tabLst>
            </a:pP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doğrultuda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ea typeface="Arial"/>
              </a:rPr>
              <a:t>σ</a:t>
            </a:r>
            <a:r>
              <a:rPr lang="en-US" altLang="zh-CN" sz="1600" spc="34" dirty="0">
                <a:solidFill>
                  <a:srgbClr val="000000"/>
                </a:solidFill>
                <a:latin typeface="Arial"/>
                <a:ea typeface="Arial"/>
              </a:rPr>
              <a:t>x	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spc="150" dirty="0">
                <a:solidFill>
                  <a:srgbClr val="000000"/>
                </a:solidFill>
                <a:latin typeface="Arial"/>
                <a:ea typeface="Arial"/>
              </a:rPr>
              <a:t>σ</a:t>
            </a:r>
            <a:r>
              <a:rPr lang="en-US" altLang="zh-CN" sz="1600" spc="80" dirty="0">
                <a:solidFill>
                  <a:srgbClr val="000000"/>
                </a:solidFill>
                <a:latin typeface="Arial"/>
                <a:ea typeface="Arial"/>
              </a:rPr>
              <a:t>y	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gerilmeleri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etki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1433449" y="1809165"/>
            <a:ext cx="7423949" cy="9906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283844"/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edebilir.Buna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iki</a:t>
            </a:r>
            <a:r>
              <a:rPr lang="en-US" altLang="zh-CN" sz="2400" spc="-4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eksenli</a:t>
            </a:r>
            <a:r>
              <a:rPr lang="en-US" altLang="zh-CN" sz="2400" spc="-4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gerilme</a:t>
            </a:r>
            <a:r>
              <a:rPr lang="en-US" altLang="zh-CN" sz="2400" spc="-4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durumu</a:t>
            </a:r>
            <a:r>
              <a:rPr lang="en-US" altLang="zh-CN" sz="2400" spc="-5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denir.</a:t>
            </a: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39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İki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eksenli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hali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kayma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gerilmesiz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hal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1717294" y="2982899"/>
            <a:ext cx="7254098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kayma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gerilmeli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hal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olmak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üzere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iki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durumda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1433449" y="3531539"/>
            <a:ext cx="7509226" cy="21796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283844"/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incelenebilir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1314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3844" indent="-283844" hangingPunct="0">
              <a:lnSpc>
                <a:spcPct val="15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İki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eksenli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durumunda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-1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kayma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gerilmeleri,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x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eksenleri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için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ayrı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ayrı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elde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edilen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denklemlerin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süperpozisyon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ilkesi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uyarınca,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(tek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1717294" y="5802934"/>
            <a:ext cx="7253183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1341120" algn="l"/>
                <a:tab pos="2021077" algn="l"/>
                <a:tab pos="3412490" algn="l"/>
                <a:tab pos="4938267" algn="l"/>
                <a:tab pos="6820788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eksenli	iki	gerilme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durumu)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toplanması	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1717294" y="6351575"/>
            <a:ext cx="2074311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hesaplanabilir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1218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548</Words>
  <Application>Microsoft Office PowerPoint</Application>
  <PresentationFormat>Ekran Gösterisi (4:3)</PresentationFormat>
  <Paragraphs>222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宋体</vt:lpstr>
      <vt:lpstr>Arial</vt:lpstr>
      <vt:lpstr>Calibri</vt:lpstr>
      <vt:lpstr>Symbol</vt:lpstr>
      <vt:lpstr>Times New Roman</vt:lpstr>
      <vt:lpstr>Wingdings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Eylem</dc:creator>
  <cp:lastModifiedBy>Eylem</cp:lastModifiedBy>
  <cp:revision>5</cp:revision>
  <dcterms:created xsi:type="dcterms:W3CDTF">2011-01-21T15:00:27Z</dcterms:created>
  <dcterms:modified xsi:type="dcterms:W3CDTF">2020-01-08T13:54:56Z</dcterms:modified>
</cp:coreProperties>
</file>