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8" r:id="rId8"/>
    <p:sldId id="261" r:id="rId9"/>
    <p:sldId id="269" r:id="rId10"/>
    <p:sldId id="266" r:id="rId11"/>
    <p:sldId id="26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93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84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61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777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681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87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64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45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436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91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28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7A07D80-AC9D-440B-A2DD-858C1EE9CB40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81AE846-01D0-4309-9776-018E12D39A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420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 sineması</a:t>
            </a:r>
            <a:br>
              <a:rPr lang="tr-TR" dirty="0" smtClean="0"/>
            </a:br>
            <a:r>
              <a:rPr lang="tr-TR" sz="5400" dirty="0" smtClean="0"/>
              <a:t>10. HAFTA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491605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530942"/>
            <a:ext cx="10058400" cy="1229032"/>
          </a:xfrm>
        </p:spPr>
        <p:txBody>
          <a:bodyPr>
            <a:normAutofit fontScale="90000"/>
          </a:bodyPr>
          <a:lstStyle/>
          <a:p>
            <a:r>
              <a:rPr lang="tr-TR" sz="4000" dirty="0"/>
              <a:t>2010 Öncesinde Çekilen </a:t>
            </a:r>
            <a:r>
              <a:rPr lang="tr-TR" sz="4000" dirty="0" smtClean="0"/>
              <a:t>DİĞER POLİTİK Filmler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7" y="1317523"/>
            <a:ext cx="9940413" cy="4866967"/>
          </a:xfrm>
        </p:spPr>
        <p:txBody>
          <a:bodyPr>
            <a:normAutofit/>
          </a:bodyPr>
          <a:lstStyle/>
          <a:p>
            <a:r>
              <a:rPr lang="tr-TR" sz="2200" dirty="0"/>
              <a:t>Işıklar Sönmesin (Reis Çelik, 1996)</a:t>
            </a:r>
          </a:p>
          <a:p>
            <a:r>
              <a:rPr lang="tr-TR" sz="2200" dirty="0"/>
              <a:t>Leoparın Kuyruğu (Turgut Yasalar, 1998)</a:t>
            </a:r>
          </a:p>
          <a:p>
            <a:r>
              <a:rPr lang="tr-TR" sz="2200" dirty="0"/>
              <a:t>Propoganda (Sinan Çetin, 1999)</a:t>
            </a:r>
          </a:p>
          <a:p>
            <a:r>
              <a:rPr lang="tr-TR" sz="2200" dirty="0"/>
              <a:t>Filler ve Çimen (Derviş Zaim, 2001)</a:t>
            </a:r>
          </a:p>
          <a:p>
            <a:r>
              <a:rPr lang="tr-TR" sz="2200" dirty="0" err="1" smtClean="0"/>
              <a:t>Komser</a:t>
            </a:r>
            <a:r>
              <a:rPr lang="tr-TR" sz="2200" dirty="0" smtClean="0"/>
              <a:t> </a:t>
            </a:r>
            <a:r>
              <a:rPr lang="tr-TR" sz="2200" dirty="0" err="1"/>
              <a:t>Şekspir</a:t>
            </a:r>
            <a:r>
              <a:rPr lang="tr-TR" sz="2200" dirty="0"/>
              <a:t> (Sinan Çetin, 2001</a:t>
            </a:r>
            <a:r>
              <a:rPr lang="tr-TR" sz="2200" dirty="0" smtClean="0"/>
              <a:t>)</a:t>
            </a:r>
          </a:p>
          <a:p>
            <a:r>
              <a:rPr lang="tr-TR" sz="2200" dirty="0" smtClean="0"/>
              <a:t>Hiçbiryerde (Tayfun Pirselimoğlu, 2002)</a:t>
            </a:r>
          </a:p>
          <a:p>
            <a:r>
              <a:rPr lang="tr-TR" sz="2200" dirty="0" smtClean="0"/>
              <a:t>Çamur (Derviş Zaim, 2003)</a:t>
            </a:r>
          </a:p>
          <a:p>
            <a:r>
              <a:rPr lang="tr-TR" sz="2200" dirty="0" smtClean="0"/>
              <a:t>Vizontele </a:t>
            </a:r>
            <a:r>
              <a:rPr lang="tr-TR" sz="2200" dirty="0" err="1" smtClean="0"/>
              <a:t>Tuuba</a:t>
            </a:r>
            <a:r>
              <a:rPr lang="tr-TR" sz="2200" dirty="0" smtClean="0"/>
              <a:t> (Yılmaz Erdoğan, 2004)</a:t>
            </a:r>
          </a:p>
          <a:p>
            <a:r>
              <a:rPr lang="tr-TR" sz="2200" dirty="0" smtClean="0"/>
              <a:t>Pardon (Mert Baykal, 2005)</a:t>
            </a:r>
          </a:p>
          <a:p>
            <a:r>
              <a:rPr lang="tr-TR" sz="2200" dirty="0" smtClean="0"/>
              <a:t>Beynelmilel (Sırrı Süreyya Önder, Muharrem Gülmez, 2006)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183824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3225" y="1976284"/>
            <a:ext cx="9665109" cy="2182761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dirty="0" err="1"/>
              <a:t>Suner</a:t>
            </a:r>
            <a:r>
              <a:rPr lang="tr-TR" sz="2400" dirty="0"/>
              <a:t>, Asuman (2006). Yolculuk/Yurtsuzluk: Yeni Politik </a:t>
            </a:r>
            <a:r>
              <a:rPr lang="tr-TR" sz="2400" err="1"/>
              <a:t>Filmler</a:t>
            </a:r>
            <a:r>
              <a:rPr lang="tr-TR" sz="2400" smtClean="0"/>
              <a:t>.” </a:t>
            </a:r>
            <a:r>
              <a:rPr lang="tr-TR" sz="2400" i="1" smtClean="0"/>
              <a:t>Hayalet </a:t>
            </a:r>
            <a:r>
              <a:rPr lang="tr-TR" sz="2400" i="1" dirty="0"/>
              <a:t>Ev: Yeni Türkiye Sinemasında Aidiyet, Kimlik ve Bellek.</a:t>
            </a:r>
            <a:r>
              <a:rPr lang="tr-TR" sz="2400" dirty="0"/>
              <a:t> İstanbul: Metis Yayınları. 253-289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/>
              <a:t>Yüksel, </a:t>
            </a:r>
            <a:r>
              <a:rPr lang="tr-TR" sz="2400" dirty="0" smtClean="0"/>
              <a:t>Eren </a:t>
            </a:r>
            <a:r>
              <a:rPr lang="tr-TR" sz="2400" dirty="0"/>
              <a:t>(2012). </a:t>
            </a:r>
            <a:r>
              <a:rPr lang="tr-TR" sz="2400" dirty="0" smtClean="0"/>
              <a:t>1990 Sonrası Türkiye Sinemasında Etnik Kimliklerin Temsili. </a:t>
            </a:r>
            <a:r>
              <a:rPr lang="tr-TR" sz="2400" i="1" dirty="0" err="1"/>
              <a:t>sinecine</a:t>
            </a:r>
            <a:r>
              <a:rPr lang="tr-TR" sz="2400" i="1" dirty="0"/>
              <a:t>: Sinema Araştırmaları Dergisi </a:t>
            </a:r>
            <a:r>
              <a:rPr lang="tr-TR" sz="2400" dirty="0" smtClean="0"/>
              <a:t>3 </a:t>
            </a:r>
            <a:r>
              <a:rPr lang="tr-TR" sz="2400" dirty="0"/>
              <a:t>(1</a:t>
            </a:r>
            <a:r>
              <a:rPr lang="tr-TR" sz="2400" dirty="0" smtClean="0"/>
              <a:t>): 7-28</a:t>
            </a:r>
            <a:r>
              <a:rPr lang="tr-TR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3188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1191236"/>
            <a:ext cx="10058400" cy="991525"/>
          </a:xfrm>
        </p:spPr>
        <p:txBody>
          <a:bodyPr>
            <a:normAutofit fontScale="90000"/>
          </a:bodyPr>
          <a:lstStyle/>
          <a:p>
            <a:r>
              <a:rPr lang="tr-TR" sz="4900" b="1" dirty="0"/>
              <a:t>1990 Sonrası Türkiye Sinemasında "Yeni Politik" Filmler ve "Yeni </a:t>
            </a:r>
            <a:r>
              <a:rPr lang="tr-TR" sz="4900" b="1" dirty="0" err="1"/>
              <a:t>Auteur"ler</a:t>
            </a:r>
            <a:r>
              <a:rPr lang="tr-TR" sz="4900" b="1" dirty="0"/>
              <a:t> 1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330245"/>
            <a:ext cx="10058400" cy="3841955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1990 sonrası Türkiye sinemasında resmi ideoloji karşısında muhalif bir duruş sergileyen, 6-7 Eylül Olayları, Varlık </a:t>
            </a:r>
            <a:r>
              <a:rPr lang="tr-TR" sz="2400" dirty="0"/>
              <a:t> </a:t>
            </a:r>
            <a:r>
              <a:rPr lang="tr-TR" sz="2400" dirty="0" smtClean="0"/>
              <a:t>Vergisi gibi geçmişte azınlıklara karşı uygulanan ayrımcılıkla hesaplaşan, askeri darbeleri, Güneydoğu’daki savaşı ve Kıbrıs’ın ikiye bölünmüş yapısını ele alan politik filmler ortaya çıkar. </a:t>
            </a:r>
          </a:p>
          <a:p>
            <a:pPr algn="just"/>
            <a:r>
              <a:rPr lang="tr-TR" sz="2400" dirty="0" smtClean="0"/>
              <a:t>Bu filmlerin çekilmesinde yeni yönetmenlerin sinemaya girişi ve </a:t>
            </a:r>
            <a:r>
              <a:rPr lang="tr-TR" sz="2400" dirty="0" err="1" smtClean="0"/>
              <a:t>sosyo</a:t>
            </a:r>
            <a:r>
              <a:rPr lang="tr-TR" sz="2400" dirty="0" smtClean="0"/>
              <a:t>-politik dönüşüm etkili olur. </a:t>
            </a:r>
          </a:p>
          <a:p>
            <a:pPr algn="just"/>
            <a:r>
              <a:rPr lang="tr-TR" sz="2400" dirty="0" smtClean="0"/>
              <a:t>AB’ye üyelik müzakereleri ve farklı kimliklerin hak ve özgürlük talepleri bu filmlerin çekimine imkan sağlayan elverişli </a:t>
            </a:r>
            <a:r>
              <a:rPr lang="tr-TR" sz="2400" dirty="0" err="1" smtClean="0"/>
              <a:t>sosyo</a:t>
            </a:r>
            <a:r>
              <a:rPr lang="tr-TR" sz="2400" dirty="0" smtClean="0"/>
              <a:t>-politik iklimi sunar. </a:t>
            </a:r>
          </a:p>
          <a:p>
            <a:pPr algn="just"/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27112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2400" dirty="0"/>
              <a:t>Ayrıca sinemanın konu ve sorun alanının genişlemesinde </a:t>
            </a:r>
            <a:r>
              <a:rPr lang="tr-TR" sz="2400" i="1" dirty="0" err="1"/>
              <a:t>Eurimages</a:t>
            </a:r>
            <a:r>
              <a:rPr lang="tr-TR" sz="2400" dirty="0"/>
              <a:t> üyeliği (1990) de etkili olur. İç piyasada destek bulma konusunda sorun yaşayan yönetmenlerin toplumsal sorunlara ve kimlik meselesine yer vermesi mümkün hale gelir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 smtClean="0"/>
              <a:t>Türkiye’nin </a:t>
            </a:r>
            <a:r>
              <a:rPr lang="tr-TR" sz="2400" dirty="0"/>
              <a:t>yakın tarihinde yaşanan </a:t>
            </a:r>
            <a:r>
              <a:rPr lang="tr-TR" sz="2400" dirty="0" err="1"/>
              <a:t>travmatik</a:t>
            </a:r>
            <a:r>
              <a:rPr lang="tr-TR" sz="2400" dirty="0"/>
              <a:t> olayları ele alan filmler, ortak bir üslup sergilemez. </a:t>
            </a:r>
          </a:p>
          <a:p>
            <a:pPr algn="just"/>
            <a:r>
              <a:rPr lang="tr-TR" sz="2400" dirty="0"/>
              <a:t>Daha önceden belirli klişelerle temsil edilen ya da hiç ifade alanı bulamayan etnik ve dinsel kimlikler görünürlük kazanır.</a:t>
            </a:r>
          </a:p>
          <a:p>
            <a:pPr algn="just"/>
            <a:r>
              <a:rPr lang="tr-TR" sz="2400" dirty="0" smtClean="0"/>
              <a:t>Asuman </a:t>
            </a:r>
            <a:r>
              <a:rPr lang="tr-TR" sz="2400" dirty="0" err="1" smtClean="0"/>
              <a:t>Suner’e</a:t>
            </a:r>
            <a:r>
              <a:rPr lang="tr-TR" sz="2400" dirty="0" smtClean="0"/>
              <a:t> göre Bağımsız ulus aşırı sinemayla </a:t>
            </a:r>
            <a:r>
              <a:rPr lang="tr-TR" sz="2400" dirty="0"/>
              <a:t>pek çok açıdan benzerlik gösteren filmler, aidiyet, kimlik sorunları, evsizlik, hatırlama ve unutma süreçleri, geçmişle hesaplaşma gibi izlekleri temel alır. </a:t>
            </a:r>
            <a:endParaRPr lang="tr-TR" sz="2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9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sz="2400" dirty="0"/>
              <a:t>Bağımsız ulus aşırı sinema (Göçmen sinema, </a:t>
            </a:r>
            <a:r>
              <a:rPr lang="tr-TR" sz="2400" dirty="0" err="1"/>
              <a:t>diasporik</a:t>
            </a:r>
            <a:r>
              <a:rPr lang="tr-TR" sz="2400" dirty="0"/>
              <a:t> sinema, aksanlı sinema): Batı’da yaşayan göçmen</a:t>
            </a:r>
            <a:r>
              <a:rPr lang="tr-TR" sz="2400" dirty="0" smtClean="0"/>
              <a:t>, </a:t>
            </a:r>
            <a:r>
              <a:rPr lang="tr-TR" sz="2400" dirty="0"/>
              <a:t>azınlık topluluklarına mensup </a:t>
            </a:r>
            <a:r>
              <a:rPr lang="tr-TR" sz="2400" dirty="0" smtClean="0"/>
              <a:t>yönetmenlerin ürettiği </a:t>
            </a:r>
            <a:r>
              <a:rPr lang="tr-TR" sz="2400" dirty="0"/>
              <a:t>filmler</a:t>
            </a:r>
          </a:p>
          <a:p>
            <a:pPr algn="just"/>
            <a:r>
              <a:rPr lang="tr-TR" sz="2400" dirty="0"/>
              <a:t>Hamid </a:t>
            </a:r>
            <a:r>
              <a:rPr lang="tr-TR" sz="2400" dirty="0" err="1"/>
              <a:t>Naficy’nin</a:t>
            </a:r>
            <a:r>
              <a:rPr lang="tr-TR" sz="2400" dirty="0"/>
              <a:t> </a:t>
            </a:r>
            <a:r>
              <a:rPr lang="tr-TR" sz="2400" i="1" dirty="0"/>
              <a:t>Aksanlı Sinema </a:t>
            </a:r>
            <a:r>
              <a:rPr lang="tr-TR" sz="2400" dirty="0"/>
              <a:t>kitabı bu yönetmenlerin çektiği filmlerin </a:t>
            </a:r>
            <a:r>
              <a:rPr lang="tr-TR" sz="2400" dirty="0" err="1"/>
              <a:t>anlatısal</a:t>
            </a:r>
            <a:r>
              <a:rPr lang="tr-TR" sz="2400" dirty="0"/>
              <a:t>, biçimsel ve tematik özelliklerini konu alır. </a:t>
            </a:r>
            <a:endParaRPr lang="tr-TR" sz="2400" dirty="0" smtClean="0"/>
          </a:p>
          <a:p>
            <a:pPr algn="just"/>
            <a:r>
              <a:rPr lang="tr-TR" sz="2400" dirty="0" err="1" smtClean="0"/>
              <a:t>Naficy’e</a:t>
            </a:r>
            <a:r>
              <a:rPr lang="tr-TR" sz="2400" dirty="0" smtClean="0"/>
              <a:t> göre bu filmler; yolculuk izleğini temel alır. </a:t>
            </a:r>
          </a:p>
          <a:p>
            <a:pPr algn="just"/>
            <a:r>
              <a:rPr lang="tr-TR" sz="2400" dirty="0" smtClean="0"/>
              <a:t>Bu yolculuk mekânsal bir yer değişimini ifade ettiği kadar karakterin içsel yolculuğuna da göndermede bulunur.</a:t>
            </a:r>
          </a:p>
          <a:p>
            <a:pPr algn="just"/>
            <a:r>
              <a:rPr lang="tr-TR" sz="2400" dirty="0" err="1" smtClean="0"/>
              <a:t>Naficy’e</a:t>
            </a:r>
            <a:r>
              <a:rPr lang="tr-TR" sz="2400" dirty="0" smtClean="0"/>
              <a:t> göre aksanlı </a:t>
            </a:r>
            <a:r>
              <a:rPr lang="tr-TR" sz="2400" dirty="0" smtClean="0"/>
              <a:t>filmlerde farklı zaman –mekan eklemlenmeleri bulunur:</a:t>
            </a:r>
          </a:p>
          <a:p>
            <a:pPr algn="just"/>
            <a:r>
              <a:rPr lang="tr-TR" sz="2400" dirty="0" smtClean="0"/>
              <a:t>Kapalı zaman-mekan</a:t>
            </a:r>
          </a:p>
          <a:p>
            <a:pPr algn="just"/>
            <a:r>
              <a:rPr lang="tr-TR" sz="2400" dirty="0" smtClean="0"/>
              <a:t>Açık zaman-mekan</a:t>
            </a:r>
          </a:p>
          <a:p>
            <a:pPr algn="just"/>
            <a:r>
              <a:rPr lang="tr-TR" sz="2400" dirty="0" smtClean="0"/>
              <a:t>Üçüncü-mekan modeli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533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462155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3610798"/>
          </a:xfrm>
        </p:spPr>
        <p:txBody>
          <a:bodyPr/>
          <a:lstStyle/>
          <a:p>
            <a:pPr algn="just"/>
            <a:r>
              <a:rPr lang="tr-TR" sz="2400" dirty="0"/>
              <a:t>Sabit kimlik tanımları </a:t>
            </a:r>
            <a:r>
              <a:rPr lang="tr-TR" sz="2400" dirty="0" smtClean="0"/>
              <a:t>reddedilir.</a:t>
            </a:r>
          </a:p>
          <a:p>
            <a:pPr algn="just"/>
            <a:r>
              <a:rPr lang="tr-TR" sz="2400" dirty="0"/>
              <a:t>K</a:t>
            </a:r>
            <a:r>
              <a:rPr lang="tr-TR" sz="2400" dirty="0" smtClean="0"/>
              <a:t>imliğin </a:t>
            </a:r>
            <a:r>
              <a:rPr lang="tr-TR" sz="2400" dirty="0"/>
              <a:t>sürekli inşa halinde olduğuna dikkat çekilir.</a:t>
            </a:r>
          </a:p>
          <a:p>
            <a:pPr algn="just"/>
            <a:r>
              <a:rPr lang="tr-TR" sz="2400" dirty="0" smtClean="0"/>
              <a:t>Çok dillilik öne çıkar.</a:t>
            </a:r>
            <a:endParaRPr lang="tr-TR" sz="2400" dirty="0"/>
          </a:p>
          <a:p>
            <a:pPr algn="just"/>
            <a:r>
              <a:rPr lang="tr-TR" sz="2400" dirty="0"/>
              <a:t>Bellek meselesi </a:t>
            </a:r>
            <a:r>
              <a:rPr lang="tr-TR" sz="2400" dirty="0" err="1" smtClean="0"/>
              <a:t>sorunsallaştırılır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 smtClean="0"/>
              <a:t>Telefon, mektup, fotoğraf, kaset gibi araçlar karakterlerin geçmişle, evle ve aidiyet hissettiği kimlikle bağlantı kurmasını sağlar.</a:t>
            </a:r>
            <a:endParaRPr lang="tr-TR" sz="2400" dirty="0"/>
          </a:p>
          <a:p>
            <a:pPr algn="just"/>
            <a:r>
              <a:rPr lang="tr-TR" sz="2400" dirty="0"/>
              <a:t>Asuman </a:t>
            </a:r>
            <a:r>
              <a:rPr lang="tr-TR" sz="2400" dirty="0" err="1"/>
              <a:t>Suner’e</a:t>
            </a:r>
            <a:r>
              <a:rPr lang="tr-TR" sz="2400" dirty="0"/>
              <a:t> göre </a:t>
            </a:r>
            <a:r>
              <a:rPr lang="tr-TR" sz="2400" dirty="0" smtClean="0"/>
              <a:t>Güneşe Yolculuk gibi Türkiye’de </a:t>
            </a:r>
            <a:r>
              <a:rPr lang="tr-TR" sz="2400" dirty="0"/>
              <a:t>çekilen bazı politik filmler aksanlı sinema kavrayışıyla değerlendirilebilir.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7989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86852"/>
          </a:xfrm>
        </p:spPr>
        <p:txBody>
          <a:bodyPr>
            <a:normAutofit/>
          </a:bodyPr>
          <a:lstStyle/>
          <a:p>
            <a:r>
              <a:rPr lang="tr-TR" dirty="0" smtClean="0"/>
              <a:t>Dönemin Öne çıkan politik filmleri: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202426"/>
            <a:ext cx="10058400" cy="4345858"/>
          </a:xfrm>
        </p:spPr>
        <p:txBody>
          <a:bodyPr>
            <a:normAutofit/>
          </a:bodyPr>
          <a:lstStyle/>
          <a:p>
            <a:pPr algn="just"/>
            <a:r>
              <a:rPr lang="tr-TR" sz="2400" dirty="0" err="1" smtClean="0"/>
              <a:t>Hoşçakal</a:t>
            </a:r>
            <a:r>
              <a:rPr lang="tr-TR" sz="2400" dirty="0" smtClean="0"/>
              <a:t> </a:t>
            </a:r>
            <a:r>
              <a:rPr lang="tr-TR" sz="2400" dirty="0"/>
              <a:t>Yarın (Reis Çelik, 1998): 12 Mart Darbesi sonucunda idam edilen Deniz Gezmiş ve arkadaşlarının öyküsünü anlatır. </a:t>
            </a:r>
            <a:endParaRPr lang="tr-TR" sz="2400" dirty="0" smtClean="0"/>
          </a:p>
          <a:p>
            <a:pPr algn="just"/>
            <a:r>
              <a:rPr lang="tr-TR" sz="2400" dirty="0" smtClean="0"/>
              <a:t>Güneşe Yolculuk</a:t>
            </a:r>
            <a:r>
              <a:rPr lang="tr-TR" sz="2400" dirty="0"/>
              <a:t> </a:t>
            </a:r>
            <a:r>
              <a:rPr lang="tr-TR" sz="2400" dirty="0" smtClean="0"/>
              <a:t>(Yeşim Ustaoğlu, 1999): Köyü boşaltıldığı için İstanbul’a göç etmek zorunda kalan Baran ile iş bulmak için İstanbul’a gelen Tireli Mehmet arasındaki dostluğu; Baran’ın ölümü sonrasında  Mehmet’in yaşadığı dönüşümü konu alır.</a:t>
            </a:r>
          </a:p>
          <a:p>
            <a:pPr algn="just"/>
            <a:r>
              <a:rPr lang="tr-TR" sz="2400" dirty="0" smtClean="0"/>
              <a:t>Salkım Hanımın Taneleri (Tomris Giritlioğlu, 1999): Varlık vergisini konu alır.</a:t>
            </a:r>
          </a:p>
          <a:p>
            <a:pPr algn="just"/>
            <a:r>
              <a:rPr lang="tr-TR" sz="2400" dirty="0"/>
              <a:t>Gülün Bittiği Yer (İsmail Güneş, 1999): 12 Eylül döneminde tutuklanan ve işkenceye maruz kalan insanların </a:t>
            </a:r>
            <a:r>
              <a:rPr lang="tr-TR" sz="2400" dirty="0" smtClean="0"/>
              <a:t>dramını anlatır.</a:t>
            </a:r>
          </a:p>
        </p:txBody>
      </p:sp>
    </p:spTree>
    <p:extLst>
      <p:ext uri="{BB962C8B-B14F-4D97-AF65-F5344CB8AC3E}">
        <p14:creationId xmlns:p14="http://schemas.microsoft.com/office/powerpoint/2010/main" val="276874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Dönemin Öne çıkan politik filmleri: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0123" y="2154964"/>
            <a:ext cx="10058400" cy="4050792"/>
          </a:xfrm>
        </p:spPr>
        <p:txBody>
          <a:bodyPr/>
          <a:lstStyle/>
          <a:p>
            <a:pPr algn="just"/>
            <a:r>
              <a:rPr lang="tr-TR" sz="2400" dirty="0"/>
              <a:t>Büyük Adam Küçük Aşk (Handan İpekçi, 2001): Kürt </a:t>
            </a:r>
            <a:r>
              <a:rPr lang="tr-TR" sz="2400" dirty="0" err="1" smtClean="0"/>
              <a:t>etnisitesine</a:t>
            </a:r>
            <a:r>
              <a:rPr lang="tr-TR" sz="2400" dirty="0" smtClean="0"/>
              <a:t> mensup küçük bir çocukla Cumhuriyet </a:t>
            </a:r>
            <a:r>
              <a:rPr lang="tr-TR" sz="2400" dirty="0"/>
              <a:t>değerlerine bağlı emekli yargıç arasındaki dostluğu konu alır. </a:t>
            </a:r>
          </a:p>
          <a:p>
            <a:pPr algn="just"/>
            <a:r>
              <a:rPr lang="tr-TR" sz="2400" dirty="0"/>
              <a:t>Yazı Tura (Uğur Yücel, 2004): Güneydoğu’da askerliğini yaparken sakatlanan ve terhis edilen iki gencin askerlik sonrasında yaşadığı </a:t>
            </a:r>
            <a:r>
              <a:rPr lang="tr-TR" sz="2400" dirty="0" smtClean="0"/>
              <a:t>travmayı ve </a:t>
            </a:r>
            <a:r>
              <a:rPr lang="tr-TR" sz="2400" dirty="0"/>
              <a:t>topluma uyum sağlama güçlüğünü anlatır. </a:t>
            </a:r>
          </a:p>
          <a:p>
            <a:pPr algn="just"/>
            <a:r>
              <a:rPr lang="tr-TR" sz="2400" dirty="0"/>
              <a:t>Babam ve Oğlum (Çağan Irmak, 2005): 12 Eylül sürecinde tutuklanan </a:t>
            </a:r>
            <a:r>
              <a:rPr lang="tr-TR" sz="2400" dirty="0" smtClean="0"/>
              <a:t>Sadık’ın </a:t>
            </a:r>
            <a:r>
              <a:rPr lang="tr-TR" sz="2400" dirty="0"/>
              <a:t>cezaevinden çıktıktan sonra eve dönüş sürecini ve ailesiyle yaşadığı hesaplaşmayı konu alır.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3317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85174"/>
          </a:xfrm>
        </p:spPr>
        <p:txBody>
          <a:bodyPr/>
          <a:lstStyle/>
          <a:p>
            <a:r>
              <a:rPr lang="tr-TR" dirty="0"/>
              <a:t>Dönemin Öne çıkan politik filmleri: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838632"/>
            <a:ext cx="10058400" cy="4333568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Bulutları Beklerken (Yeşim Ustaoğlu, 2005): 1923 yılında Rumlarla Balkan toplulukları arasında yaşanan mübadele sürecini ve mübadelenin kişilerin yaşamında yarattığı trajik etkiyi </a:t>
            </a:r>
            <a:r>
              <a:rPr lang="tr-TR" sz="2400" dirty="0" err="1"/>
              <a:t>sorunsallaştırır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 smtClean="0"/>
              <a:t>Güz Sancısı (Tomris Giritlioğlu, 2008): 6-7 Eylül olaylarını konu alır.</a:t>
            </a:r>
          </a:p>
          <a:p>
            <a:pPr algn="just"/>
            <a:r>
              <a:rPr lang="tr-TR" sz="2400" dirty="0" smtClean="0"/>
              <a:t>Fırtına (Kazım Öz, 2008): 1990’lı yıllardaki Kürt öğrenci hareketini konu alır.</a:t>
            </a:r>
          </a:p>
          <a:p>
            <a:pPr algn="just"/>
            <a:r>
              <a:rPr lang="tr-TR" sz="2400" dirty="0" smtClean="0"/>
              <a:t>Sonbahar (Özcan Alper, 2008): Cezaevi sürecinde hayata dönüş operasyonunu yaşayan ve sonrasında hastalığı nedeniyle cezaevinden tahliye edilen Yusuf adlı gencin öyküsü anlatılır.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47102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Clr>
                <a:srgbClr val="D34817">
                  <a:lumMod val="75000"/>
                </a:srgbClr>
              </a:buClr>
            </a:pPr>
            <a:r>
              <a:rPr lang="tr-TR" sz="2400" dirty="0">
                <a:solidFill>
                  <a:prstClr val="black"/>
                </a:solidFill>
              </a:rPr>
              <a:t>İki Dil Bir Bavul (Orhan Eskiköy &amp; Özgür Doğan, 2009): Bir Kürt köyüne atanan Türk öğretmenin Kürt öğrencilerle iletişim kurma çabasını anlatır. </a:t>
            </a:r>
          </a:p>
          <a:p>
            <a:pPr lvl="0" algn="just">
              <a:buClr>
                <a:srgbClr val="D34817">
                  <a:lumMod val="75000"/>
                </a:srgbClr>
              </a:buClr>
            </a:pPr>
            <a:r>
              <a:rPr lang="tr-TR" sz="2400" dirty="0" err="1">
                <a:solidFill>
                  <a:prstClr val="black"/>
                </a:solidFill>
              </a:rPr>
              <a:t>Press</a:t>
            </a:r>
            <a:r>
              <a:rPr lang="tr-TR" sz="2400" dirty="0">
                <a:solidFill>
                  <a:prstClr val="black"/>
                </a:solidFill>
              </a:rPr>
              <a:t> (Sedat Yılmaz, 2010): Özgür Gündem gazetesine yönelik baskıları konu alır.</a:t>
            </a:r>
          </a:p>
          <a:p>
            <a:pPr lvl="0" algn="just">
              <a:buClr>
                <a:srgbClr val="D34817">
                  <a:lumMod val="75000"/>
                </a:srgbClr>
              </a:buClr>
            </a:pPr>
            <a:r>
              <a:rPr lang="tr-TR" sz="2400" dirty="0">
                <a:solidFill>
                  <a:prstClr val="black"/>
                </a:solidFill>
              </a:rPr>
              <a:t>Gölgeler ve Suretler (Derviş Zaim, 2010): Kıbrıs olayları sırasında </a:t>
            </a:r>
            <a:r>
              <a:rPr lang="tr-TR" sz="2400" dirty="0"/>
              <a:t>köyleri </a:t>
            </a:r>
            <a:r>
              <a:rPr lang="tr-TR" sz="2400" dirty="0" smtClean="0"/>
              <a:t>yakılan </a:t>
            </a:r>
            <a:r>
              <a:rPr lang="tr-TR" sz="2400" dirty="0"/>
              <a:t>baba-kızın </a:t>
            </a:r>
            <a:r>
              <a:rPr lang="tr-TR" sz="2400" dirty="0">
                <a:solidFill>
                  <a:prstClr val="black"/>
                </a:solidFill>
              </a:rPr>
              <a:t>öyküsünden hareketle Kıbrıslı Türkler-Rumlar arasındaki etnik düşmanlığa odaklanır.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48255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207</TotalTime>
  <Words>818</Words>
  <Application>Microsoft Office PowerPoint</Application>
  <PresentationFormat>Geniş ekran</PresentationFormat>
  <Paragraphs>54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Rockwell</vt:lpstr>
      <vt:lpstr>Rockwell Condensed</vt:lpstr>
      <vt:lpstr>Wingdings</vt:lpstr>
      <vt:lpstr>Wood Type Yazı Tipi</vt:lpstr>
      <vt:lpstr>Türk sineması 10. HAFTA</vt:lpstr>
      <vt:lpstr>1990 Sonrası Türkiye Sinemasında "Yeni Politik" Filmler ve "Yeni Auteur"ler 1 </vt:lpstr>
      <vt:lpstr>PowerPoint Sunusu</vt:lpstr>
      <vt:lpstr>PowerPoint Sunusu</vt:lpstr>
      <vt:lpstr>PowerPoint Sunusu</vt:lpstr>
      <vt:lpstr>Dönemin Öne çıkan politik filmleri:</vt:lpstr>
      <vt:lpstr>Dönemin Öne çıkan politik filmleri:</vt:lpstr>
      <vt:lpstr>Dönemin Öne çıkan politik filmleri:</vt:lpstr>
      <vt:lpstr>PowerPoint Sunusu</vt:lpstr>
      <vt:lpstr>2010 Öncesinde Çekilen DİĞER POLİTİK Filmler 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sineması 10. HAFTA</dc:title>
  <dc:creator>Asus</dc:creator>
  <cp:lastModifiedBy>Asus</cp:lastModifiedBy>
  <cp:revision>35</cp:revision>
  <dcterms:created xsi:type="dcterms:W3CDTF">2023-05-22T13:13:04Z</dcterms:created>
  <dcterms:modified xsi:type="dcterms:W3CDTF">2023-05-29T11:54:00Z</dcterms:modified>
</cp:coreProperties>
</file>