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SPECIES-SPECIFIC GUIDELINES FOR RODENTS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Mice</a:t>
            </a:r>
            <a:r>
              <a:rPr lang="tr-TR" dirty="0" smtClean="0"/>
              <a:t> </a:t>
            </a:r>
            <a:endParaRPr lang="en-US" dirty="0"/>
          </a:p>
          <a:p>
            <a:r>
              <a:rPr lang="en-US" dirty="0"/>
              <a:t>The laboratory mouse is derived from the wild house mouse (Mus </a:t>
            </a:r>
            <a:r>
              <a:rPr lang="en-US" dirty="0" err="1"/>
              <a:t>musculus</a:t>
            </a:r>
            <a:r>
              <a:rPr lang="en-US" dirty="0"/>
              <a:t>) a largely nocturnal burrowing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climbing </a:t>
            </a:r>
            <a:r>
              <a:rPr lang="en-US" dirty="0"/>
              <a:t>animal which builds nests for regulation of the microenvironment, shelter and reproduction. Mice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good </a:t>
            </a:r>
            <a:r>
              <a:rPr lang="en-US" dirty="0"/>
              <a:t>climbers. Mice do not readily cross open spaces, preferring to remain close to walls or other structures. </a:t>
            </a:r>
            <a:endParaRPr lang="tr-TR" dirty="0" smtClean="0"/>
          </a:p>
          <a:p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wide </a:t>
            </a:r>
            <a:r>
              <a:rPr lang="en-US" dirty="0"/>
              <a:t>range of social </a:t>
            </a:r>
            <a:r>
              <a:rPr lang="en-US" dirty="0" err="1"/>
              <a:t>organisations</a:t>
            </a:r>
            <a:r>
              <a:rPr lang="en-US" dirty="0"/>
              <a:t> has been observed depending on population density and intense </a:t>
            </a:r>
            <a:r>
              <a:rPr lang="en-US" dirty="0" smtClean="0"/>
              <a:t>territoriality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be seen in reproductively active males. Pregnant and lactating females may prove aggressive in nest </a:t>
            </a:r>
            <a:r>
              <a:rPr lang="en-US" dirty="0" err="1"/>
              <a:t>defence</a:t>
            </a:r>
            <a:r>
              <a:rPr lang="en-US" dirty="0"/>
              <a:t>.</a:t>
            </a:r>
          </a:p>
          <a:p>
            <a:r>
              <a:rPr lang="en-US" dirty="0"/>
              <a:t>As mice, particularly albino strains, have poor sight they rely heavily on their sense of smell and create patterns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urine </a:t>
            </a:r>
            <a:r>
              <a:rPr lang="en-US" dirty="0"/>
              <a:t>markings in their environment. Mice also have very acute hearing and are sensitive to ultrasound. </a:t>
            </a:r>
            <a:endParaRPr lang="tr-TR" dirty="0" smtClean="0"/>
          </a:p>
          <a:p>
            <a:r>
              <a:rPr lang="en-US" dirty="0" smtClean="0"/>
              <a:t>There are</a:t>
            </a:r>
            <a:r>
              <a:rPr lang="tr-TR" dirty="0" smtClean="0"/>
              <a:t> </a:t>
            </a:r>
            <a:r>
              <a:rPr lang="en-US" dirty="0" smtClean="0"/>
              <a:t>considerable </a:t>
            </a:r>
            <a:r>
              <a:rPr lang="en-US" dirty="0"/>
              <a:t>differences in the expression and intensity of </a:t>
            </a:r>
            <a:r>
              <a:rPr lang="en-US" dirty="0" err="1"/>
              <a:t>behaviour</a:t>
            </a:r>
            <a:r>
              <a:rPr lang="en-US" dirty="0"/>
              <a:t> depending on the strain</a:t>
            </a:r>
          </a:p>
        </p:txBody>
      </p:sp>
    </p:spTree>
    <p:extLst>
      <p:ext uri="{BB962C8B-B14F-4D97-AF65-F5344CB8AC3E}">
        <p14:creationId xmlns:p14="http://schemas.microsoft.com/office/powerpoint/2010/main" val="289821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Rats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laboratory rat is derived from the wild brown rat (</a:t>
            </a:r>
            <a:r>
              <a:rPr lang="en-US" dirty="0" err="1"/>
              <a:t>Rattus</a:t>
            </a:r>
            <a:r>
              <a:rPr lang="en-US" dirty="0"/>
              <a:t> </a:t>
            </a:r>
            <a:r>
              <a:rPr lang="en-US" dirty="0" err="1"/>
              <a:t>norvegicus</a:t>
            </a:r>
            <a:r>
              <a:rPr lang="en-US" dirty="0"/>
              <a:t>) and is a highly social animal. Rats </a:t>
            </a:r>
            <a:r>
              <a:rPr lang="en-US" dirty="0" smtClean="0"/>
              <a:t>avoid</a:t>
            </a:r>
            <a:r>
              <a:rPr lang="tr-TR" dirty="0" smtClean="0"/>
              <a:t> </a:t>
            </a:r>
            <a:r>
              <a:rPr lang="en-US" dirty="0" smtClean="0"/>
              <a:t>open </a:t>
            </a:r>
            <a:r>
              <a:rPr lang="en-US" dirty="0"/>
              <a:t>spaces, and use urine to mark territory. Their sense of smell and hearing are highly developed, and rats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particularly </a:t>
            </a:r>
            <a:r>
              <a:rPr lang="en-US" dirty="0"/>
              <a:t>sensitive to ultrasound. </a:t>
            </a:r>
            <a:endParaRPr lang="tr-TR" dirty="0" smtClean="0"/>
          </a:p>
          <a:p>
            <a:r>
              <a:rPr lang="en-US" dirty="0" smtClean="0"/>
              <a:t>Daylight </a:t>
            </a:r>
            <a:r>
              <a:rPr lang="en-US" dirty="0"/>
              <a:t>vision is poor, but dim-light vision is effective in some </a:t>
            </a:r>
            <a:r>
              <a:rPr lang="en-US" dirty="0" smtClean="0"/>
              <a:t>pigmented</a:t>
            </a:r>
            <a:r>
              <a:rPr lang="tr-TR" dirty="0" smtClean="0"/>
              <a:t> </a:t>
            </a:r>
            <a:r>
              <a:rPr lang="en-US" dirty="0" smtClean="0"/>
              <a:t>strains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Albino </a:t>
            </a:r>
            <a:r>
              <a:rPr lang="en-US" dirty="0"/>
              <a:t>rats avoid areas with light levels over 25 lux. Activity is greater during hours of darkness. </a:t>
            </a:r>
            <a:r>
              <a:rPr lang="en-US" dirty="0" smtClean="0"/>
              <a:t>Young</a:t>
            </a:r>
            <a:r>
              <a:rPr lang="tr-TR" dirty="0" smtClean="0"/>
              <a:t> </a:t>
            </a:r>
            <a:r>
              <a:rPr lang="en-US" dirty="0" smtClean="0"/>
              <a:t>animals </a:t>
            </a:r>
            <a:r>
              <a:rPr lang="en-US" dirty="0"/>
              <a:t>are very exploratory and often engage in social play</a:t>
            </a:r>
          </a:p>
        </p:txBody>
      </p:sp>
    </p:spTree>
    <p:extLst>
      <p:ext uri="{BB962C8B-B14F-4D97-AF65-F5344CB8AC3E}">
        <p14:creationId xmlns:p14="http://schemas.microsoft.com/office/powerpoint/2010/main" val="141686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Gerbils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gerbil or Mongolian </a:t>
            </a:r>
            <a:r>
              <a:rPr lang="en-US" dirty="0" err="1"/>
              <a:t>jird</a:t>
            </a:r>
            <a:r>
              <a:rPr lang="en-US" dirty="0"/>
              <a:t> (</a:t>
            </a:r>
            <a:r>
              <a:rPr lang="en-US" dirty="0" err="1"/>
              <a:t>Meriones</a:t>
            </a:r>
            <a:r>
              <a:rPr lang="en-US" dirty="0"/>
              <a:t> sp.) is a social animal and is largely nocturnal, although in the laboratory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also active during daylight. In the wild, gerbils build burrows with tunnel entrances as a protection </a:t>
            </a:r>
            <a:r>
              <a:rPr lang="en-US" dirty="0" smtClean="0"/>
              <a:t>against</a:t>
            </a:r>
            <a:r>
              <a:rPr lang="tr-TR" dirty="0" smtClean="0"/>
              <a:t> </a:t>
            </a:r>
            <a:r>
              <a:rPr lang="en-US" dirty="0" smtClean="0"/>
              <a:t>predators</a:t>
            </a:r>
            <a:r>
              <a:rPr lang="en-US" dirty="0"/>
              <a:t>, and in the laboratory often develop stereotypic digging </a:t>
            </a:r>
            <a:r>
              <a:rPr lang="en-US" dirty="0" err="1"/>
              <a:t>behaviour</a:t>
            </a:r>
            <a:r>
              <a:rPr lang="en-US" dirty="0"/>
              <a:t> unless provided with </a:t>
            </a:r>
            <a:r>
              <a:rPr lang="en-US" dirty="0" smtClean="0"/>
              <a:t>adequate</a:t>
            </a:r>
            <a:r>
              <a:rPr lang="tr-TR" dirty="0" smtClean="0"/>
              <a:t> </a:t>
            </a:r>
            <a:r>
              <a:rPr lang="en-US" dirty="0" smtClean="0"/>
              <a:t>facilities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36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Hamsters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wild ancestors (</a:t>
            </a:r>
            <a:r>
              <a:rPr lang="en-US" dirty="0" err="1"/>
              <a:t>Mesocricetus</a:t>
            </a:r>
            <a:r>
              <a:rPr lang="en-US" dirty="0"/>
              <a:t> sp.) of the laboratory hamster are largely solitary. The female hamster is larger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aggressive than the male and can inflict serious injury on her mate. Hamsters often make a latrine </a:t>
            </a:r>
            <a:r>
              <a:rPr lang="en-US" dirty="0" smtClean="0"/>
              <a:t>area</a:t>
            </a:r>
            <a:r>
              <a:rPr lang="tr-TR" dirty="0" smtClean="0"/>
              <a:t> </a:t>
            </a:r>
            <a:r>
              <a:rPr lang="en-US" dirty="0" smtClean="0"/>
              <a:t>within </a:t>
            </a:r>
            <a:r>
              <a:rPr lang="en-US" dirty="0"/>
              <a:t>the enclosure, mark areas with secretions from a flank gland, and females frequently selectively reduce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of their own litter by cannibalism.</a:t>
            </a:r>
          </a:p>
        </p:txBody>
      </p:sp>
    </p:spTree>
    <p:extLst>
      <p:ext uri="{BB962C8B-B14F-4D97-AF65-F5344CB8AC3E}">
        <p14:creationId xmlns:p14="http://schemas.microsoft.com/office/powerpoint/2010/main" val="47788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Guinea Pigs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Wild </a:t>
            </a:r>
            <a:r>
              <a:rPr lang="en-US" dirty="0"/>
              <a:t>guinea pigs (</a:t>
            </a:r>
            <a:r>
              <a:rPr lang="en-US" dirty="0" err="1"/>
              <a:t>Cavia</a:t>
            </a:r>
            <a:r>
              <a:rPr lang="en-US" dirty="0"/>
              <a:t> </a:t>
            </a:r>
            <a:r>
              <a:rPr lang="en-US" dirty="0" err="1"/>
              <a:t>porcellus</a:t>
            </a:r>
            <a:r>
              <a:rPr lang="en-US" dirty="0"/>
              <a:t>) are social, cursorial rodents which do not burrow, but live under cover and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burrows made by other animals. Adult males may be aggressive to each other, but generally aggression is rare.</a:t>
            </a:r>
          </a:p>
          <a:p>
            <a:r>
              <a:rPr lang="en-US" dirty="0"/>
              <a:t>Guinea pigs tend to freeze at unexpected sounds and may stampede as a group in response to sudden </a:t>
            </a:r>
            <a:r>
              <a:rPr lang="en-US" dirty="0" smtClean="0"/>
              <a:t>unexpected</a:t>
            </a:r>
            <a:r>
              <a:rPr lang="tr-TR" dirty="0" smtClean="0"/>
              <a:t> </a:t>
            </a:r>
            <a:r>
              <a:rPr lang="en-US" dirty="0" smtClean="0"/>
              <a:t>movements</a:t>
            </a:r>
            <a:r>
              <a:rPr lang="en-US" dirty="0"/>
              <a:t>. Guinea pigs are extremely sensitive to being moved and may freeze as a result for thirty minutes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more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030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Humidity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relative humidity in rodent facilities should be kept at 45 to 65 %. Excepted from this principle are gerbils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should be kept at a relative humidity of 35 to 55 %.</a:t>
            </a:r>
          </a:p>
        </p:txBody>
      </p:sp>
    </p:spTree>
    <p:extLst>
      <p:ext uri="{BB962C8B-B14F-4D97-AF65-F5344CB8AC3E}">
        <p14:creationId xmlns:p14="http://schemas.microsoft.com/office/powerpoint/2010/main" val="3124786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Rodents </a:t>
            </a:r>
            <a:r>
              <a:rPr lang="en-US" dirty="0"/>
              <a:t>should be maintained within a temperature range of 20 </a:t>
            </a:r>
            <a:r>
              <a:rPr lang="en-US" dirty="0" err="1"/>
              <a:t>oC</a:t>
            </a:r>
            <a:r>
              <a:rPr lang="en-US" dirty="0"/>
              <a:t> to 24 </a:t>
            </a:r>
            <a:r>
              <a:rPr lang="en-US" dirty="0" err="1"/>
              <a:t>oC.</a:t>
            </a:r>
            <a:r>
              <a:rPr lang="en-US" dirty="0"/>
              <a:t> Local temperatures among </a:t>
            </a:r>
            <a:r>
              <a:rPr lang="en-US" dirty="0" smtClean="0"/>
              <a:t>groups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rodents in solid-floored enclosures will often be higher than room temperatures. </a:t>
            </a:r>
            <a:endParaRPr lang="tr-TR" dirty="0" smtClean="0"/>
          </a:p>
          <a:p>
            <a:r>
              <a:rPr lang="en-US" dirty="0" smtClean="0"/>
              <a:t>Even </a:t>
            </a:r>
            <a:r>
              <a:rPr lang="en-US" dirty="0"/>
              <a:t>with </a:t>
            </a:r>
            <a:r>
              <a:rPr lang="en-US" dirty="0" smtClean="0"/>
              <a:t>adequate</a:t>
            </a:r>
            <a:r>
              <a:rPr lang="tr-TR" dirty="0" smtClean="0"/>
              <a:t> </a:t>
            </a:r>
            <a:r>
              <a:rPr lang="en-US" dirty="0" smtClean="0"/>
              <a:t>ventilation </a:t>
            </a:r>
            <a:r>
              <a:rPr lang="en-US" dirty="0"/>
              <a:t>the enclosure temperatures may be up to 6 </a:t>
            </a:r>
            <a:r>
              <a:rPr lang="en-US" dirty="0" err="1"/>
              <a:t>oC</a:t>
            </a:r>
            <a:r>
              <a:rPr lang="en-US" dirty="0"/>
              <a:t> above room temperature. </a:t>
            </a:r>
            <a:endParaRPr lang="tr-TR" dirty="0" smtClean="0"/>
          </a:p>
          <a:p>
            <a:r>
              <a:rPr lang="en-US" dirty="0" smtClean="0"/>
              <a:t>Nesting material/</a:t>
            </a:r>
            <a:r>
              <a:rPr lang="en-US" dirty="0" err="1" smtClean="0"/>
              <a:t>nestboxes</a:t>
            </a:r>
            <a:r>
              <a:rPr lang="tr-TR" dirty="0" smtClean="0"/>
              <a:t> </a:t>
            </a:r>
            <a:r>
              <a:rPr lang="en-US" dirty="0" smtClean="0"/>
              <a:t>give </a:t>
            </a:r>
            <a:r>
              <a:rPr lang="en-US" dirty="0"/>
              <a:t>animals the opportunity to control their own microclimate. Special attention should be paid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temperature </a:t>
            </a:r>
            <a:r>
              <a:rPr lang="en-US" dirty="0"/>
              <a:t>in containment systems as well as to that provided for hairless animals.</a:t>
            </a:r>
          </a:p>
        </p:txBody>
      </p:sp>
    </p:spTree>
    <p:extLst>
      <p:ext uri="{BB962C8B-B14F-4D97-AF65-F5344CB8AC3E}">
        <p14:creationId xmlns:p14="http://schemas.microsoft.com/office/powerpoint/2010/main" val="573815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</a:t>
            </a:r>
            <a:r>
              <a:rPr lang="en-US" dirty="0"/>
              <a:t>levels within the enclosure should be low. All racks should have shaded tops to reduce the risk of </a:t>
            </a:r>
            <a:r>
              <a:rPr lang="en-US" dirty="0" smtClean="0"/>
              <a:t>retinal</a:t>
            </a:r>
            <a:r>
              <a:rPr lang="tr-TR" dirty="0" smtClean="0"/>
              <a:t> </a:t>
            </a:r>
            <a:r>
              <a:rPr lang="en-US" dirty="0" smtClean="0"/>
              <a:t>degeneration</a:t>
            </a:r>
            <a:r>
              <a:rPr lang="en-US" dirty="0"/>
              <a:t>. This is of particular importance for albino animals.</a:t>
            </a:r>
          </a:p>
          <a:p>
            <a:r>
              <a:rPr lang="en-US" dirty="0"/>
              <a:t>A period of red light at frequencies undetectable to the rodents can be useful during the dark period so that </a:t>
            </a:r>
            <a:r>
              <a:rPr lang="en-US" dirty="0" smtClean="0"/>
              <a:t>staff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monitor the rodents in their active phase.</a:t>
            </a:r>
          </a:p>
        </p:txBody>
      </p:sp>
    </p:spTree>
    <p:extLst>
      <p:ext uri="{BB962C8B-B14F-4D97-AF65-F5344CB8AC3E}">
        <p14:creationId xmlns:p14="http://schemas.microsoft.com/office/powerpoint/2010/main" val="305083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</a:t>
            </a:r>
            <a:r>
              <a:rPr lang="en-US" dirty="0"/>
              <a:t>rodents are very sensitive to ultrasound, and use it for communication, it is important that this </a:t>
            </a:r>
            <a:r>
              <a:rPr lang="en-US" dirty="0" smtClean="0"/>
              <a:t>extraneous</a:t>
            </a:r>
            <a:r>
              <a:rPr lang="tr-TR" dirty="0" smtClean="0"/>
              <a:t> </a:t>
            </a:r>
            <a:r>
              <a:rPr lang="en-US" dirty="0" smtClean="0"/>
              <a:t>noise </a:t>
            </a:r>
            <a:r>
              <a:rPr lang="en-US" dirty="0"/>
              <a:t>is </a:t>
            </a:r>
            <a:r>
              <a:rPr lang="en-US" dirty="0" err="1"/>
              <a:t>minimised</a:t>
            </a:r>
            <a:r>
              <a:rPr lang="en-US" dirty="0"/>
              <a:t>. Ultrasonic noise (over 20 kHz) produced by many common laboratory fittings, </a:t>
            </a:r>
            <a:r>
              <a:rPr lang="en-US" dirty="0" smtClean="0"/>
              <a:t>including</a:t>
            </a:r>
            <a:r>
              <a:rPr lang="tr-TR" dirty="0" smtClean="0"/>
              <a:t> </a:t>
            </a:r>
            <a:r>
              <a:rPr lang="en-US" dirty="0" smtClean="0"/>
              <a:t>dripping </a:t>
            </a:r>
            <a:r>
              <a:rPr lang="en-US" dirty="0"/>
              <a:t>taps, trolley wheels and computer monitors, can cause abnormal </a:t>
            </a:r>
            <a:r>
              <a:rPr lang="en-US" dirty="0" err="1"/>
              <a:t>behaviour</a:t>
            </a:r>
            <a:r>
              <a:rPr lang="en-US" dirty="0"/>
              <a:t> and breeding cycles. </a:t>
            </a:r>
            <a:endParaRPr lang="tr-TR" dirty="0" smtClean="0"/>
          </a:p>
          <a:p>
            <a:r>
              <a:rPr lang="en-US" dirty="0" smtClean="0"/>
              <a:t>It may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advisable to monitor the acoustic environment over a broad range of frequencies and over extended </a:t>
            </a:r>
            <a:r>
              <a:rPr lang="en-US" dirty="0" smtClean="0"/>
              <a:t>time</a:t>
            </a:r>
            <a:r>
              <a:rPr lang="tr-TR" smtClean="0"/>
              <a:t> </a:t>
            </a:r>
            <a:r>
              <a:rPr lang="en-US" smtClean="0"/>
              <a:t>periods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87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725</Words>
  <Application>Microsoft Office PowerPoint</Application>
  <PresentationFormat>Geniş ekran</PresentationFormat>
  <Paragraphs>29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SPECIES-SPECIFIC GUIDELINES FOR RODENTS</vt:lpstr>
      <vt:lpstr>Rats </vt:lpstr>
      <vt:lpstr>Gerbils </vt:lpstr>
      <vt:lpstr>Hamsters </vt:lpstr>
      <vt:lpstr>Guinea Pigs </vt:lpstr>
      <vt:lpstr>Humidity </vt:lpstr>
      <vt:lpstr>Temperature </vt:lpstr>
      <vt:lpstr>Lighting </vt:lpstr>
      <vt:lpstr>Noise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56</cp:revision>
  <dcterms:created xsi:type="dcterms:W3CDTF">2019-10-18T06:30:59Z</dcterms:created>
  <dcterms:modified xsi:type="dcterms:W3CDTF">2019-10-18T14:13:52Z</dcterms:modified>
</cp:coreProperties>
</file>