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57" r:id="rId5"/>
    <p:sldId id="258" r:id="rId6"/>
    <p:sldId id="265" r:id="rId7"/>
    <p:sldId id="259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64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60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07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3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03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10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47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53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94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74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14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A9417-0DA5-481B-8742-92A4EB7B83E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FA97A-F2CA-4CC6-9C86-9930930A51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40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EKONOMİ VE İŞLETMECİLİK DERSİ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Mevhibe ALBAYRAK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7063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852704"/>
          </a:xfrm>
        </p:spPr>
        <p:txBody>
          <a:bodyPr>
            <a:normAutofit/>
          </a:bodyPr>
          <a:lstStyle/>
          <a:p>
            <a:r>
              <a:rPr lang="es-ES" sz="3200" b="1" dirty="0"/>
              <a:t>Projenin Değerlendirilmesi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132856"/>
            <a:ext cx="8229600" cy="41917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sz="3200" dirty="0"/>
              <a:t>Proje gelir-gider analizi</a:t>
            </a:r>
            <a:r>
              <a:rPr lang="tr-TR" sz="3200" dirty="0"/>
              <a:t/>
            </a:r>
            <a:br>
              <a:rPr lang="tr-TR" sz="3200" dirty="0"/>
            </a:br>
            <a:r>
              <a:rPr lang="it-IT" sz="3200" dirty="0"/>
              <a:t>(Mali ve ekonomik rantabilite oranları, geri ödeme süresi</a:t>
            </a:r>
            <a:r>
              <a:rPr lang="it-IT" sz="3200" dirty="0" smtClean="0"/>
              <a:t>)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4320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Projenin 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</a:t>
            </a:r>
            <a:r>
              <a:rPr lang="tr-TR" dirty="0" smtClean="0"/>
              <a:t> </a:t>
            </a:r>
            <a:r>
              <a:rPr lang="it-IT" dirty="0" smtClean="0"/>
              <a:t>Nakit akım tablosu analizi ve karlılık analizleri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(Net bugünkü değer, iç karlılık oranı, fayda/masraf oranı)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66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Net Bugünkü Değer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yatırımın sağlayacağı nakit girişlerinin bugünkü değerleri toplamından, yatırım tutarının çıkarılmasıyla bulunan değerdir.</a:t>
            </a:r>
          </a:p>
          <a:p>
            <a:r>
              <a:rPr lang="tr-TR" dirty="0" smtClean="0"/>
              <a:t>yatırımın ekonomik ömrü boyunca sağlayacağı para girişinin önceden saptanmış belirli bir </a:t>
            </a:r>
            <a:r>
              <a:rPr lang="tr-TR" dirty="0" err="1" smtClean="0"/>
              <a:t>iskonto</a:t>
            </a:r>
            <a:r>
              <a:rPr lang="tr-TR" dirty="0" smtClean="0"/>
              <a:t> oranı üzerinden bugüne indirgenmiş değerleri toplamı ile yatırımın gerektirdiği para çıkışının bu belirli </a:t>
            </a:r>
            <a:r>
              <a:rPr lang="tr-TR" dirty="0" err="1" smtClean="0"/>
              <a:t>iskonto</a:t>
            </a:r>
            <a:r>
              <a:rPr lang="tr-TR" dirty="0" smtClean="0"/>
              <a:t> oranı üzerinden bugünkü değeri toplamı arasındaki farktır.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419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524000" y="1052737"/>
            <a:ext cx="88924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200" dirty="0"/>
              <a:t>Yatırım için yapılacak harcamaların da belirli bir </a:t>
            </a:r>
            <a:r>
              <a:rPr lang="tr-TR" sz="3200" dirty="0" err="1"/>
              <a:t>iskonto</a:t>
            </a:r>
            <a:r>
              <a:rPr lang="tr-TR" sz="3200" dirty="0"/>
              <a:t> haddi üzerinden bugünkü değeri bulunur. Yatırım gelirlerinin bugünkü değerlerinden yatırım harcamalarının bugünkü değeri çıkarılır. </a:t>
            </a:r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05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Aradaki fark pozitif ise yatırım kabul edilir. Birden fazla yatırım projesinin değerlemesi </a:t>
            </a:r>
            <a:r>
              <a:rPr lang="tr-TR" dirty="0" err="1" smtClean="0"/>
              <a:t>sözkonusu</a:t>
            </a:r>
            <a:r>
              <a:rPr lang="tr-TR" dirty="0" smtClean="0"/>
              <a:t> ise, bu projeler arasındaki en büyük pozitif değeri veren proje seçilir.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32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karlılık oranı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Herhangi bir yatırımının tutarı ile gelecekte düzenli olarak elde edilen nakit akışlarının net  bugünkü değerini sıfıra eşitleyen </a:t>
            </a:r>
            <a:r>
              <a:rPr lang="tr-TR" sz="3200" dirty="0" err="1"/>
              <a:t>iskonto</a:t>
            </a:r>
            <a:r>
              <a:rPr lang="tr-TR" sz="3200" dirty="0"/>
              <a:t> oranıdır. </a:t>
            </a:r>
          </a:p>
          <a:p>
            <a:r>
              <a:rPr lang="tr-TR" sz="3200" dirty="0"/>
              <a:t>Projelerin </a:t>
            </a:r>
            <a:r>
              <a:rPr lang="tr-TR" sz="3200" dirty="0" err="1"/>
              <a:t>başabaş</a:t>
            </a:r>
            <a:r>
              <a:rPr lang="tr-TR" sz="3200" dirty="0"/>
              <a:t> noktasını gösteren </a:t>
            </a:r>
            <a:r>
              <a:rPr lang="tr-TR" sz="3200" dirty="0" err="1"/>
              <a:t>iskonto</a:t>
            </a:r>
            <a:r>
              <a:rPr lang="tr-TR" sz="3200" dirty="0"/>
              <a:t> oranı olarak ta ifade edilir.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88562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Fayda/masraf oranı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Oran, 1’den büyükse proje ekonomiktir.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13860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EKONOMİ VE İŞLETMECİLİK DERSİ</vt:lpstr>
      <vt:lpstr>Projenin Değerlendirilmesi</vt:lpstr>
      <vt:lpstr>Projenin Değerlendirilmesi</vt:lpstr>
      <vt:lpstr>Net Bugünkü Değer</vt:lpstr>
      <vt:lpstr>PowerPoint Sunusu</vt:lpstr>
      <vt:lpstr>PowerPoint Sunusu</vt:lpstr>
      <vt:lpstr>İç karlılık oranı</vt:lpstr>
      <vt:lpstr>Fayda/masraf oranı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VE İŞLETMECİLİK DERSİ</dc:title>
  <dc:creator>M Albayrak</dc:creator>
  <cp:lastModifiedBy>M Albayrak</cp:lastModifiedBy>
  <cp:revision>1</cp:revision>
  <dcterms:created xsi:type="dcterms:W3CDTF">2019-11-13T11:56:01Z</dcterms:created>
  <dcterms:modified xsi:type="dcterms:W3CDTF">2019-11-13T11:56:10Z</dcterms:modified>
</cp:coreProperties>
</file>