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:\Sunum\Devam edenler\Çocuk ve Sanat\cocuk ve sanat p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Sanatta Çeşitliliği Görmelerini </a:t>
            </a:r>
            <a:r>
              <a:rPr lang="tr-TR" b="1" dirty="0" smtClean="0">
                <a:solidFill>
                  <a:srgbClr val="00B0F0"/>
                </a:solidFill>
              </a:rPr>
              <a:t>Sağlayın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Estetik Sınıf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6962" y="928670"/>
            <a:ext cx="3651252" cy="54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3643338" cy="47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43" y="1355711"/>
            <a:ext cx="9056916" cy="414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568" y="569893"/>
            <a:ext cx="7226866" cy="571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Estetik Deneyim Olarak Sanatın Takdir </a:t>
            </a:r>
            <a:r>
              <a:rPr lang="tr-TR" b="1" dirty="0" smtClean="0">
                <a:solidFill>
                  <a:srgbClr val="00B0F0"/>
                </a:solidFill>
              </a:rPr>
              <a:t>Edilmesi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Resimli Kitaplardaki </a:t>
            </a:r>
            <a:r>
              <a:rPr lang="tr-TR" b="1" dirty="0" smtClean="0">
                <a:solidFill>
                  <a:srgbClr val="00B0F0"/>
                </a:solidFill>
              </a:rPr>
              <a:t>Çizimler</a:t>
            </a:r>
          </a:p>
          <a:p>
            <a:r>
              <a:rPr lang="tr-TR" sz="2500" b="1" i="1" dirty="0" smtClean="0"/>
              <a:t>Görsel Okur-Yazarlığı Desteklemek İçin </a:t>
            </a:r>
            <a:r>
              <a:rPr lang="tr-TR" sz="2500" b="1" i="1" dirty="0" smtClean="0"/>
              <a:t>Resimli Kitapların Kullanımı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Sanat </a:t>
            </a:r>
            <a:r>
              <a:rPr lang="tr-TR" b="1" dirty="0" smtClean="0">
                <a:solidFill>
                  <a:srgbClr val="00B0F0"/>
                </a:solidFill>
              </a:rPr>
              <a:t>Ziyaretçileri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Sanat Gezileri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Duyusal </a:t>
            </a:r>
            <a:r>
              <a:rPr lang="tr-TR" b="1" dirty="0" smtClean="0">
                <a:solidFill>
                  <a:srgbClr val="00B0F0"/>
                </a:solidFill>
              </a:rPr>
              <a:t>Okuryazarlık</a:t>
            </a:r>
          </a:p>
          <a:p>
            <a:r>
              <a:rPr lang="tr-TR" dirty="0" smtClean="0"/>
              <a:t>Bu kitabın </a:t>
            </a:r>
            <a:r>
              <a:rPr lang="tr-TR" dirty="0" smtClean="0"/>
              <a:t>web sitesinde </a:t>
            </a:r>
            <a:r>
              <a:rPr lang="tr-TR" b="1" dirty="0" smtClean="0"/>
              <a:t>duyusal okuryazarlık </a:t>
            </a:r>
            <a:r>
              <a:rPr lang="tr-TR" dirty="0" smtClean="0"/>
              <a:t>için birçok </a:t>
            </a:r>
            <a:r>
              <a:rPr lang="tr-TR" dirty="0" smtClean="0"/>
              <a:t>etkinlik örneği </a:t>
            </a:r>
            <a:r>
              <a:rPr lang="tr-TR" dirty="0" smtClean="0"/>
              <a:t>mevcuttur.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SULU BOYA VE MÜREKKEP</a:t>
            </a:r>
            <a:endParaRPr lang="tr-TR" dirty="0">
              <a:solidFill>
                <a:srgbClr val="FF99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91715"/>
            <a:ext cx="7070747" cy="496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Kendini İfade Edici Sanat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Sulu </a:t>
            </a:r>
            <a:r>
              <a:rPr lang="tr-TR" sz="2500" b="1" i="1" dirty="0" smtClean="0"/>
              <a:t>Boya</a:t>
            </a:r>
          </a:p>
          <a:p>
            <a:r>
              <a:rPr lang="tr-TR" sz="2500" b="1" i="1" dirty="0" smtClean="0"/>
              <a:t>Mürekkep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Duyusal Keşif Etkinlikleri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265" y="967434"/>
            <a:ext cx="6573884" cy="5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i="1" dirty="0" smtClean="0">
                <a:solidFill>
                  <a:srgbClr val="00B0F0"/>
                </a:solidFill>
              </a:rPr>
              <a:t>Kağıt Mendille </a:t>
            </a:r>
            <a:r>
              <a:rPr lang="tr-TR" b="1" i="1" dirty="0" smtClean="0">
                <a:solidFill>
                  <a:srgbClr val="00B0F0"/>
                </a:solidFill>
              </a:rPr>
              <a:t>Suluboya</a:t>
            </a:r>
          </a:p>
          <a:p>
            <a:r>
              <a:rPr lang="tr-TR" b="1" i="1" dirty="0" smtClean="0">
                <a:solidFill>
                  <a:srgbClr val="00B0F0"/>
                </a:solidFill>
              </a:rPr>
              <a:t>Sprey Şişesi ile Sulu </a:t>
            </a:r>
            <a:r>
              <a:rPr lang="tr-TR" b="1" i="1" dirty="0" smtClean="0">
                <a:solidFill>
                  <a:srgbClr val="00B0F0"/>
                </a:solidFill>
              </a:rPr>
              <a:t>Boya</a:t>
            </a:r>
          </a:p>
          <a:p>
            <a:r>
              <a:rPr lang="tr-TR" b="1" i="1" dirty="0" smtClean="0">
                <a:solidFill>
                  <a:srgbClr val="00B0F0"/>
                </a:solidFill>
              </a:rPr>
              <a:t>Kahve Filtresi </a:t>
            </a:r>
            <a:r>
              <a:rPr lang="tr-TR" b="1" i="1" dirty="0" smtClean="0">
                <a:solidFill>
                  <a:srgbClr val="00B0F0"/>
                </a:solidFill>
              </a:rPr>
              <a:t>Kreasyonları</a:t>
            </a:r>
          </a:p>
          <a:p>
            <a:r>
              <a:rPr lang="tr-TR" b="1" i="1" dirty="0" smtClean="0">
                <a:solidFill>
                  <a:srgbClr val="00B0F0"/>
                </a:solidFill>
              </a:rPr>
              <a:t>Boya (Su </a:t>
            </a:r>
            <a:r>
              <a:rPr lang="tr-TR" b="1" i="1" dirty="0" smtClean="0">
                <a:solidFill>
                  <a:srgbClr val="00B0F0"/>
                </a:solidFill>
              </a:rPr>
              <a:t>Bazlı,)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0832" y="2428868"/>
            <a:ext cx="3683002" cy="371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i="1" dirty="0" smtClean="0">
                <a:solidFill>
                  <a:srgbClr val="00B0F0"/>
                </a:solidFill>
              </a:rPr>
              <a:t>Damlatarak </a:t>
            </a:r>
            <a:r>
              <a:rPr lang="tr-TR" b="1" i="1" dirty="0" smtClean="0">
                <a:solidFill>
                  <a:srgbClr val="00B0F0"/>
                </a:solidFill>
              </a:rPr>
              <a:t>Boyama</a:t>
            </a:r>
          </a:p>
          <a:p>
            <a:r>
              <a:rPr lang="tr-TR" b="1" i="1" dirty="0" smtClean="0">
                <a:solidFill>
                  <a:srgbClr val="00B0F0"/>
                </a:solidFill>
              </a:rPr>
              <a:t>Batır ve Boya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355710"/>
            <a:ext cx="6150736" cy="507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928794" y="357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ÜNİTE 3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Sanatçı Olarak Küçük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Çocuklar: Gelişimsel Bir Bakış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2081194" y="25003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BÖLÜM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7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Estetik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9548"/>
            <a:ext cx="3143240" cy="44817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ÖZET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Estetik ve küçük çocuklar el ele ilerler. Bebekler </a:t>
            </a:r>
            <a:r>
              <a:rPr lang="tr-TR" dirty="0" smtClean="0"/>
              <a:t>dünyaya geldikleri </a:t>
            </a:r>
            <a:r>
              <a:rPr lang="tr-TR" dirty="0" smtClean="0"/>
              <a:t>anda etraflarındaki her şeye </a:t>
            </a:r>
            <a:r>
              <a:rPr lang="tr-TR" dirty="0" smtClean="0"/>
              <a:t>meraklı gözlerle </a:t>
            </a:r>
            <a:r>
              <a:rPr lang="tr-TR" dirty="0" smtClean="0"/>
              <a:t>bakar ve her şeyi keşfetmek isterler. </a:t>
            </a:r>
            <a:r>
              <a:rPr lang="tr-TR" dirty="0" smtClean="0"/>
              <a:t>Zaman ilerledikçe </a:t>
            </a:r>
            <a:r>
              <a:rPr lang="tr-TR" dirty="0" smtClean="0"/>
              <a:t>çocuklar, yetişkinlerden gelen “yapma!”</a:t>
            </a:r>
            <a:r>
              <a:rPr lang="tr-TR" dirty="0" err="1" smtClean="0"/>
              <a:t>ları</a:t>
            </a:r>
            <a:r>
              <a:rPr lang="tr-TR" dirty="0" smtClean="0"/>
              <a:t> içselleştirir </a:t>
            </a:r>
            <a:r>
              <a:rPr lang="tr-TR" dirty="0" smtClean="0"/>
              <a:t>ve bakmamayı, görmemeyi, dokunmamayı</a:t>
            </a:r>
            <a:r>
              <a:rPr lang="tr-TR" dirty="0" smtClean="0"/>
              <a:t>, tatmamayı </a:t>
            </a:r>
            <a:r>
              <a:rPr lang="tr-TR" dirty="0" smtClean="0"/>
              <a:t>ya da koklamamayı öğrenirler. </a:t>
            </a:r>
            <a:r>
              <a:rPr lang="tr-TR" dirty="0" smtClean="0"/>
              <a:t>Kendilerine has </a:t>
            </a:r>
            <a:r>
              <a:rPr lang="tr-TR" dirty="0" smtClean="0"/>
              <a:t>bir çizgi, şekil ve renk dünyası oluştururlar. </a:t>
            </a:r>
            <a:r>
              <a:rPr lang="tr-TR" dirty="0" smtClean="0"/>
              <a:t>Erken çocukluk </a:t>
            </a:r>
            <a:r>
              <a:rPr lang="tr-TR" dirty="0" smtClean="0"/>
              <a:t>eğitimcileri olarak bizim görevimiz çok </a:t>
            </a:r>
            <a:r>
              <a:rPr lang="tr-TR" dirty="0" smtClean="0"/>
              <a:t>amaçlı olarak </a:t>
            </a:r>
            <a:r>
              <a:rPr lang="tr-TR" dirty="0" smtClean="0"/>
              <a:t>tanımlanabilir. Bizler çocukların algılarını uyarmalı</a:t>
            </a:r>
            <a:r>
              <a:rPr lang="tr-TR" dirty="0" smtClean="0"/>
              <a:t>, onlara </a:t>
            </a:r>
            <a:r>
              <a:rPr lang="tr-TR" dirty="0" smtClean="0"/>
              <a:t>giysilerimizle, davranışlarımızla ve </a:t>
            </a:r>
            <a:r>
              <a:rPr lang="tr-TR" dirty="0" smtClean="0"/>
              <a:t>iletişimimizle estetik </a:t>
            </a:r>
            <a:r>
              <a:rPr lang="tr-TR" dirty="0" smtClean="0"/>
              <a:t>model olmalı ve uyarıcılar </a:t>
            </a:r>
            <a:r>
              <a:rPr lang="tr-TR" dirty="0" smtClean="0"/>
              <a:t>açısından zengin </a:t>
            </a:r>
            <a:r>
              <a:rPr lang="tr-TR" dirty="0" smtClean="0"/>
              <a:t>ve çekici sınıf ortamları oluşturmalıyız. </a:t>
            </a:r>
            <a:r>
              <a:rPr lang="tr-TR" dirty="0" smtClean="0"/>
              <a:t>Bizim anlattıklarımız </a:t>
            </a:r>
            <a:r>
              <a:rPr lang="tr-TR" dirty="0" smtClean="0"/>
              <a:t>erken çocuklukta estetik bilincinin </a:t>
            </a:r>
            <a:r>
              <a:rPr lang="tr-TR" dirty="0" smtClean="0"/>
              <a:t>yerleştirilmesindeki gerekçelerden </a:t>
            </a:r>
            <a:r>
              <a:rPr lang="tr-TR" dirty="0" smtClean="0"/>
              <a:t>ibarettir.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536" y="2428868"/>
            <a:ext cx="851092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499653"/>
            <a:ext cx="5715040" cy="585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65103"/>
            <a:ext cx="5929355" cy="610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GİRİŞ</a:t>
            </a:r>
            <a:endParaRPr lang="tr-TR" b="1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Güzel bir mekanda olduğunuz zamanı hatırlayın. </a:t>
            </a:r>
            <a:r>
              <a:rPr lang="tr-TR" dirty="0" smtClean="0"/>
              <a:t>Bu </a:t>
            </a:r>
            <a:r>
              <a:rPr lang="es-ES" dirty="0" smtClean="0"/>
              <a:t>yer </a:t>
            </a:r>
            <a:r>
              <a:rPr lang="es-ES" dirty="0" smtClean="0"/>
              <a:t>eski bir saray ya da bir dağın zirvesi olabilir. O </a:t>
            </a:r>
            <a:r>
              <a:rPr lang="es-ES" dirty="0" smtClean="0"/>
              <a:t>yer</a:t>
            </a:r>
            <a:r>
              <a:rPr lang="tr-TR" dirty="0" smtClean="0"/>
              <a:t> sizde </a:t>
            </a:r>
            <a:r>
              <a:rPr lang="tr-TR" dirty="0" smtClean="0"/>
              <a:t>nasıl hisler bıraktı? Hayranlık ve büyülenme? </a:t>
            </a:r>
            <a:r>
              <a:rPr lang="tr-TR" dirty="0" smtClean="0"/>
              <a:t>Siz de </a:t>
            </a:r>
            <a:r>
              <a:rPr lang="tr-TR" dirty="0" smtClean="0"/>
              <a:t>sınıfınızı büyüleyici ve güzel bir yer haline </a:t>
            </a:r>
            <a:r>
              <a:rPr lang="tr-TR" dirty="0" smtClean="0"/>
              <a:t>getirdiğinizde bu </a:t>
            </a:r>
            <a:r>
              <a:rPr lang="tr-TR" dirty="0" smtClean="0"/>
              <a:t>olumlu duygular sınıfınız için de </a:t>
            </a:r>
            <a:r>
              <a:rPr lang="tr-TR" dirty="0" smtClean="0"/>
              <a:t>geçerli olacaktır</a:t>
            </a:r>
            <a:r>
              <a:rPr lang="tr-TR" dirty="0" smtClean="0"/>
              <a:t>. Zevkler ve tatlar kişiden kişiye değişse </a:t>
            </a:r>
            <a:r>
              <a:rPr lang="tr-TR" dirty="0" smtClean="0"/>
              <a:t>de yetişkinler </a:t>
            </a:r>
            <a:r>
              <a:rPr lang="tr-TR" dirty="0" smtClean="0"/>
              <a:t>ve hatta çocuklar bile güzel olan şeyleri </a:t>
            </a:r>
            <a:r>
              <a:rPr lang="tr-TR" dirty="0" smtClean="0"/>
              <a:t>takdir ederler</a:t>
            </a:r>
            <a:r>
              <a:rPr lang="tr-TR" dirty="0" smtClean="0"/>
              <a:t>. Memnuniyet verici bir ortamda </a:t>
            </a:r>
            <a:r>
              <a:rPr lang="tr-TR" dirty="0" smtClean="0"/>
              <a:t>çalışmak, dört </a:t>
            </a:r>
            <a:r>
              <a:rPr lang="tr-TR" dirty="0" smtClean="0"/>
              <a:t>amaca hizmet eder.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ESTETİK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Estetik</a:t>
            </a:r>
            <a:r>
              <a:rPr lang="tr-TR" dirty="0" smtClean="0"/>
              <a:t> Yunanca kökenli soyut bir sözcük olup </a:t>
            </a:r>
            <a:r>
              <a:rPr lang="tr-TR" dirty="0" smtClean="0"/>
              <a:t>anlamı “</a:t>
            </a:r>
            <a:r>
              <a:rPr lang="tr-TR" dirty="0" smtClean="0"/>
              <a:t>algı”dır.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ESTETİĞİN </a:t>
            </a:r>
            <a:r>
              <a:rPr lang="tr-TR" b="1" dirty="0" smtClean="0">
                <a:solidFill>
                  <a:srgbClr val="FF9900"/>
                </a:solidFill>
              </a:rPr>
              <a:t>TEMELLERİ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1. Estetik </a:t>
            </a:r>
            <a:r>
              <a:rPr lang="tr-TR" b="1" dirty="0" smtClean="0">
                <a:solidFill>
                  <a:srgbClr val="00B0F0"/>
                </a:solidFill>
              </a:rPr>
              <a:t>Tavır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2. Estetik Süreç / </a:t>
            </a:r>
            <a:r>
              <a:rPr lang="tr-TR" b="1" dirty="0" smtClean="0">
                <a:solidFill>
                  <a:srgbClr val="00B0F0"/>
                </a:solidFill>
              </a:rPr>
              <a:t>Deneyim</a:t>
            </a:r>
          </a:p>
          <a:p>
            <a:r>
              <a:rPr lang="tr-TR" sz="2500" b="1" dirty="0" smtClean="0"/>
              <a:t>Estetik</a:t>
            </a:r>
            <a:r>
              <a:rPr lang="tr-TR" sz="2500" dirty="0" smtClean="0"/>
              <a:t> süreç / deneyim elde etme, içsel motivasyon sağlar</a:t>
            </a:r>
            <a:r>
              <a:rPr lang="tr-TR" sz="2500" dirty="0" smtClean="0"/>
              <a:t>.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3. Estetik </a:t>
            </a:r>
            <a:r>
              <a:rPr lang="tr-TR" b="1" dirty="0" smtClean="0">
                <a:solidFill>
                  <a:srgbClr val="00B0F0"/>
                </a:solidFill>
              </a:rPr>
              <a:t>Tepki</a:t>
            </a:r>
          </a:p>
          <a:p>
            <a:r>
              <a:rPr lang="tr-TR" sz="2500" dirty="0" smtClean="0"/>
              <a:t>Estetik tavır ve süreç farklı düzeylerde </a:t>
            </a:r>
            <a:r>
              <a:rPr lang="tr-TR" sz="2500" b="1" dirty="0" smtClean="0"/>
              <a:t>estetik tepkiyi</a:t>
            </a:r>
            <a:r>
              <a:rPr lang="tr-TR" sz="2500" dirty="0" smtClean="0"/>
              <a:t> ya </a:t>
            </a:r>
            <a:r>
              <a:rPr lang="tr-TR" sz="2500" dirty="0" smtClean="0"/>
              <a:t>da reaksiyonunu </a:t>
            </a:r>
            <a:r>
              <a:rPr lang="tr-TR" sz="2500" dirty="0" smtClean="0"/>
              <a:t>beraberinde getirir</a:t>
            </a:r>
            <a:r>
              <a:rPr lang="tr-TR" sz="2500" dirty="0" smtClean="0"/>
              <a:t>.</a:t>
            </a:r>
          </a:p>
          <a:p>
            <a:r>
              <a:rPr lang="tr-TR" sz="2500" dirty="0" smtClean="0"/>
              <a:t>Bu kitabın </a:t>
            </a:r>
            <a:r>
              <a:rPr lang="tr-TR" sz="2500" dirty="0" smtClean="0"/>
              <a:t>yazarlarının üç </a:t>
            </a:r>
            <a:r>
              <a:rPr lang="tr-TR" sz="2500" dirty="0" smtClean="0"/>
              <a:t>estetik bileşen listesine </a:t>
            </a:r>
            <a:r>
              <a:rPr lang="tr-TR" sz="2500" dirty="0" err="1" smtClean="0"/>
              <a:t>Eaton</a:t>
            </a:r>
            <a:r>
              <a:rPr lang="tr-TR" sz="2500" dirty="0" smtClean="0"/>
              <a:t> estetik değer </a:t>
            </a:r>
            <a:r>
              <a:rPr lang="tr-TR" sz="2500" dirty="0" smtClean="0"/>
              <a:t>bileşenini eklemektedir</a:t>
            </a:r>
            <a:r>
              <a:rPr lang="tr-TR" sz="2500" dirty="0" smtClean="0"/>
              <a:t>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921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Tanıştırın, Zorlamayın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4299"/>
            <a:ext cx="4357718" cy="6110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962" y="5572140"/>
            <a:ext cx="41871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ESTETİKTE ÖĞRETMENİN ROLÜ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Estetik Model Olarak </a:t>
            </a:r>
            <a:r>
              <a:rPr lang="tr-TR" b="1" dirty="0" smtClean="0">
                <a:solidFill>
                  <a:srgbClr val="00B0F0"/>
                </a:solidFill>
              </a:rPr>
              <a:t>Öğretmen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Öğretmenin İç Güzelliği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007474"/>
            <a:ext cx="6143668" cy="3791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5929330"/>
            <a:ext cx="506330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343</Words>
  <PresentationFormat>Ekran Gösterisi (4:3)</PresentationFormat>
  <Paragraphs>39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2" baseType="lpstr">
      <vt:lpstr>Ofis Teması</vt:lpstr>
      <vt:lpstr>Slayt 1</vt:lpstr>
      <vt:lpstr>ÜNİTE 3 Sanatçı Olarak Küçük Çocuklar: Gelişimsel Bir Bakış</vt:lpstr>
      <vt:lpstr>Slayt 3</vt:lpstr>
      <vt:lpstr>Slayt 4</vt:lpstr>
      <vt:lpstr>GİRİŞ</vt:lpstr>
      <vt:lpstr>ESTETİK</vt:lpstr>
      <vt:lpstr>ESTETİĞİN TEMELLERİ</vt:lpstr>
      <vt:lpstr>Slayt 8</vt:lpstr>
      <vt:lpstr>ESTETİKTE ÖĞRETMENİN ROLÜ</vt:lpstr>
      <vt:lpstr>Slayt 10</vt:lpstr>
      <vt:lpstr>Slayt 11</vt:lpstr>
      <vt:lpstr>Slayt 12</vt:lpstr>
      <vt:lpstr>Slayt 13</vt:lpstr>
      <vt:lpstr>Slayt 14</vt:lpstr>
      <vt:lpstr>SULU BOYA VE MÜREKKEP</vt:lpstr>
      <vt:lpstr>Slayt 16</vt:lpstr>
      <vt:lpstr>Slayt 17</vt:lpstr>
      <vt:lpstr>Slayt 18</vt:lpstr>
      <vt:lpstr>Slayt 19</vt:lpstr>
      <vt:lpstr>ÖZET</vt:lpstr>
      <vt:lpstr>Slayt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Enes Kurt</dc:creator>
  <cp:lastModifiedBy>Enes Kurt</cp:lastModifiedBy>
  <cp:revision>14</cp:revision>
  <dcterms:created xsi:type="dcterms:W3CDTF">2015-05-27T06:02:16Z</dcterms:created>
  <dcterms:modified xsi:type="dcterms:W3CDTF">2015-05-27T12:57:22Z</dcterms:modified>
</cp:coreProperties>
</file>