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3"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0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0D6A294-4498-442A-9C42-3D38FEAADF5F}"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403B8C4-7029-45C4-B6D1-03D337883DA1}" type="slidenum">
              <a:rPr lang="tr-TR" smtClean="0"/>
              <a:t>‹#›</a:t>
            </a:fld>
            <a:endParaRPr lang="tr-TR"/>
          </a:p>
        </p:txBody>
      </p:sp>
    </p:spTree>
    <p:extLst>
      <p:ext uri="{BB962C8B-B14F-4D97-AF65-F5344CB8AC3E}">
        <p14:creationId xmlns:p14="http://schemas.microsoft.com/office/powerpoint/2010/main" val="1913963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0D6A294-4498-442A-9C42-3D38FEAADF5F}"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403B8C4-7029-45C4-B6D1-03D337883DA1}" type="slidenum">
              <a:rPr lang="tr-TR" smtClean="0"/>
              <a:t>‹#›</a:t>
            </a:fld>
            <a:endParaRPr lang="tr-TR"/>
          </a:p>
        </p:txBody>
      </p:sp>
    </p:spTree>
    <p:extLst>
      <p:ext uri="{BB962C8B-B14F-4D97-AF65-F5344CB8AC3E}">
        <p14:creationId xmlns:p14="http://schemas.microsoft.com/office/powerpoint/2010/main" val="42445076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0D6A294-4498-442A-9C42-3D38FEAADF5F}"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403B8C4-7029-45C4-B6D1-03D337883DA1}" type="slidenum">
              <a:rPr lang="tr-TR" smtClean="0"/>
              <a:t>‹#›</a:t>
            </a:fld>
            <a:endParaRPr lang="tr-TR"/>
          </a:p>
        </p:txBody>
      </p:sp>
    </p:spTree>
    <p:extLst>
      <p:ext uri="{BB962C8B-B14F-4D97-AF65-F5344CB8AC3E}">
        <p14:creationId xmlns:p14="http://schemas.microsoft.com/office/powerpoint/2010/main" val="3624001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762000" y="762000"/>
            <a:ext cx="79248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838200" y="2362200"/>
            <a:ext cx="7693025" cy="3724275"/>
          </a:xfrm>
        </p:spPr>
        <p:txBody>
          <a:bodyPr/>
          <a:lstStyle/>
          <a:p>
            <a:endParaRPr lang="tr-TR"/>
          </a:p>
        </p:txBody>
      </p:sp>
      <p:sp>
        <p:nvSpPr>
          <p:cNvPr id="4" name="Veri Yer Tutucusu 3"/>
          <p:cNvSpPr>
            <a:spLocks noGrp="1"/>
          </p:cNvSpPr>
          <p:nvPr>
            <p:ph type="dt" sz="half" idx="10"/>
          </p:nvPr>
        </p:nvSpPr>
        <p:spPr>
          <a:xfrm>
            <a:off x="2438400" y="6248400"/>
            <a:ext cx="2130425" cy="474663"/>
          </a:xfrm>
        </p:spPr>
        <p:txBody>
          <a:bodyPr/>
          <a:lstStyle>
            <a:lvl1pPr>
              <a:defRPr/>
            </a:lvl1pPr>
          </a:lstStyle>
          <a:p>
            <a:endParaRPr lang="tr-TR"/>
          </a:p>
        </p:txBody>
      </p:sp>
      <p:sp>
        <p:nvSpPr>
          <p:cNvPr id="5" name="Altbilgi Yer Tutucusu 4"/>
          <p:cNvSpPr>
            <a:spLocks noGrp="1"/>
          </p:cNvSpPr>
          <p:nvPr>
            <p:ph type="ftr" sz="quarter" idx="11"/>
          </p:nvPr>
        </p:nvSpPr>
        <p:spPr>
          <a:xfrm>
            <a:off x="5791200" y="6248400"/>
            <a:ext cx="2897188" cy="474663"/>
          </a:xfrm>
        </p:spPr>
        <p:txBody>
          <a:bodyPr/>
          <a:lstStyle>
            <a:lvl1pPr>
              <a:defRPr/>
            </a:lvl1pPr>
          </a:lstStyle>
          <a:p>
            <a:r>
              <a:rPr lang="tr-TR"/>
              <a:t>Dr. Semiyha Dolaşır TUNCEL</a:t>
            </a:r>
          </a:p>
        </p:txBody>
      </p:sp>
      <p:sp>
        <p:nvSpPr>
          <p:cNvPr id="6" name="Slayt Numarası Yer Tutucusu 5"/>
          <p:cNvSpPr>
            <a:spLocks noGrp="1"/>
          </p:cNvSpPr>
          <p:nvPr>
            <p:ph type="sldNum" sz="quarter" idx="12"/>
          </p:nvPr>
        </p:nvSpPr>
        <p:spPr>
          <a:xfrm>
            <a:off x="84138" y="6242050"/>
            <a:ext cx="587375" cy="488950"/>
          </a:xfrm>
        </p:spPr>
        <p:txBody>
          <a:bodyPr/>
          <a:lstStyle>
            <a:lvl1pPr>
              <a:defRPr/>
            </a:lvl1pPr>
          </a:lstStyle>
          <a:p>
            <a:fld id="{72901875-2CF0-4F25-94BC-31E102FEBD73}" type="slidenum">
              <a:rPr lang="tr-TR"/>
              <a:pPr/>
              <a:t>‹#›</a:t>
            </a:fld>
            <a:endParaRPr lang="tr-TR"/>
          </a:p>
        </p:txBody>
      </p:sp>
    </p:spTree>
    <p:extLst>
      <p:ext uri="{BB962C8B-B14F-4D97-AF65-F5344CB8AC3E}">
        <p14:creationId xmlns:p14="http://schemas.microsoft.com/office/powerpoint/2010/main" val="370238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0D6A294-4498-442A-9C42-3D38FEAADF5F}"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403B8C4-7029-45C4-B6D1-03D337883DA1}" type="slidenum">
              <a:rPr lang="tr-TR" smtClean="0"/>
              <a:t>‹#›</a:t>
            </a:fld>
            <a:endParaRPr lang="tr-TR"/>
          </a:p>
        </p:txBody>
      </p:sp>
    </p:spTree>
    <p:extLst>
      <p:ext uri="{BB962C8B-B14F-4D97-AF65-F5344CB8AC3E}">
        <p14:creationId xmlns:p14="http://schemas.microsoft.com/office/powerpoint/2010/main" val="34807591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0D6A294-4498-442A-9C42-3D38FEAADF5F}"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403B8C4-7029-45C4-B6D1-03D337883DA1}" type="slidenum">
              <a:rPr lang="tr-TR" smtClean="0"/>
              <a:t>‹#›</a:t>
            </a:fld>
            <a:endParaRPr lang="tr-TR"/>
          </a:p>
        </p:txBody>
      </p:sp>
    </p:spTree>
    <p:extLst>
      <p:ext uri="{BB962C8B-B14F-4D97-AF65-F5344CB8AC3E}">
        <p14:creationId xmlns:p14="http://schemas.microsoft.com/office/powerpoint/2010/main" val="25022237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0D6A294-4498-442A-9C42-3D38FEAADF5F}" type="datetimeFigureOut">
              <a:rPr lang="tr-TR" smtClean="0"/>
              <a:t>30.11.2017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403B8C4-7029-45C4-B6D1-03D337883DA1}" type="slidenum">
              <a:rPr lang="tr-TR" smtClean="0"/>
              <a:t>‹#›</a:t>
            </a:fld>
            <a:endParaRPr lang="tr-TR"/>
          </a:p>
        </p:txBody>
      </p:sp>
    </p:spTree>
    <p:extLst>
      <p:ext uri="{BB962C8B-B14F-4D97-AF65-F5344CB8AC3E}">
        <p14:creationId xmlns:p14="http://schemas.microsoft.com/office/powerpoint/2010/main" val="382057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0D6A294-4498-442A-9C42-3D38FEAADF5F}" type="datetimeFigureOut">
              <a:rPr lang="tr-TR" smtClean="0"/>
              <a:t>30.11.2017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403B8C4-7029-45C4-B6D1-03D337883DA1}" type="slidenum">
              <a:rPr lang="tr-TR" smtClean="0"/>
              <a:t>‹#›</a:t>
            </a:fld>
            <a:endParaRPr lang="tr-TR"/>
          </a:p>
        </p:txBody>
      </p:sp>
    </p:spTree>
    <p:extLst>
      <p:ext uri="{BB962C8B-B14F-4D97-AF65-F5344CB8AC3E}">
        <p14:creationId xmlns:p14="http://schemas.microsoft.com/office/powerpoint/2010/main" val="15733147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0D6A294-4498-442A-9C42-3D38FEAADF5F}" type="datetimeFigureOut">
              <a:rPr lang="tr-TR" smtClean="0"/>
              <a:t>30.11.2017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403B8C4-7029-45C4-B6D1-03D337883DA1}" type="slidenum">
              <a:rPr lang="tr-TR" smtClean="0"/>
              <a:t>‹#›</a:t>
            </a:fld>
            <a:endParaRPr lang="tr-TR"/>
          </a:p>
        </p:txBody>
      </p:sp>
    </p:spTree>
    <p:extLst>
      <p:ext uri="{BB962C8B-B14F-4D97-AF65-F5344CB8AC3E}">
        <p14:creationId xmlns:p14="http://schemas.microsoft.com/office/powerpoint/2010/main" val="2984884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0D6A294-4498-442A-9C42-3D38FEAADF5F}" type="datetimeFigureOut">
              <a:rPr lang="tr-TR" smtClean="0"/>
              <a:t>30.11.2017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403B8C4-7029-45C4-B6D1-03D337883DA1}" type="slidenum">
              <a:rPr lang="tr-TR" smtClean="0"/>
              <a:t>‹#›</a:t>
            </a:fld>
            <a:endParaRPr lang="tr-TR"/>
          </a:p>
        </p:txBody>
      </p:sp>
    </p:spTree>
    <p:extLst>
      <p:ext uri="{BB962C8B-B14F-4D97-AF65-F5344CB8AC3E}">
        <p14:creationId xmlns:p14="http://schemas.microsoft.com/office/powerpoint/2010/main" val="30280895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0D6A294-4498-442A-9C42-3D38FEAADF5F}" type="datetimeFigureOut">
              <a:rPr lang="tr-TR" smtClean="0"/>
              <a:t>30.11.2017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403B8C4-7029-45C4-B6D1-03D337883DA1}" type="slidenum">
              <a:rPr lang="tr-TR" smtClean="0"/>
              <a:t>‹#›</a:t>
            </a:fld>
            <a:endParaRPr lang="tr-TR"/>
          </a:p>
        </p:txBody>
      </p:sp>
    </p:spTree>
    <p:extLst>
      <p:ext uri="{BB962C8B-B14F-4D97-AF65-F5344CB8AC3E}">
        <p14:creationId xmlns:p14="http://schemas.microsoft.com/office/powerpoint/2010/main" val="416732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0D6A294-4498-442A-9C42-3D38FEAADF5F}" type="datetimeFigureOut">
              <a:rPr lang="tr-TR" smtClean="0"/>
              <a:t>30.11.2017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403B8C4-7029-45C4-B6D1-03D337883DA1}" type="slidenum">
              <a:rPr lang="tr-TR" smtClean="0"/>
              <a:t>‹#›</a:t>
            </a:fld>
            <a:endParaRPr lang="tr-TR"/>
          </a:p>
        </p:txBody>
      </p:sp>
    </p:spTree>
    <p:extLst>
      <p:ext uri="{BB962C8B-B14F-4D97-AF65-F5344CB8AC3E}">
        <p14:creationId xmlns:p14="http://schemas.microsoft.com/office/powerpoint/2010/main" val="2352868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D6A294-4498-442A-9C42-3D38FEAADF5F}" type="datetimeFigureOut">
              <a:rPr lang="tr-TR" smtClean="0"/>
              <a:t>30.11.2017</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03B8C4-7029-45C4-B6D1-03D337883DA1}" type="slidenum">
              <a:rPr lang="tr-TR" smtClean="0"/>
              <a:t>‹#›</a:t>
            </a:fld>
            <a:endParaRPr lang="tr-TR"/>
          </a:p>
        </p:txBody>
      </p:sp>
    </p:spTree>
    <p:extLst>
      <p:ext uri="{BB962C8B-B14F-4D97-AF65-F5344CB8AC3E}">
        <p14:creationId xmlns:p14="http://schemas.microsoft.com/office/powerpoint/2010/main" val="7493288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hyperlink" Target="http://www.eylem.com/yarat/eylemyar.htm" TargetMode="External"/><Relationship Id="rId2" Type="http://schemas.openxmlformats.org/officeDocument/2006/relationships/hyperlink" Target="http://www.merih.net/m2/lid/liderinx.htm" TargetMode="External"/><Relationship Id="rId1" Type="http://schemas.openxmlformats.org/officeDocument/2006/relationships/slideLayout" Target="../slideLayouts/slideLayout2.xml"/><Relationship Id="rId4" Type="http://schemas.openxmlformats.org/officeDocument/2006/relationships/hyperlink" Target="http://www.eylem.com/lider/wlidersos.htm"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0"/>
          <p:cNvSpPr>
            <a:spLocks noGrp="1" noChangeArrowheads="1"/>
          </p:cNvSpPr>
          <p:nvPr>
            <p:ph type="ftr" sz="quarter" idx="4294967295"/>
          </p:nvPr>
        </p:nvSpPr>
        <p:spPr>
          <a:xfrm>
            <a:off x="5791200" y="6248400"/>
            <a:ext cx="2897188" cy="474663"/>
          </a:xfrm>
          <a:prstGeom prst="rect">
            <a:avLst/>
          </a:prstGeom>
        </p:spPr>
        <p:txBody>
          <a:bodyPr/>
          <a:lstStyle/>
          <a:p>
            <a:r>
              <a:rPr lang="tr-TR"/>
              <a:t>Dr. Semiyha Dolaşır TUNCEL</a:t>
            </a:r>
          </a:p>
        </p:txBody>
      </p:sp>
      <p:sp>
        <p:nvSpPr>
          <p:cNvPr id="5" name="Rectangle 11"/>
          <p:cNvSpPr>
            <a:spLocks noGrp="1" noChangeArrowheads="1"/>
          </p:cNvSpPr>
          <p:nvPr>
            <p:ph type="sldNum" sz="quarter" idx="4294967295"/>
          </p:nvPr>
        </p:nvSpPr>
        <p:spPr>
          <a:xfrm>
            <a:off x="76200" y="6248400"/>
            <a:ext cx="587375" cy="488950"/>
          </a:xfrm>
          <a:prstGeom prst="rect">
            <a:avLst/>
          </a:prstGeom>
        </p:spPr>
        <p:txBody>
          <a:bodyPr/>
          <a:lstStyle/>
          <a:p>
            <a:fld id="{CD172866-B4F2-4D25-B8D4-1EC4FD61B450}" type="slidenum">
              <a:rPr lang="tr-TR"/>
              <a:pPr/>
              <a:t>1</a:t>
            </a:fld>
            <a:endParaRPr lang="tr-TR"/>
          </a:p>
        </p:txBody>
      </p:sp>
      <p:sp>
        <p:nvSpPr>
          <p:cNvPr id="2050" name="AutoShape 2"/>
          <p:cNvSpPr>
            <a:spLocks noGrp="1" noChangeArrowheads="1"/>
          </p:cNvSpPr>
          <p:nvPr>
            <p:ph type="ctrTitle"/>
          </p:nvPr>
        </p:nvSpPr>
        <p:spPr/>
        <p:txBody>
          <a:bodyPr/>
          <a:lstStyle/>
          <a:p>
            <a:r>
              <a:rPr lang="tr-TR" sz="3200"/>
              <a:t>BEDEN EĞİTİMİNDE YÖNETİM VE ORGANİZASYON</a:t>
            </a:r>
          </a:p>
        </p:txBody>
      </p:sp>
    </p:spTree>
    <p:extLst>
      <p:ext uri="{BB962C8B-B14F-4D97-AF65-F5344CB8AC3E}">
        <p14:creationId xmlns:p14="http://schemas.microsoft.com/office/powerpoint/2010/main" val="22769316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EA29C979-BA52-4321-B0D7-9E16360A8E6D}" type="slidenum">
              <a:rPr lang="tr-TR"/>
              <a:pPr/>
              <a:t>10</a:t>
            </a:fld>
            <a:endParaRPr lang="tr-TR"/>
          </a:p>
        </p:txBody>
      </p:sp>
      <p:sp>
        <p:nvSpPr>
          <p:cNvPr id="145410" name="AutoShape 2"/>
          <p:cNvSpPr>
            <a:spLocks noGrp="1" noChangeArrowheads="1"/>
          </p:cNvSpPr>
          <p:nvPr>
            <p:ph type="title"/>
          </p:nvPr>
        </p:nvSpPr>
        <p:spPr/>
        <p:txBody>
          <a:bodyPr/>
          <a:lstStyle/>
          <a:p>
            <a:r>
              <a:rPr lang="tr-TR" sz="3200"/>
              <a:t>LİDERİN KAREKTERİZE EDEN ÖZELLİKLER</a:t>
            </a:r>
          </a:p>
        </p:txBody>
      </p:sp>
      <p:sp>
        <p:nvSpPr>
          <p:cNvPr id="145411" name="Rectangle 3"/>
          <p:cNvSpPr>
            <a:spLocks noGrp="1" noChangeArrowheads="1"/>
          </p:cNvSpPr>
          <p:nvPr>
            <p:ph type="body" idx="1"/>
          </p:nvPr>
        </p:nvSpPr>
        <p:spPr/>
        <p:txBody>
          <a:bodyPr/>
          <a:lstStyle/>
          <a:p>
            <a:r>
              <a:rPr lang="tr-TR" b="1"/>
              <a:t>Amaçladıkları değişime</a:t>
            </a:r>
            <a:r>
              <a:rPr lang="tr-TR"/>
              <a:t> ulaşmalarını engelleyecek olumsuzlukları aşabilmek için enerji ve direnç yüklüdürler.</a:t>
            </a:r>
          </a:p>
          <a:p>
            <a:r>
              <a:rPr lang="tr-TR" b="1"/>
              <a:t>Belirsizlikte ürkmez</a:t>
            </a:r>
            <a:r>
              <a:rPr lang="tr-TR"/>
              <a:t> ve başarı için sabırla beklemeyi bilirler. Başarısızlığı geçici bir durum ve öğrenme fırsatı olarak değerlendirirler.</a:t>
            </a:r>
          </a:p>
        </p:txBody>
      </p:sp>
    </p:spTree>
    <p:extLst>
      <p:ext uri="{BB962C8B-B14F-4D97-AF65-F5344CB8AC3E}">
        <p14:creationId xmlns:p14="http://schemas.microsoft.com/office/powerpoint/2010/main" val="34096830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E8685CFE-1BF5-4D16-970F-68662FADE812}" type="slidenum">
              <a:rPr lang="tr-TR"/>
              <a:pPr/>
              <a:t>11</a:t>
            </a:fld>
            <a:endParaRPr lang="tr-TR"/>
          </a:p>
        </p:txBody>
      </p:sp>
      <p:sp>
        <p:nvSpPr>
          <p:cNvPr id="146434" name="AutoShape 2"/>
          <p:cNvSpPr>
            <a:spLocks noGrp="1" noChangeArrowheads="1"/>
          </p:cNvSpPr>
          <p:nvPr>
            <p:ph type="title"/>
          </p:nvPr>
        </p:nvSpPr>
        <p:spPr/>
        <p:txBody>
          <a:bodyPr/>
          <a:lstStyle/>
          <a:p>
            <a:r>
              <a:rPr lang="tr-TR" sz="3200"/>
              <a:t>LİDERİN KAREKTERİZE EDEN ÖZELLİKLER</a:t>
            </a:r>
          </a:p>
        </p:txBody>
      </p:sp>
      <p:sp>
        <p:nvSpPr>
          <p:cNvPr id="146435" name="Rectangle 3"/>
          <p:cNvSpPr>
            <a:spLocks noGrp="1" noChangeArrowheads="1"/>
          </p:cNvSpPr>
          <p:nvPr>
            <p:ph type="body" idx="1"/>
          </p:nvPr>
        </p:nvSpPr>
        <p:spPr/>
        <p:txBody>
          <a:bodyPr/>
          <a:lstStyle/>
          <a:p>
            <a:r>
              <a:rPr lang="tr-TR" b="1"/>
              <a:t>Aşırı kuşkuculuğa ve güvensizliğe karşı dirençlidirler.</a:t>
            </a:r>
            <a:r>
              <a:rPr lang="tr-TR"/>
              <a:t> Kendilerine inanırlar, güvenirler ve başkalarının da güvenmesini sağlarlar.</a:t>
            </a:r>
          </a:p>
          <a:p>
            <a:r>
              <a:rPr lang="tr-TR" b="1"/>
              <a:t>Yalnızlığı severler</a:t>
            </a:r>
            <a:r>
              <a:rPr lang="tr-TR"/>
              <a:t> fakat yalnız çalışmazlar. Başarı kollektif bir değerdir ve başkaları ile yaşanarak gerçekleştirilmeli ve paylaşılmalıdır.</a:t>
            </a:r>
          </a:p>
          <a:p>
            <a:endParaRPr lang="tr-TR"/>
          </a:p>
          <a:p>
            <a:endParaRPr lang="tr-TR"/>
          </a:p>
        </p:txBody>
      </p:sp>
    </p:spTree>
    <p:extLst>
      <p:ext uri="{BB962C8B-B14F-4D97-AF65-F5344CB8AC3E}">
        <p14:creationId xmlns:p14="http://schemas.microsoft.com/office/powerpoint/2010/main" val="41973511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95180807-ED61-4770-8CBC-5E32915A2087}" type="slidenum">
              <a:rPr lang="tr-TR"/>
              <a:pPr/>
              <a:t>12</a:t>
            </a:fld>
            <a:endParaRPr lang="tr-TR"/>
          </a:p>
        </p:txBody>
      </p:sp>
      <p:sp>
        <p:nvSpPr>
          <p:cNvPr id="147458" name="AutoShape 2"/>
          <p:cNvSpPr>
            <a:spLocks noGrp="1" noChangeArrowheads="1"/>
          </p:cNvSpPr>
          <p:nvPr>
            <p:ph type="title"/>
          </p:nvPr>
        </p:nvSpPr>
        <p:spPr/>
        <p:txBody>
          <a:bodyPr/>
          <a:lstStyle/>
          <a:p>
            <a:r>
              <a:rPr lang="tr-TR" sz="3200"/>
              <a:t>LİDERİN KAREKTERİZE EDEN ÖZELLİKLER</a:t>
            </a:r>
          </a:p>
        </p:txBody>
      </p:sp>
      <p:sp>
        <p:nvSpPr>
          <p:cNvPr id="147459" name="Rectangle 3"/>
          <p:cNvSpPr>
            <a:spLocks noGrp="1" noChangeArrowheads="1"/>
          </p:cNvSpPr>
          <p:nvPr>
            <p:ph type="body" idx="1"/>
          </p:nvPr>
        </p:nvSpPr>
        <p:spPr/>
        <p:txBody>
          <a:bodyPr/>
          <a:lstStyle/>
          <a:p>
            <a:r>
              <a:rPr lang="tr-TR" b="1"/>
              <a:t>Farklı bir düşünce sistematiğine sahiptirler.</a:t>
            </a:r>
            <a:r>
              <a:rPr lang="tr-TR"/>
              <a:t> bu nedenle değişim ve gelişme potansiyellerini algılayarak bunun için çalışabilirler.</a:t>
            </a:r>
          </a:p>
          <a:p>
            <a:r>
              <a:rPr lang="tr-TR"/>
              <a:t> </a:t>
            </a:r>
            <a:r>
              <a:rPr lang="tr-TR" b="1"/>
              <a:t>Farklı bir düzen duygusu yaratır</a:t>
            </a:r>
            <a:r>
              <a:rPr lang="tr-TR"/>
              <a:t> ve mevcut düzenin kural ve kurumlarına uyumsuz davranırlar.</a:t>
            </a:r>
          </a:p>
          <a:p>
            <a:endParaRPr lang="tr-TR"/>
          </a:p>
        </p:txBody>
      </p:sp>
    </p:spTree>
    <p:extLst>
      <p:ext uri="{BB962C8B-B14F-4D97-AF65-F5344CB8AC3E}">
        <p14:creationId xmlns:p14="http://schemas.microsoft.com/office/powerpoint/2010/main" val="25903735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2FD1AA0E-CFE9-41B9-86A9-7E07B7607D0E}" type="slidenum">
              <a:rPr lang="tr-TR"/>
              <a:pPr/>
              <a:t>13</a:t>
            </a:fld>
            <a:endParaRPr lang="tr-TR"/>
          </a:p>
        </p:txBody>
      </p:sp>
      <p:sp>
        <p:nvSpPr>
          <p:cNvPr id="148482" name="AutoShape 2"/>
          <p:cNvSpPr>
            <a:spLocks noGrp="1" noChangeArrowheads="1"/>
          </p:cNvSpPr>
          <p:nvPr>
            <p:ph type="title"/>
          </p:nvPr>
        </p:nvSpPr>
        <p:spPr/>
        <p:txBody>
          <a:bodyPr/>
          <a:lstStyle/>
          <a:p>
            <a:r>
              <a:rPr lang="tr-TR" sz="3200"/>
              <a:t>LİDERİN KAREKTERİZE EDEN ÖZELLİKLER</a:t>
            </a:r>
          </a:p>
        </p:txBody>
      </p:sp>
      <p:sp>
        <p:nvSpPr>
          <p:cNvPr id="148483" name="Rectangle 3"/>
          <p:cNvSpPr>
            <a:spLocks noGrp="1" noChangeArrowheads="1"/>
          </p:cNvSpPr>
          <p:nvPr>
            <p:ph type="body" idx="1"/>
          </p:nvPr>
        </p:nvSpPr>
        <p:spPr/>
        <p:txBody>
          <a:bodyPr/>
          <a:lstStyle/>
          <a:p>
            <a:r>
              <a:rPr lang="tr-TR" b="1"/>
              <a:t>Yönlerini içsel bir dürtü ile genellikle doğru belirler,</a:t>
            </a:r>
            <a:r>
              <a:rPr lang="tr-TR"/>
              <a:t> dışardan gelen ödül, tehdit ve cezalardan etkilenmezler.</a:t>
            </a:r>
          </a:p>
          <a:p>
            <a:r>
              <a:rPr lang="tr-TR" b="1"/>
              <a:t>Gerektiğinde "İkinci Adam" veya herhangi bir izleyici rolünü kolaylıkla benimserler</a:t>
            </a:r>
            <a:r>
              <a:rPr lang="tr-TR"/>
              <a:t>. Sığ su savaşlarında başarısız bir aktör olmaktansa sonuçlardan oluşan bir ziyafete oturmayı tercih ederler. </a:t>
            </a:r>
          </a:p>
          <a:p>
            <a:endParaRPr lang="tr-TR"/>
          </a:p>
          <a:p>
            <a:endParaRPr lang="tr-TR"/>
          </a:p>
        </p:txBody>
      </p:sp>
    </p:spTree>
    <p:extLst>
      <p:ext uri="{BB962C8B-B14F-4D97-AF65-F5344CB8AC3E}">
        <p14:creationId xmlns:p14="http://schemas.microsoft.com/office/powerpoint/2010/main" val="13559805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2F42504E-EE08-4207-A125-CE1B67404578}" type="slidenum">
              <a:rPr lang="tr-TR"/>
              <a:pPr/>
              <a:t>14</a:t>
            </a:fld>
            <a:endParaRPr lang="tr-TR"/>
          </a:p>
        </p:txBody>
      </p:sp>
      <p:sp>
        <p:nvSpPr>
          <p:cNvPr id="149506" name="AutoShape 2"/>
          <p:cNvSpPr>
            <a:spLocks noGrp="1" noChangeArrowheads="1"/>
          </p:cNvSpPr>
          <p:nvPr>
            <p:ph type="title"/>
          </p:nvPr>
        </p:nvSpPr>
        <p:spPr/>
        <p:txBody>
          <a:bodyPr/>
          <a:lstStyle/>
          <a:p>
            <a:r>
              <a:rPr lang="tr-TR" sz="3200"/>
              <a:t>POTANSİYEL LİDERLER İÇİN TEMEL ÖZELLİKLER</a:t>
            </a:r>
          </a:p>
        </p:txBody>
      </p:sp>
      <p:sp>
        <p:nvSpPr>
          <p:cNvPr id="149507" name="Rectangle 3"/>
          <p:cNvSpPr>
            <a:spLocks noGrp="1" noChangeArrowheads="1"/>
          </p:cNvSpPr>
          <p:nvPr>
            <p:ph type="body" idx="1"/>
          </p:nvPr>
        </p:nvSpPr>
        <p:spPr/>
        <p:txBody>
          <a:bodyPr/>
          <a:lstStyle/>
          <a:p>
            <a:r>
              <a:rPr lang="tr-TR" b="1"/>
              <a:t>İyi bir hafıza ile desteklenmiş akışkan bir zeka,</a:t>
            </a:r>
          </a:p>
          <a:p>
            <a:r>
              <a:rPr lang="tr-TR" b="1"/>
              <a:t>Yoğun merak ve bilgi arzusu</a:t>
            </a:r>
          </a:p>
        </p:txBody>
      </p:sp>
    </p:spTree>
    <p:extLst>
      <p:ext uri="{BB962C8B-B14F-4D97-AF65-F5344CB8AC3E}">
        <p14:creationId xmlns:p14="http://schemas.microsoft.com/office/powerpoint/2010/main" val="14651716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51588BCE-6E44-4CAF-8992-C5B3FBFB7CC3}" type="slidenum">
              <a:rPr lang="tr-TR"/>
              <a:pPr/>
              <a:t>15</a:t>
            </a:fld>
            <a:endParaRPr lang="tr-TR"/>
          </a:p>
        </p:txBody>
      </p:sp>
      <p:sp>
        <p:nvSpPr>
          <p:cNvPr id="150530" name="AutoShape 2"/>
          <p:cNvSpPr>
            <a:spLocks noGrp="1" noChangeArrowheads="1"/>
          </p:cNvSpPr>
          <p:nvPr>
            <p:ph type="title"/>
          </p:nvPr>
        </p:nvSpPr>
        <p:spPr/>
        <p:txBody>
          <a:bodyPr/>
          <a:lstStyle/>
          <a:p>
            <a:r>
              <a:rPr lang="tr-TR" sz="3200"/>
              <a:t>POTANSİYEL LİDERLER İÇİN TEMEL ÖZELLİKLER</a:t>
            </a:r>
          </a:p>
        </p:txBody>
      </p:sp>
      <p:sp>
        <p:nvSpPr>
          <p:cNvPr id="150531" name="Rectangle 3"/>
          <p:cNvSpPr>
            <a:spLocks noGrp="1" noChangeArrowheads="1"/>
          </p:cNvSpPr>
          <p:nvPr>
            <p:ph type="body" idx="1"/>
          </p:nvPr>
        </p:nvSpPr>
        <p:spPr/>
        <p:txBody>
          <a:bodyPr/>
          <a:lstStyle/>
          <a:p>
            <a:r>
              <a:rPr lang="tr-TR" b="1"/>
              <a:t>Net ve güçlü değerlere dayanan bir davranış tarzı,</a:t>
            </a:r>
          </a:p>
          <a:p>
            <a:r>
              <a:rPr lang="tr-TR" b="1"/>
              <a:t>Yüksek düzeyde kişisel enerji,</a:t>
            </a:r>
          </a:p>
          <a:p>
            <a:r>
              <a:rPr lang="tr-TR" b="1"/>
              <a:t>Sürekli büyümeye yönelik yetenek istek ve vizyon,</a:t>
            </a:r>
          </a:p>
        </p:txBody>
      </p:sp>
    </p:spTree>
    <p:extLst>
      <p:ext uri="{BB962C8B-B14F-4D97-AF65-F5344CB8AC3E}">
        <p14:creationId xmlns:p14="http://schemas.microsoft.com/office/powerpoint/2010/main" val="877625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A61E4E94-5625-4980-B8DF-9108DA2D2D64}" type="slidenum">
              <a:rPr lang="tr-TR"/>
              <a:pPr/>
              <a:t>16</a:t>
            </a:fld>
            <a:endParaRPr lang="tr-TR"/>
          </a:p>
        </p:txBody>
      </p:sp>
      <p:sp>
        <p:nvSpPr>
          <p:cNvPr id="151554" name="AutoShape 2"/>
          <p:cNvSpPr>
            <a:spLocks noGrp="1" noChangeArrowheads="1"/>
          </p:cNvSpPr>
          <p:nvPr>
            <p:ph type="title"/>
          </p:nvPr>
        </p:nvSpPr>
        <p:spPr/>
        <p:txBody>
          <a:bodyPr/>
          <a:lstStyle/>
          <a:p>
            <a:r>
              <a:rPr lang="tr-TR" sz="3200"/>
              <a:t>POTANSİYEL LİDERLER İÇİN TEMEL ÖZELLİKLER</a:t>
            </a:r>
          </a:p>
        </p:txBody>
      </p:sp>
      <p:sp>
        <p:nvSpPr>
          <p:cNvPr id="151555" name="Rectangle 3"/>
          <p:cNvSpPr>
            <a:spLocks noGrp="1" noChangeArrowheads="1"/>
          </p:cNvSpPr>
          <p:nvPr>
            <p:ph type="body" idx="1"/>
          </p:nvPr>
        </p:nvSpPr>
        <p:spPr/>
        <p:txBody>
          <a:bodyPr/>
          <a:lstStyle/>
          <a:p>
            <a:r>
              <a:rPr lang="tr-TR" b="1"/>
              <a:t>Başkaları ile etkin duygu ve düşünce aktarımına dayanan haberleşme becerileri,</a:t>
            </a:r>
          </a:p>
          <a:p>
            <a:r>
              <a:rPr lang="tr-TR" b="1"/>
              <a:t>Kendini izleyenlerin mutlu hissetmelerine imkan verecek çekicilik özellikleri.</a:t>
            </a:r>
            <a:r>
              <a:rPr lang="tr-TR"/>
              <a:t> </a:t>
            </a:r>
          </a:p>
          <a:p>
            <a:endParaRPr lang="tr-TR"/>
          </a:p>
          <a:p>
            <a:pPr>
              <a:buFont typeface="Wingdings" pitchFamily="2" charset="2"/>
              <a:buNone/>
            </a:pPr>
            <a:endParaRPr lang="tr-TR"/>
          </a:p>
        </p:txBody>
      </p:sp>
    </p:spTree>
    <p:extLst>
      <p:ext uri="{BB962C8B-B14F-4D97-AF65-F5344CB8AC3E}">
        <p14:creationId xmlns:p14="http://schemas.microsoft.com/office/powerpoint/2010/main" val="23603501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Altbilgi Yer Tutucusu 4"/>
          <p:cNvSpPr>
            <a:spLocks noGrp="1"/>
          </p:cNvSpPr>
          <p:nvPr>
            <p:ph type="ftr" sz="quarter" idx="11"/>
          </p:nvPr>
        </p:nvSpPr>
        <p:spPr/>
        <p:txBody>
          <a:bodyPr/>
          <a:lstStyle/>
          <a:p>
            <a:r>
              <a:rPr lang="tr-TR"/>
              <a:t>Dr. Semiyha Dolaşır TUNCEL</a:t>
            </a:r>
          </a:p>
        </p:txBody>
      </p:sp>
      <p:sp>
        <p:nvSpPr>
          <p:cNvPr id="40" name="Slayt Numarası Yer Tutucusu 5"/>
          <p:cNvSpPr>
            <a:spLocks noGrp="1"/>
          </p:cNvSpPr>
          <p:nvPr>
            <p:ph type="sldNum" sz="quarter" idx="12"/>
          </p:nvPr>
        </p:nvSpPr>
        <p:spPr/>
        <p:txBody>
          <a:bodyPr/>
          <a:lstStyle/>
          <a:p>
            <a:fld id="{C9AD47B7-AD03-4E92-B678-ADFBD4DACA65}" type="slidenum">
              <a:rPr lang="tr-TR"/>
              <a:pPr/>
              <a:t>17</a:t>
            </a:fld>
            <a:endParaRPr lang="tr-TR"/>
          </a:p>
        </p:txBody>
      </p:sp>
      <p:graphicFrame>
        <p:nvGraphicFramePr>
          <p:cNvPr id="152578" name="Group 2"/>
          <p:cNvGraphicFramePr>
            <a:graphicFrameLocks noGrp="1"/>
          </p:cNvGraphicFramePr>
          <p:nvPr>
            <p:ph type="tbl" idx="1"/>
          </p:nvPr>
        </p:nvGraphicFramePr>
        <p:xfrm>
          <a:off x="0" y="115888"/>
          <a:ext cx="9144000" cy="6873877"/>
        </p:xfrm>
        <a:graphic>
          <a:graphicData uri="http://schemas.openxmlformats.org/drawingml/2006/table">
            <a:tbl>
              <a:tblPr/>
              <a:tblGrid>
                <a:gridCol w="2286000"/>
                <a:gridCol w="2286000"/>
                <a:gridCol w="2286000"/>
                <a:gridCol w="2286000"/>
              </a:tblGrid>
              <a:tr h="1254125">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smtClean="0">
                          <a:ln>
                            <a:noFill/>
                          </a:ln>
                          <a:solidFill>
                            <a:schemeClr val="tx1"/>
                          </a:solidFill>
                          <a:effectLst/>
                          <a:latin typeface="Arial" charset="0"/>
                        </a:rPr>
                        <a:t>Karakter Tutarlılığı (Integrity)</a:t>
                      </a:r>
                      <a:r>
                        <a:rPr kumimoji="0" lang="tr-TR" sz="2000" b="0" i="0" u="none" strike="noStrike" cap="none" normalizeH="0" baseline="0" smtClean="0">
                          <a:ln>
                            <a:noFill/>
                          </a:ln>
                          <a:solidFill>
                            <a:schemeClr val="tx1"/>
                          </a:solidFill>
                          <a:effectLst/>
                          <a:latin typeface="Arial" charset="0"/>
                        </a:rPr>
                        <a:t/>
                      </a:r>
                      <a:br>
                        <a:rPr kumimoji="0" lang="tr-TR" sz="2000" b="0" i="0" u="none" strike="noStrike" cap="none" normalizeH="0" baseline="0" smtClean="0">
                          <a:ln>
                            <a:noFill/>
                          </a:ln>
                          <a:solidFill>
                            <a:schemeClr val="tx1"/>
                          </a:solidFill>
                          <a:effectLst/>
                          <a:latin typeface="Arial" charset="0"/>
                        </a:rPr>
                      </a:br>
                      <a:endParaRPr kumimoji="0" lang="tr-TR" sz="20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808080"/>
                    </a:solidFill>
                  </a:tcPr>
                </a:tc>
                <a:tc hMerge="1">
                  <a:txBody>
                    <a:bodyPr/>
                    <a:lstStyle/>
                    <a:p>
                      <a:endParaRPr lang="tr-TR"/>
                    </a:p>
                  </a:txBody>
                  <a:tcPr/>
                </a:tc>
                <a:tc hMerge="1">
                  <a:txBody>
                    <a:bodyPr/>
                    <a:lstStyle/>
                    <a:p>
                      <a:endParaRPr lang="tr-TR"/>
                    </a:p>
                  </a:txBody>
                  <a:tcPr/>
                </a:tc>
                <a:tc hMerge="1">
                  <a:txBody>
                    <a:bodyPr/>
                    <a:lstStyle/>
                    <a:p>
                      <a:endParaRPr lang="tr-TR"/>
                    </a:p>
                  </a:txBody>
                  <a:tcPr/>
                </a:tc>
              </a:tr>
              <a:tr h="8445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smtClean="0">
                          <a:ln>
                            <a:noFill/>
                          </a:ln>
                          <a:solidFill>
                            <a:schemeClr val="tx1"/>
                          </a:solidFill>
                          <a:effectLst/>
                          <a:latin typeface="Trebuchet MS" pitchFamily="34" charset="0"/>
                          <a:cs typeface="Times New Roman" pitchFamily="18" charset="0"/>
                        </a:rPr>
                        <a:t>Hayal Kur-Envision</a:t>
                      </a:r>
                      <a:endParaRPr kumimoji="0" lang="tr-TR" sz="24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smtClean="0">
                          <a:ln>
                            <a:noFill/>
                          </a:ln>
                          <a:solidFill>
                            <a:schemeClr val="tx1"/>
                          </a:solidFill>
                          <a:effectLst/>
                          <a:latin typeface="Trebuchet MS" pitchFamily="34" charset="0"/>
                          <a:cs typeface="Times New Roman" pitchFamily="18" charset="0"/>
                        </a:rPr>
                        <a:t>İmkan Ver-Enable</a:t>
                      </a:r>
                      <a:endParaRPr kumimoji="0" lang="tr-TR" sz="24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smtClean="0">
                          <a:ln>
                            <a:noFill/>
                          </a:ln>
                          <a:solidFill>
                            <a:schemeClr val="tx1"/>
                          </a:solidFill>
                          <a:effectLst/>
                          <a:latin typeface="Trebuchet MS" pitchFamily="34" charset="0"/>
                          <a:cs typeface="Times New Roman" pitchFamily="18" charset="0"/>
                        </a:rPr>
                        <a:t>Güçlendir -Empower</a:t>
                      </a:r>
                      <a:endParaRPr kumimoji="0" lang="tr-TR" sz="24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smtClean="0">
                          <a:ln>
                            <a:noFill/>
                          </a:ln>
                          <a:solidFill>
                            <a:schemeClr val="tx1"/>
                          </a:solidFill>
                          <a:effectLst/>
                          <a:latin typeface="Trebuchet MS" pitchFamily="34" charset="0"/>
                          <a:cs typeface="Times New Roman" pitchFamily="18" charset="0"/>
                        </a:rPr>
                        <a:t>Enerji ver-Energize</a:t>
                      </a:r>
                      <a:endParaRPr kumimoji="0" lang="tr-TR" sz="24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0C0C0"/>
                    </a:solidFill>
                  </a:tcPr>
                </a:tc>
              </a:tr>
              <a:tr h="8445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smtClean="0">
                          <a:ln>
                            <a:noFill/>
                          </a:ln>
                          <a:solidFill>
                            <a:schemeClr val="tx1"/>
                          </a:solidFill>
                          <a:effectLst/>
                          <a:latin typeface="Trebuchet MS" pitchFamily="34" charset="0"/>
                          <a:cs typeface="Times New Roman" pitchFamily="18" charset="0"/>
                        </a:rPr>
                        <a:t>Geleceği Görme</a:t>
                      </a:r>
                      <a:endParaRPr kumimoji="0" lang="tr-TR" sz="24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0F0F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smtClean="0">
                          <a:ln>
                            <a:noFill/>
                          </a:ln>
                          <a:solidFill>
                            <a:schemeClr val="tx1"/>
                          </a:solidFill>
                          <a:effectLst/>
                          <a:latin typeface="Trebuchet MS" pitchFamily="34" charset="0"/>
                          <a:cs typeface="Times New Roman" pitchFamily="18" charset="0"/>
                        </a:rPr>
                        <a:t>Profesyonel Uzmanlık</a:t>
                      </a:r>
                      <a:endParaRPr kumimoji="0" lang="tr-TR" sz="24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0F0F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smtClean="0">
                          <a:ln>
                            <a:noFill/>
                          </a:ln>
                          <a:solidFill>
                            <a:schemeClr val="tx1"/>
                          </a:solidFill>
                          <a:effectLst/>
                          <a:latin typeface="Trebuchet MS" pitchFamily="34" charset="0"/>
                          <a:cs typeface="Times New Roman" pitchFamily="18" charset="0"/>
                        </a:rPr>
                        <a:t>Yönlendirme arzusu</a:t>
                      </a:r>
                      <a:endParaRPr kumimoji="0" lang="tr-TR" sz="24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0F0F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smtClean="0">
                          <a:ln>
                            <a:noFill/>
                          </a:ln>
                          <a:solidFill>
                            <a:schemeClr val="tx1"/>
                          </a:solidFill>
                          <a:effectLst/>
                          <a:latin typeface="Trebuchet MS" pitchFamily="34" charset="0"/>
                          <a:cs typeface="Times New Roman" pitchFamily="18" charset="0"/>
                        </a:rPr>
                        <a:t>Öz-Güven</a:t>
                      </a:r>
                      <a:endParaRPr kumimoji="0" lang="tr-TR" sz="24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0F0F0"/>
                    </a:solidFill>
                  </a:tcPr>
                </a:tc>
              </a:tr>
              <a:tr h="8429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smtClean="0">
                          <a:ln>
                            <a:noFill/>
                          </a:ln>
                          <a:solidFill>
                            <a:schemeClr val="tx1"/>
                          </a:solidFill>
                          <a:effectLst/>
                          <a:latin typeface="Trebuchet MS" pitchFamily="34" charset="0"/>
                          <a:cs typeface="Times New Roman" pitchFamily="18" charset="0"/>
                        </a:rPr>
                        <a:t>Geleceği Tanımlama</a:t>
                      </a:r>
                      <a:endParaRPr kumimoji="0" lang="tr-TR" sz="24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0F0F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smtClean="0">
                          <a:ln>
                            <a:noFill/>
                          </a:ln>
                          <a:solidFill>
                            <a:schemeClr val="tx1"/>
                          </a:solidFill>
                          <a:effectLst/>
                          <a:latin typeface="Trebuchet MS" pitchFamily="34" charset="0"/>
                          <a:cs typeface="Times New Roman" pitchFamily="18" charset="0"/>
                        </a:rPr>
                        <a:t>İnsanları tanıma</a:t>
                      </a:r>
                      <a:endParaRPr kumimoji="0" lang="tr-TR" sz="24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0F0F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smtClean="0">
                          <a:ln>
                            <a:noFill/>
                          </a:ln>
                          <a:solidFill>
                            <a:schemeClr val="tx1"/>
                          </a:solidFill>
                          <a:effectLst/>
                          <a:latin typeface="Trebuchet MS" pitchFamily="34" charset="0"/>
                          <a:cs typeface="Times New Roman" pitchFamily="18" charset="0"/>
                        </a:rPr>
                        <a:t>Duygusal Denge</a:t>
                      </a:r>
                      <a:endParaRPr kumimoji="0" lang="tr-TR" sz="24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0F0F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smtClean="0">
                          <a:ln>
                            <a:noFill/>
                          </a:ln>
                          <a:solidFill>
                            <a:schemeClr val="tx1"/>
                          </a:solidFill>
                          <a:effectLst/>
                          <a:latin typeface="Trebuchet MS" pitchFamily="34" charset="0"/>
                          <a:cs typeface="Times New Roman" pitchFamily="18" charset="0"/>
                        </a:rPr>
                        <a:t>Enerji ve Coşku</a:t>
                      </a:r>
                      <a:endParaRPr kumimoji="0" lang="tr-TR" sz="24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0F0F0"/>
                    </a:solidFill>
                  </a:tcPr>
                </a:tc>
              </a:tr>
              <a:tr h="8461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smtClean="0">
                          <a:ln>
                            <a:noFill/>
                          </a:ln>
                          <a:solidFill>
                            <a:schemeClr val="tx1"/>
                          </a:solidFill>
                          <a:effectLst/>
                          <a:latin typeface="Trebuchet MS" pitchFamily="34" charset="0"/>
                          <a:cs typeface="Times New Roman" pitchFamily="18" charset="0"/>
                        </a:rPr>
                        <a:t>Stratejik Plan yapma</a:t>
                      </a:r>
                      <a:endParaRPr kumimoji="0" lang="tr-TR" sz="24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0F0F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smtClean="0">
                          <a:ln>
                            <a:noFill/>
                          </a:ln>
                          <a:solidFill>
                            <a:schemeClr val="tx1"/>
                          </a:solidFill>
                          <a:effectLst/>
                          <a:latin typeface="Trebuchet MS" pitchFamily="34" charset="0"/>
                          <a:cs typeface="Times New Roman" pitchFamily="18" charset="0"/>
                        </a:rPr>
                        <a:t>Akıl ve Duygusal Zeka</a:t>
                      </a:r>
                      <a:endParaRPr kumimoji="0" lang="tr-TR" sz="24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0F0F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smtClean="0">
                          <a:ln>
                            <a:noFill/>
                          </a:ln>
                          <a:solidFill>
                            <a:schemeClr val="tx1"/>
                          </a:solidFill>
                          <a:effectLst/>
                          <a:latin typeface="Trebuchet MS" pitchFamily="34" charset="0"/>
                          <a:cs typeface="Times New Roman" pitchFamily="18" charset="0"/>
                        </a:rPr>
                        <a:t>İnsanları Bilgilendirme</a:t>
                      </a:r>
                      <a:endParaRPr kumimoji="0" lang="tr-TR" sz="24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0F0F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smtClean="0">
                          <a:ln>
                            <a:noFill/>
                          </a:ln>
                          <a:solidFill>
                            <a:schemeClr val="tx1"/>
                          </a:solidFill>
                          <a:effectLst/>
                          <a:latin typeface="Trebuchet MS" pitchFamily="34" charset="0"/>
                          <a:cs typeface="Times New Roman" pitchFamily="18" charset="0"/>
                        </a:rPr>
                        <a:t>Örnek Olma</a:t>
                      </a:r>
                      <a:endParaRPr kumimoji="0" lang="tr-TR" sz="24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0F0F0"/>
                    </a:solidFill>
                  </a:tcPr>
                </a:tc>
              </a:tr>
              <a:tr h="13477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smtClean="0">
                          <a:ln>
                            <a:noFill/>
                          </a:ln>
                          <a:solidFill>
                            <a:schemeClr val="tx1"/>
                          </a:solidFill>
                          <a:effectLst/>
                          <a:latin typeface="Trebuchet MS" pitchFamily="34" charset="0"/>
                          <a:cs typeface="Times New Roman" pitchFamily="18" charset="0"/>
                        </a:rPr>
                        <a:t>Hayalleri Paylaşma</a:t>
                      </a:r>
                      <a:endParaRPr kumimoji="0" lang="tr-TR" sz="24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0F0F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smtClean="0">
                          <a:ln>
                            <a:noFill/>
                          </a:ln>
                          <a:solidFill>
                            <a:schemeClr val="tx1"/>
                          </a:solidFill>
                          <a:effectLst/>
                          <a:latin typeface="Trebuchet MS" pitchFamily="34" charset="0"/>
                          <a:cs typeface="Times New Roman" pitchFamily="18" charset="0"/>
                        </a:rPr>
                        <a:t>İnsanlara Güvenme</a:t>
                      </a:r>
                      <a:endParaRPr kumimoji="0" lang="tr-TR" sz="24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0F0F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smtClean="0">
                          <a:ln>
                            <a:noFill/>
                          </a:ln>
                          <a:solidFill>
                            <a:schemeClr val="tx1"/>
                          </a:solidFill>
                          <a:effectLst/>
                          <a:latin typeface="Trebuchet MS" pitchFamily="34" charset="0"/>
                          <a:cs typeface="Times New Roman" pitchFamily="18" charset="0"/>
                        </a:rPr>
                        <a:t>Klikler Oluşturmama</a:t>
                      </a:r>
                      <a:endParaRPr kumimoji="0" lang="tr-TR" sz="24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0F0F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smtClean="0">
                          <a:ln>
                            <a:noFill/>
                          </a:ln>
                          <a:solidFill>
                            <a:schemeClr val="tx1"/>
                          </a:solidFill>
                          <a:effectLst/>
                          <a:latin typeface="Trebuchet MS" pitchFamily="34" charset="0"/>
                          <a:cs typeface="Times New Roman" pitchFamily="18" charset="0"/>
                        </a:rPr>
                        <a:t>Sadık Olma</a:t>
                      </a:r>
                      <a:endParaRPr kumimoji="0" lang="tr-TR" sz="24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0F0F0"/>
                    </a:solidFill>
                  </a:tcPr>
                </a:tc>
              </a:tr>
              <a:tr h="893763">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20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808080"/>
                    </a:solidFill>
                  </a:tcPr>
                </a:tc>
                <a:tc hMerge="1">
                  <a:txBody>
                    <a:bodyPr/>
                    <a:lstStyle/>
                    <a:p>
                      <a:endParaRPr lang="tr-TR"/>
                    </a:p>
                  </a:txBody>
                  <a:tcPr/>
                </a:tc>
                <a:tc hMerge="1">
                  <a:txBody>
                    <a:bodyPr/>
                    <a:lstStyle/>
                    <a:p>
                      <a:endParaRPr lang="tr-TR"/>
                    </a:p>
                  </a:txBody>
                  <a:tcPr/>
                </a:tc>
                <a:tc hMerge="1">
                  <a:txBody>
                    <a:bodyPr/>
                    <a:lstStyle/>
                    <a:p>
                      <a:endParaRPr lang="tr-TR"/>
                    </a:p>
                  </a:txBody>
                  <a:tcPr/>
                </a:tc>
              </a:tr>
            </a:tbl>
          </a:graphicData>
        </a:graphic>
      </p:graphicFrame>
    </p:spTree>
    <p:extLst>
      <p:ext uri="{BB962C8B-B14F-4D97-AF65-F5344CB8AC3E}">
        <p14:creationId xmlns:p14="http://schemas.microsoft.com/office/powerpoint/2010/main" val="6431949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8248C837-6601-4D15-9C76-D601E5346D86}" type="slidenum">
              <a:rPr lang="tr-TR"/>
              <a:pPr/>
              <a:t>2</a:t>
            </a:fld>
            <a:endParaRPr lang="tr-TR"/>
          </a:p>
        </p:txBody>
      </p:sp>
      <p:sp>
        <p:nvSpPr>
          <p:cNvPr id="233474" name="AutoShape 2"/>
          <p:cNvSpPr>
            <a:spLocks noGrp="1" noChangeArrowheads="1"/>
          </p:cNvSpPr>
          <p:nvPr>
            <p:ph type="title"/>
          </p:nvPr>
        </p:nvSpPr>
        <p:spPr>
          <a:xfrm>
            <a:off x="457200" y="685800"/>
            <a:ext cx="8305800" cy="838200"/>
          </a:xfrm>
        </p:spPr>
        <p:txBody>
          <a:bodyPr/>
          <a:lstStyle/>
          <a:p>
            <a:r>
              <a:rPr lang="tr-TR"/>
              <a:t>Toplam kalite yönetimi</a:t>
            </a:r>
          </a:p>
        </p:txBody>
      </p:sp>
      <p:sp>
        <p:nvSpPr>
          <p:cNvPr id="233475" name="Rectangle 3"/>
          <p:cNvSpPr>
            <a:spLocks noGrp="1" noChangeArrowheads="1"/>
          </p:cNvSpPr>
          <p:nvPr>
            <p:ph type="body" idx="1"/>
          </p:nvPr>
        </p:nvSpPr>
        <p:spPr>
          <a:xfrm>
            <a:off x="457200" y="1524000"/>
            <a:ext cx="8305800" cy="3429000"/>
          </a:xfrm>
        </p:spPr>
        <p:txBody>
          <a:bodyPr/>
          <a:lstStyle/>
          <a:p>
            <a:endParaRPr lang="tr-TR"/>
          </a:p>
          <a:p>
            <a:r>
              <a:rPr lang="tr-TR"/>
              <a:t>Kalite güvencesini de kapsayan bir </a:t>
            </a:r>
          </a:p>
          <a:p>
            <a:pPr>
              <a:buFont typeface="Wingdings" pitchFamily="2" charset="2"/>
              <a:buNone/>
            </a:pPr>
            <a:r>
              <a:rPr lang="tr-TR"/>
              <a:t>  olgudur.bir kalite kültürünü yaratmayı hedefler,bu kültürde her bir birimin müşteriyi memnun etmek amacı vardır.</a:t>
            </a:r>
          </a:p>
        </p:txBody>
      </p:sp>
    </p:spTree>
    <p:extLst>
      <p:ext uri="{BB962C8B-B14F-4D97-AF65-F5344CB8AC3E}">
        <p14:creationId xmlns:p14="http://schemas.microsoft.com/office/powerpoint/2010/main" val="5869151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a:t>Dr. Semiyha Dolaşır TUNCEL</a:t>
            </a:r>
          </a:p>
        </p:txBody>
      </p:sp>
      <p:sp>
        <p:nvSpPr>
          <p:cNvPr id="5" name="Slayt Numarası Yer Tutucusu 4"/>
          <p:cNvSpPr>
            <a:spLocks noGrp="1"/>
          </p:cNvSpPr>
          <p:nvPr>
            <p:ph type="sldNum" sz="quarter" idx="12"/>
          </p:nvPr>
        </p:nvSpPr>
        <p:spPr/>
        <p:txBody>
          <a:bodyPr/>
          <a:lstStyle/>
          <a:p>
            <a:fld id="{D85C995B-9E0B-43DA-ADE8-9BD6531BD76D}" type="slidenum">
              <a:rPr lang="tr-TR"/>
              <a:pPr/>
              <a:t>3</a:t>
            </a:fld>
            <a:endParaRPr lang="tr-TR"/>
          </a:p>
        </p:txBody>
      </p:sp>
      <p:sp>
        <p:nvSpPr>
          <p:cNvPr id="138242" name="AutoShape 2"/>
          <p:cNvSpPr>
            <a:spLocks noGrp="1" noChangeArrowheads="1"/>
          </p:cNvSpPr>
          <p:nvPr>
            <p:ph type="title"/>
          </p:nvPr>
        </p:nvSpPr>
        <p:spPr>
          <a:xfrm>
            <a:off x="395288" y="1916113"/>
            <a:ext cx="8229600" cy="1935162"/>
          </a:xfrm>
        </p:spPr>
        <p:txBody>
          <a:bodyPr/>
          <a:lstStyle/>
          <a:p>
            <a:r>
              <a:rPr lang="tr-TR" sz="3200" b="0" i="1"/>
              <a:t>Dünya karşılaştığın fırtınalarla değil, gemiyi limana getirip getirmediğinle ilgilenir."</a:t>
            </a:r>
            <a:r>
              <a:rPr lang="tr-TR" sz="3200"/>
              <a:t> </a:t>
            </a:r>
          </a:p>
        </p:txBody>
      </p:sp>
    </p:spTree>
    <p:extLst>
      <p:ext uri="{BB962C8B-B14F-4D97-AF65-F5344CB8AC3E}">
        <p14:creationId xmlns:p14="http://schemas.microsoft.com/office/powerpoint/2010/main" val="6386475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B80E8BC5-9BEE-49E1-AE4F-43CB4E9C47E0}" type="slidenum">
              <a:rPr lang="tr-TR"/>
              <a:pPr/>
              <a:t>4</a:t>
            </a:fld>
            <a:endParaRPr lang="tr-TR"/>
          </a:p>
        </p:txBody>
      </p:sp>
      <p:sp>
        <p:nvSpPr>
          <p:cNvPr id="139266" name="AutoShape 2"/>
          <p:cNvSpPr>
            <a:spLocks noGrp="1" noChangeArrowheads="1"/>
          </p:cNvSpPr>
          <p:nvPr>
            <p:ph type="title"/>
          </p:nvPr>
        </p:nvSpPr>
        <p:spPr/>
        <p:txBody>
          <a:bodyPr/>
          <a:lstStyle/>
          <a:p>
            <a:r>
              <a:rPr lang="tr-TR"/>
              <a:t>Liderlik nedir?</a:t>
            </a:r>
          </a:p>
        </p:txBody>
      </p:sp>
      <p:sp>
        <p:nvSpPr>
          <p:cNvPr id="139267" name="Rectangle 3"/>
          <p:cNvSpPr>
            <a:spLocks noGrp="1" noChangeArrowheads="1"/>
          </p:cNvSpPr>
          <p:nvPr>
            <p:ph type="body" idx="1"/>
          </p:nvPr>
        </p:nvSpPr>
        <p:spPr/>
        <p:txBody>
          <a:bodyPr/>
          <a:lstStyle/>
          <a:p>
            <a:r>
              <a:rPr lang="tr-TR" b="1">
                <a:hlinkClick r:id="rId2"/>
              </a:rPr>
              <a:t>Liderlik"</a:t>
            </a:r>
            <a:r>
              <a:rPr lang="tr-TR"/>
              <a:t>, bireyler için </a:t>
            </a:r>
            <a:r>
              <a:rPr lang="tr-TR" b="1">
                <a:hlinkClick r:id="rId3"/>
              </a:rPr>
              <a:t>yaratıcılık</a:t>
            </a:r>
            <a:r>
              <a:rPr lang="tr-TR"/>
              <a:t> ve vizyonerlik gibi tanımlanması güç bir kavramdır. Tanımı ne olursa olsun liderliğin ilgilenilmesi ve geliştirilmesi kişi ve kuruluşların yararına olan bir </a:t>
            </a:r>
            <a:r>
              <a:rPr lang="tr-TR" b="1">
                <a:hlinkClick r:id="rId4"/>
              </a:rPr>
              <a:t>sosyal kalite</a:t>
            </a:r>
            <a:r>
              <a:rPr lang="tr-TR"/>
              <a:t> olduğu açıktır. </a:t>
            </a:r>
          </a:p>
        </p:txBody>
      </p:sp>
    </p:spTree>
    <p:extLst>
      <p:ext uri="{BB962C8B-B14F-4D97-AF65-F5344CB8AC3E}">
        <p14:creationId xmlns:p14="http://schemas.microsoft.com/office/powerpoint/2010/main" val="8694863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56B86452-B815-4463-8D87-9A8692C5A50A}" type="slidenum">
              <a:rPr lang="tr-TR"/>
              <a:pPr/>
              <a:t>5</a:t>
            </a:fld>
            <a:endParaRPr lang="tr-TR"/>
          </a:p>
        </p:txBody>
      </p:sp>
      <p:sp>
        <p:nvSpPr>
          <p:cNvPr id="140290" name="AutoShape 2"/>
          <p:cNvSpPr>
            <a:spLocks noGrp="1" noChangeArrowheads="1"/>
          </p:cNvSpPr>
          <p:nvPr>
            <p:ph type="title"/>
          </p:nvPr>
        </p:nvSpPr>
        <p:spPr/>
        <p:txBody>
          <a:bodyPr/>
          <a:lstStyle/>
          <a:p>
            <a:r>
              <a:rPr lang="tr-TR"/>
              <a:t>LİDERLİK</a:t>
            </a:r>
          </a:p>
        </p:txBody>
      </p:sp>
      <p:sp>
        <p:nvSpPr>
          <p:cNvPr id="140291" name="Rectangle 3"/>
          <p:cNvSpPr>
            <a:spLocks noGrp="1" noChangeArrowheads="1"/>
          </p:cNvSpPr>
          <p:nvPr>
            <p:ph type="body" idx="1"/>
          </p:nvPr>
        </p:nvSpPr>
        <p:spPr/>
        <p:txBody>
          <a:bodyPr/>
          <a:lstStyle/>
          <a:p>
            <a:r>
              <a:rPr lang="tr-TR" b="1"/>
              <a:t>Bireyler tarafından gerçekleştirilen ve diğer bireylerin ortaklaşa yaratılan vizyona dönük olarak bir araya gelmesini, istekli ve coşkulu olarak ortak hedefleri benimsemesini ve bu hedeflerin gerçekleşebilmesi için güçlenerek bütün varlıkları ile katkıda bulunmasını sağlayan enerjik bir süreç.</a:t>
            </a:r>
            <a:r>
              <a:rPr lang="tr-TR"/>
              <a:t> </a:t>
            </a:r>
          </a:p>
        </p:txBody>
      </p:sp>
    </p:spTree>
    <p:extLst>
      <p:ext uri="{BB962C8B-B14F-4D97-AF65-F5344CB8AC3E}">
        <p14:creationId xmlns:p14="http://schemas.microsoft.com/office/powerpoint/2010/main" val="33999201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8EE677AB-F559-43BD-9A7E-0ABAB7970D08}" type="slidenum">
              <a:rPr lang="tr-TR"/>
              <a:pPr/>
              <a:t>6</a:t>
            </a:fld>
            <a:endParaRPr lang="tr-TR"/>
          </a:p>
        </p:txBody>
      </p:sp>
      <p:sp>
        <p:nvSpPr>
          <p:cNvPr id="141314" name="AutoShape 2"/>
          <p:cNvSpPr>
            <a:spLocks noGrp="1" noChangeArrowheads="1"/>
          </p:cNvSpPr>
          <p:nvPr>
            <p:ph type="title"/>
          </p:nvPr>
        </p:nvSpPr>
        <p:spPr/>
        <p:txBody>
          <a:bodyPr/>
          <a:lstStyle/>
          <a:p>
            <a:r>
              <a:rPr lang="tr-TR"/>
              <a:t>LİDERLER</a:t>
            </a:r>
          </a:p>
        </p:txBody>
      </p:sp>
      <p:sp>
        <p:nvSpPr>
          <p:cNvPr id="141315" name="Rectangle 3"/>
          <p:cNvSpPr>
            <a:spLocks noGrp="1" noChangeArrowheads="1"/>
          </p:cNvSpPr>
          <p:nvPr>
            <p:ph type="body" idx="1"/>
          </p:nvPr>
        </p:nvSpPr>
        <p:spPr/>
        <p:txBody>
          <a:bodyPr/>
          <a:lstStyle/>
          <a:p>
            <a:r>
              <a:rPr lang="tr-TR" b="1"/>
              <a:t>Liderler insanlara coşku ve heyecan veren aşkın bir vizyona sahip olmalı, </a:t>
            </a:r>
          </a:p>
          <a:p>
            <a:r>
              <a:rPr lang="tr-TR" b="1"/>
              <a:t>stratejik tercihler yapabilmeli, </a:t>
            </a:r>
          </a:p>
          <a:p>
            <a:r>
              <a:rPr lang="tr-TR" b="1"/>
              <a:t>ve amaca ulaşmayı sağlayacak bir organizasyonu tasarımlayıp, yapılandırabilmelidir.</a:t>
            </a:r>
            <a:r>
              <a:rPr lang="tr-TR"/>
              <a:t> </a:t>
            </a:r>
          </a:p>
        </p:txBody>
      </p:sp>
    </p:spTree>
    <p:extLst>
      <p:ext uri="{BB962C8B-B14F-4D97-AF65-F5344CB8AC3E}">
        <p14:creationId xmlns:p14="http://schemas.microsoft.com/office/powerpoint/2010/main" val="5449263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FC6C88AC-F0A5-42DE-95BE-65505F95A0EE}" type="slidenum">
              <a:rPr lang="tr-TR"/>
              <a:pPr/>
              <a:t>7</a:t>
            </a:fld>
            <a:endParaRPr lang="tr-TR"/>
          </a:p>
        </p:txBody>
      </p:sp>
      <p:sp>
        <p:nvSpPr>
          <p:cNvPr id="142338" name="AutoShape 2"/>
          <p:cNvSpPr>
            <a:spLocks noGrp="1" noChangeArrowheads="1"/>
          </p:cNvSpPr>
          <p:nvPr>
            <p:ph type="title"/>
          </p:nvPr>
        </p:nvSpPr>
        <p:spPr/>
        <p:txBody>
          <a:bodyPr/>
          <a:lstStyle/>
          <a:p>
            <a:r>
              <a:rPr lang="tr-TR"/>
              <a:t>LİDERLİK</a:t>
            </a:r>
          </a:p>
        </p:txBody>
      </p:sp>
      <p:sp>
        <p:nvSpPr>
          <p:cNvPr id="142339" name="Rectangle 3"/>
          <p:cNvSpPr>
            <a:spLocks noGrp="1" noChangeArrowheads="1"/>
          </p:cNvSpPr>
          <p:nvPr>
            <p:ph type="body" idx="1"/>
          </p:nvPr>
        </p:nvSpPr>
        <p:spPr/>
        <p:txBody>
          <a:bodyPr/>
          <a:lstStyle/>
          <a:p>
            <a:pPr>
              <a:lnSpc>
                <a:spcPct val="90000"/>
              </a:lnSpc>
            </a:pPr>
            <a:r>
              <a:rPr lang="tr-TR" sz="2400"/>
              <a:t>bir üslup, karizma, nüfuz, otorite, iktidar değildir. </a:t>
            </a:r>
          </a:p>
          <a:p>
            <a:pPr>
              <a:lnSpc>
                <a:spcPct val="90000"/>
              </a:lnSpc>
            </a:pPr>
            <a:r>
              <a:rPr lang="tr-TR" sz="2400"/>
              <a:t>Bütün bunların varlığı katkıda bulunabilir,</a:t>
            </a:r>
          </a:p>
          <a:p>
            <a:pPr>
              <a:lnSpc>
                <a:spcPct val="90000"/>
              </a:lnSpc>
            </a:pPr>
            <a:r>
              <a:rPr lang="tr-TR" sz="2400"/>
              <a:t>Liderlik öncelikle insanları anlamak,</a:t>
            </a:r>
          </a:p>
          <a:p>
            <a:pPr>
              <a:lnSpc>
                <a:spcPct val="90000"/>
              </a:lnSpc>
            </a:pPr>
            <a:r>
              <a:rPr lang="tr-TR" sz="2400"/>
              <a:t>Onları dinlemek,</a:t>
            </a:r>
          </a:p>
          <a:p>
            <a:pPr>
              <a:lnSpc>
                <a:spcPct val="90000"/>
              </a:lnSpc>
            </a:pPr>
            <a:r>
              <a:rPr lang="tr-TR" sz="2400"/>
              <a:t>Sorunları ve beklentileri ile ilgilenmek ve bunlara cevap bulacak kapasitede olunduğunu göstermektir. </a:t>
            </a:r>
          </a:p>
          <a:p>
            <a:pPr>
              <a:lnSpc>
                <a:spcPct val="90000"/>
              </a:lnSpc>
            </a:pPr>
            <a:r>
              <a:rPr lang="tr-TR" sz="2400"/>
              <a:t>Bu kapasite insanları birbirlerine yaklaştırır, ortaklaşa hedeflere yönlendirir ve beklenmedik sonuçların alınmasını sağlar.</a:t>
            </a:r>
          </a:p>
        </p:txBody>
      </p:sp>
    </p:spTree>
    <p:extLst>
      <p:ext uri="{BB962C8B-B14F-4D97-AF65-F5344CB8AC3E}">
        <p14:creationId xmlns:p14="http://schemas.microsoft.com/office/powerpoint/2010/main" val="26138821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44560F5B-F582-4CB2-BDEF-2423E1D03545}" type="slidenum">
              <a:rPr lang="tr-TR"/>
              <a:pPr/>
              <a:t>8</a:t>
            </a:fld>
            <a:endParaRPr lang="tr-TR"/>
          </a:p>
        </p:txBody>
      </p:sp>
      <p:sp>
        <p:nvSpPr>
          <p:cNvPr id="143362" name="AutoShape 2"/>
          <p:cNvSpPr>
            <a:spLocks noGrp="1" noChangeArrowheads="1"/>
          </p:cNvSpPr>
          <p:nvPr>
            <p:ph type="title"/>
          </p:nvPr>
        </p:nvSpPr>
        <p:spPr/>
        <p:txBody>
          <a:bodyPr/>
          <a:lstStyle/>
          <a:p>
            <a:r>
              <a:rPr lang="tr-TR"/>
              <a:t>TEMEL LİDERLİK ÖZELLİKLERİ</a:t>
            </a:r>
          </a:p>
        </p:txBody>
      </p:sp>
      <p:sp>
        <p:nvSpPr>
          <p:cNvPr id="143363" name="Rectangle 3"/>
          <p:cNvSpPr>
            <a:spLocks noGrp="1" noChangeArrowheads="1"/>
          </p:cNvSpPr>
          <p:nvPr>
            <p:ph type="body" idx="1"/>
          </p:nvPr>
        </p:nvSpPr>
        <p:spPr/>
        <p:txBody>
          <a:bodyPr/>
          <a:lstStyle/>
          <a:p>
            <a:r>
              <a:rPr lang="tr-TR" b="1"/>
              <a:t>Öz-Güven </a:t>
            </a:r>
          </a:p>
          <a:p>
            <a:r>
              <a:rPr lang="tr-TR" b="1"/>
              <a:t>Samimiyet  </a:t>
            </a:r>
          </a:p>
          <a:p>
            <a:r>
              <a:rPr lang="tr-TR" b="1"/>
              <a:t>Canlılık </a:t>
            </a:r>
          </a:p>
          <a:p>
            <a:r>
              <a:rPr lang="tr-TR" b="1"/>
              <a:t>Canlı ve yaratıcı bir zeka </a:t>
            </a:r>
          </a:p>
          <a:p>
            <a:r>
              <a:rPr lang="tr-TR" b="1"/>
              <a:t>Sağduyu </a:t>
            </a:r>
          </a:p>
          <a:p>
            <a:r>
              <a:rPr lang="tr-TR" b="1"/>
              <a:t>İnsanları Anlama ve Haberleşebilme </a:t>
            </a:r>
            <a:endParaRPr lang="tr-TR"/>
          </a:p>
        </p:txBody>
      </p:sp>
    </p:spTree>
    <p:extLst>
      <p:ext uri="{BB962C8B-B14F-4D97-AF65-F5344CB8AC3E}">
        <p14:creationId xmlns:p14="http://schemas.microsoft.com/office/powerpoint/2010/main" val="1025747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D52CA1BE-0201-44A6-8201-F7BF236C8923}" type="slidenum">
              <a:rPr lang="tr-TR"/>
              <a:pPr/>
              <a:t>9</a:t>
            </a:fld>
            <a:endParaRPr lang="tr-TR"/>
          </a:p>
        </p:txBody>
      </p:sp>
      <p:sp>
        <p:nvSpPr>
          <p:cNvPr id="144386" name="AutoShape 2"/>
          <p:cNvSpPr>
            <a:spLocks noGrp="1" noChangeArrowheads="1"/>
          </p:cNvSpPr>
          <p:nvPr>
            <p:ph type="title"/>
          </p:nvPr>
        </p:nvSpPr>
        <p:spPr/>
        <p:txBody>
          <a:bodyPr/>
          <a:lstStyle/>
          <a:p>
            <a:r>
              <a:rPr lang="tr-TR" sz="3200"/>
              <a:t>LİDERİN KAREKTERİZE EDEN ÖZELLİKLER</a:t>
            </a:r>
          </a:p>
        </p:txBody>
      </p:sp>
      <p:sp>
        <p:nvSpPr>
          <p:cNvPr id="144387" name="Rectangle 3"/>
          <p:cNvSpPr>
            <a:spLocks noGrp="1" noChangeArrowheads="1"/>
          </p:cNvSpPr>
          <p:nvPr>
            <p:ph type="body" idx="1"/>
          </p:nvPr>
        </p:nvSpPr>
        <p:spPr/>
        <p:txBody>
          <a:bodyPr/>
          <a:lstStyle/>
          <a:p>
            <a:pPr>
              <a:lnSpc>
                <a:spcPct val="80000"/>
              </a:lnSpc>
            </a:pPr>
            <a:r>
              <a:rPr lang="tr-TR" sz="2400" b="1"/>
              <a:t>Çıkarlardan ziyade değerlere bağımlıdırlar</a:t>
            </a:r>
            <a:r>
              <a:rPr lang="tr-TR" sz="2400"/>
              <a:t> ve bağlı oldukları değerleri savunmada kararlılık ve direnç gösterirler.</a:t>
            </a:r>
          </a:p>
          <a:p>
            <a:pPr>
              <a:lnSpc>
                <a:spcPct val="80000"/>
              </a:lnSpc>
            </a:pPr>
            <a:r>
              <a:rPr lang="tr-TR" sz="2400" b="1"/>
              <a:t>İnandıkları değerler onları eyleme sürükler</a:t>
            </a:r>
            <a:r>
              <a:rPr lang="tr-TR" sz="2400"/>
              <a:t>. Liderler başkalarını inançlarının , fikirlerinin ve samimiyetlerinin gücüyle etkiler ve yarattıkları çekim alanı ile başkalarını da eyleme sürüklerler.</a:t>
            </a:r>
          </a:p>
          <a:p>
            <a:pPr>
              <a:lnSpc>
                <a:spcPct val="80000"/>
              </a:lnSpc>
            </a:pPr>
            <a:r>
              <a:rPr lang="tr-TR" sz="2400" b="1"/>
              <a:t>Değişimle ilgilidirler</a:t>
            </a:r>
            <a:r>
              <a:rPr lang="tr-TR" sz="2400"/>
              <a:t>. statüko daima belirli bir uzlaşma ve bundan doğan yozlaşmayı yansıtır. Liderler değişimle ilgilidir ve değişim için lider olurlar.</a:t>
            </a:r>
          </a:p>
          <a:p>
            <a:pPr>
              <a:lnSpc>
                <a:spcPct val="80000"/>
              </a:lnSpc>
            </a:pPr>
            <a:endParaRPr lang="tr-TR" sz="2400"/>
          </a:p>
        </p:txBody>
      </p:sp>
    </p:spTree>
    <p:extLst>
      <p:ext uri="{BB962C8B-B14F-4D97-AF65-F5344CB8AC3E}">
        <p14:creationId xmlns:p14="http://schemas.microsoft.com/office/powerpoint/2010/main" val="85471332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660</Words>
  <Application>Microsoft Office PowerPoint</Application>
  <PresentationFormat>Ekran Gösterisi (4:3)</PresentationFormat>
  <Paragraphs>109</Paragraphs>
  <Slides>17</Slides>
  <Notes>0</Notes>
  <HiddenSlides>0</HiddenSlides>
  <MMClips>0</MMClips>
  <ScaleCrop>false</ScaleCrop>
  <HeadingPairs>
    <vt:vector size="4" baseType="variant">
      <vt:variant>
        <vt:lpstr>Tema</vt:lpstr>
      </vt:variant>
      <vt:variant>
        <vt:i4>1</vt:i4>
      </vt:variant>
      <vt:variant>
        <vt:lpstr>Slayt Başlıkları</vt:lpstr>
      </vt:variant>
      <vt:variant>
        <vt:i4>17</vt:i4>
      </vt:variant>
    </vt:vector>
  </HeadingPairs>
  <TitlesOfParts>
    <vt:vector size="18" baseType="lpstr">
      <vt:lpstr>Ofis Teması</vt:lpstr>
      <vt:lpstr>BEDEN EĞİTİMİNDE YÖNETİM VE ORGANİZASYON</vt:lpstr>
      <vt:lpstr>Toplam kalite yönetimi</vt:lpstr>
      <vt:lpstr>Dünya karşılaştığın fırtınalarla değil, gemiyi limana getirip getirmediğinle ilgilenir." </vt:lpstr>
      <vt:lpstr>Liderlik nedir?</vt:lpstr>
      <vt:lpstr>LİDERLİK</vt:lpstr>
      <vt:lpstr>LİDERLER</vt:lpstr>
      <vt:lpstr>LİDERLİK</vt:lpstr>
      <vt:lpstr>TEMEL LİDERLİK ÖZELLİKLERİ</vt:lpstr>
      <vt:lpstr>LİDERİN KAREKTERİZE EDEN ÖZELLİKLER</vt:lpstr>
      <vt:lpstr>LİDERİN KAREKTERİZE EDEN ÖZELLİKLER</vt:lpstr>
      <vt:lpstr>LİDERİN KAREKTERİZE EDEN ÖZELLİKLER</vt:lpstr>
      <vt:lpstr>LİDERİN KAREKTERİZE EDEN ÖZELLİKLER</vt:lpstr>
      <vt:lpstr>LİDERİN KAREKTERİZE EDEN ÖZELLİKLER</vt:lpstr>
      <vt:lpstr>POTANSİYEL LİDERLER İÇİN TEMEL ÖZELLİKLER</vt:lpstr>
      <vt:lpstr>POTANSİYEL LİDERLER İÇİN TEMEL ÖZELLİKLER</vt:lpstr>
      <vt:lpstr>POTANSİYEL LİDERLER İÇİN TEMEL ÖZELLİKLER</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BEDEN EĞİTİMİNDE YÖNETİM VE ORGANİZASYON</dc:title>
  <dc:creator>Öğretmenlik</dc:creator>
  <cp:lastModifiedBy>Öğretmenlik</cp:lastModifiedBy>
  <cp:revision>1</cp:revision>
  <dcterms:created xsi:type="dcterms:W3CDTF">2017-11-30T11:56:34Z</dcterms:created>
  <dcterms:modified xsi:type="dcterms:W3CDTF">2017-11-30T11:56:54Z</dcterms:modified>
</cp:coreProperties>
</file>