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2" r:id="rId3"/>
    <p:sldId id="258" r:id="rId4"/>
    <p:sldId id="259" r:id="rId5"/>
    <p:sldId id="294" r:id="rId6"/>
    <p:sldId id="261" r:id="rId7"/>
    <p:sldId id="265" r:id="rId8"/>
    <p:sldId id="289" r:id="rId9"/>
    <p:sldId id="290" r:id="rId1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8EE"/>
    <a:srgbClr val="552579"/>
    <a:srgbClr val="FAE3A4"/>
    <a:srgbClr val="D9FEBE"/>
    <a:srgbClr val="FBC2A3"/>
    <a:srgbClr val="A2F4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2D293D66-B535-40B1-B129-90E46D947686}" type="datetimeFigureOut">
              <a:rPr lang="tr-TR"/>
              <a:pPr>
                <a:defRPr/>
              </a:pPr>
              <a:t>8.2.2018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39307EC8-696F-4D7D-AE46-F2F26D6E56F9}"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547FA3D2-8512-4424-88A9-F387C1F2F2CC}" type="datetimeFigureOut">
              <a:rPr lang="tr-TR"/>
              <a:pPr>
                <a:defRPr/>
              </a:pPr>
              <a:t>8.2.2018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A8A177C6-1F32-42AD-AC7F-1E5388E8331F}"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C6D45CA-89C8-4C9B-850B-D88D84DFEFD2}" type="datetimeFigureOut">
              <a:rPr lang="tr-TR"/>
              <a:pPr>
                <a:defRPr/>
              </a:pPr>
              <a:t>8.2.2018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1C539746-7D72-45F5-ACDE-EF972696AB5E}"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BD500E14-AD34-4EB0-B8FE-0088E85A9E54}" type="datetimeFigureOut">
              <a:rPr lang="tr-TR"/>
              <a:pPr>
                <a:defRPr/>
              </a:pPr>
              <a:t>8.2.2018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78E97BC2-DD68-416A-BC87-A8A8A157AC6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1CA50FAE-4299-42C5-97A5-E4435B7F3616}" type="datetimeFigureOut">
              <a:rPr lang="tr-TR"/>
              <a:pPr>
                <a:defRPr/>
              </a:pPr>
              <a:t>8.2.2018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9315DFB2-9E87-437C-B285-8CABD80F67F3}"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E43536D3-C985-4766-8ADA-9A2D42AEC6B8}" type="datetimeFigureOut">
              <a:rPr lang="tr-TR"/>
              <a:pPr>
                <a:defRPr/>
              </a:pPr>
              <a:t>8.2.2018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A9AD744-C6A0-4D5C-899B-8C19AA213F5A}"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E5ECB872-F98D-469D-96C7-819F5E4ABD88}" type="datetimeFigureOut">
              <a:rPr lang="tr-TR"/>
              <a:pPr>
                <a:defRPr/>
              </a:pPr>
              <a:t>8.2.2018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2B06A7E5-6D2B-4895-B499-7A96301D2ED6}"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05A6DA76-023F-437A-AF7A-4938CE24E1A9}" type="datetimeFigureOut">
              <a:rPr lang="tr-TR"/>
              <a:pPr>
                <a:defRPr/>
              </a:pPr>
              <a:t>8.2.2018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37C80007-2BFB-488F-AB5E-5A54029FA448}"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90C82AF6-2243-48F1-B684-972D8502FACC}" type="datetimeFigureOut">
              <a:rPr lang="tr-TR"/>
              <a:pPr>
                <a:defRPr/>
              </a:pPr>
              <a:t>8.2.2018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C1AA41CE-154E-49C9-9713-8F19D0A882BA}"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897B7F7-923F-4F52-A613-FD896036AAB4}" type="datetimeFigureOut">
              <a:rPr lang="tr-TR"/>
              <a:pPr>
                <a:defRPr/>
              </a:pPr>
              <a:t>8.2.2018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A7666424-6C57-425B-A033-91EF7459862E}"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D221B2B0-44DE-4F08-9E05-A2159D442F9D}" type="datetimeFigureOut">
              <a:rPr lang="tr-TR"/>
              <a:pPr>
                <a:defRPr/>
              </a:pPr>
              <a:t>8.2.2018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614CB68E-1005-444F-AF4C-A7395CA5D2CE}"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F941069D-F9E4-4ADE-96BC-A04CAE06FF07}" type="datetimeFigureOut">
              <a:rPr lang="tr-TR"/>
              <a:pPr>
                <a:defRPr/>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6309588-FAD9-4602-B627-CAD11CE89DC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tx2">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3314" name="2 İçerik Yer Tutucusu"/>
          <p:cNvSpPr>
            <a:spLocks noGrp="1"/>
          </p:cNvSpPr>
          <p:nvPr>
            <p:ph idx="1"/>
          </p:nvPr>
        </p:nvSpPr>
        <p:spPr>
          <a:xfrm>
            <a:off x="428625" y="1143000"/>
            <a:ext cx="8229600" cy="857250"/>
          </a:xfrm>
        </p:spPr>
        <p:txBody>
          <a:bodyPr/>
          <a:lstStyle/>
          <a:p>
            <a:pPr eaLnBrk="1" hangingPunct="1">
              <a:buFont typeface="Arial" charset="0"/>
              <a:buNone/>
            </a:pPr>
            <a:r>
              <a:rPr lang="tr-TR" smtClean="0">
                <a:latin typeface="Georgia" pitchFamily="18" charset="0"/>
              </a:rPr>
              <a:t>               </a:t>
            </a:r>
            <a:r>
              <a:rPr lang="tr-TR" sz="3600" b="1" smtClean="0">
                <a:latin typeface="Georgia" pitchFamily="18" charset="0"/>
              </a:rPr>
              <a:t>İKNA EDİCİ İLETİŞİM </a:t>
            </a:r>
          </a:p>
        </p:txBody>
      </p:sp>
      <p:pic>
        <p:nvPicPr>
          <p:cNvPr id="4" name="Picture 2" descr="C:\Documents and Settings\saba\Desktop\ikna\ikna4.bmp"/>
          <p:cNvPicPr>
            <a:picLocks noChangeAspect="1" noChangeArrowheads="1"/>
          </p:cNvPicPr>
          <p:nvPr/>
        </p:nvPicPr>
        <p:blipFill>
          <a:blip r:embed="rId2"/>
          <a:srcRect/>
          <a:stretch>
            <a:fillRect/>
          </a:stretch>
        </p:blipFill>
        <p:spPr bwMode="auto">
          <a:xfrm>
            <a:off x="2928926" y="2000240"/>
            <a:ext cx="3357586" cy="2857520"/>
          </a:xfrm>
          <a:prstGeom prst="rect">
            <a:avLst/>
          </a:prstGeom>
          <a:noFill/>
          <a:effectLst>
            <a:glow rad="228600">
              <a:schemeClr val="accent6">
                <a:satMod val="175000"/>
                <a:alpha val="40000"/>
              </a:schemeClr>
            </a:glow>
          </a:effectLst>
        </p:spPr>
      </p:pic>
      <p:sp>
        <p:nvSpPr>
          <p:cNvPr id="13316" name="4 Metin kutusu"/>
          <p:cNvSpPr txBox="1">
            <a:spLocks noChangeArrowheads="1"/>
          </p:cNvSpPr>
          <p:nvPr/>
        </p:nvSpPr>
        <p:spPr bwMode="auto">
          <a:xfrm>
            <a:off x="6281738" y="6581775"/>
            <a:ext cx="2862262" cy="276225"/>
          </a:xfrm>
          <a:prstGeom prst="rect">
            <a:avLst/>
          </a:prstGeom>
          <a:noFill/>
          <a:ln w="9525">
            <a:noFill/>
            <a:miter lim="800000"/>
            <a:headEnd/>
            <a:tailEnd/>
          </a:ln>
        </p:spPr>
        <p:txBody>
          <a:bodyPr wrap="none">
            <a:spAutoFit/>
          </a:bodyPr>
          <a:lstStyle/>
          <a:p>
            <a:r>
              <a:rPr lang="tr-TR" sz="1200" b="1">
                <a:latin typeface="Georgia" pitchFamily="18" charset="0"/>
              </a:rPr>
              <a:t>Dr.Saba Yalçın İkna Edici İletişim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FFC000"/>
            </a:gs>
            <a:gs pos="50000">
              <a:srgbClr val="A2F4F2"/>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5362" name="2 İçerik Yer Tutucusu"/>
          <p:cNvSpPr>
            <a:spLocks noGrp="1"/>
          </p:cNvSpPr>
          <p:nvPr>
            <p:ph idx="1"/>
          </p:nvPr>
        </p:nvSpPr>
        <p:spPr>
          <a:xfrm>
            <a:off x="1285875" y="1785938"/>
            <a:ext cx="3429000" cy="4525962"/>
          </a:xfrm>
        </p:spPr>
        <p:txBody>
          <a:bodyPr/>
          <a:lstStyle/>
          <a:p>
            <a:pPr eaLnBrk="1" hangingPunct="1">
              <a:buFont typeface="Arial" charset="0"/>
              <a:buNone/>
            </a:pPr>
            <a:r>
              <a:rPr lang="tr-TR" smtClean="0">
                <a:cs typeface="Times New Roman" pitchFamily="18" charset="0"/>
              </a:rPr>
              <a:t>     </a:t>
            </a:r>
            <a:r>
              <a:rPr lang="tr-TR" smtClean="0">
                <a:latin typeface="Georgia" pitchFamily="18" charset="0"/>
                <a:cs typeface="Times New Roman" pitchFamily="18" charset="0"/>
              </a:rPr>
              <a:t>1-Bilinçli niyet, </a:t>
            </a:r>
          </a:p>
          <a:p>
            <a:pPr eaLnBrk="1" hangingPunct="1">
              <a:buFont typeface="Arial" charset="0"/>
              <a:buNone/>
            </a:pPr>
            <a:r>
              <a:rPr lang="tr-TR" smtClean="0">
                <a:latin typeface="Georgia" pitchFamily="18" charset="0"/>
                <a:cs typeface="Times New Roman" pitchFamily="18" charset="0"/>
              </a:rPr>
              <a:t>     2-Davranış değiştirme</a:t>
            </a:r>
          </a:p>
          <a:p>
            <a:pPr eaLnBrk="1" hangingPunct="1">
              <a:buFont typeface="Arial" charset="0"/>
              <a:buNone/>
            </a:pPr>
            <a:r>
              <a:rPr lang="tr-TR" smtClean="0">
                <a:latin typeface="Georgia" pitchFamily="18" charset="0"/>
                <a:cs typeface="Times New Roman" pitchFamily="18" charset="0"/>
              </a:rPr>
              <a:t>     3-Mesaj nakli </a:t>
            </a:r>
            <a:endParaRPr lang="tr-TR" smtClean="0">
              <a:latin typeface="Georgia" pitchFamily="18" charset="0"/>
            </a:endParaRPr>
          </a:p>
          <a:p>
            <a:pPr eaLnBrk="1" hangingPunct="1"/>
            <a:endParaRPr lang="tr-TR" smtClean="0">
              <a:latin typeface="Georgia" pitchFamily="18" charset="0"/>
            </a:endParaRPr>
          </a:p>
        </p:txBody>
      </p:sp>
      <p:sp>
        <p:nvSpPr>
          <p:cNvPr id="15363" name="3 Dikdörtgen"/>
          <p:cNvSpPr>
            <a:spLocks noChangeArrowheads="1"/>
          </p:cNvSpPr>
          <p:nvPr/>
        </p:nvSpPr>
        <p:spPr bwMode="auto">
          <a:xfrm>
            <a:off x="1571625" y="1000125"/>
            <a:ext cx="4672013" cy="461963"/>
          </a:xfrm>
          <a:prstGeom prst="rect">
            <a:avLst/>
          </a:prstGeom>
          <a:noFill/>
          <a:ln w="9525">
            <a:noFill/>
            <a:miter lim="800000"/>
            <a:headEnd/>
            <a:tailEnd/>
          </a:ln>
        </p:spPr>
        <p:txBody>
          <a:bodyPr wrap="none">
            <a:spAutoFit/>
          </a:bodyPr>
          <a:lstStyle/>
          <a:p>
            <a:r>
              <a:rPr lang="tr-TR" sz="2400" b="1">
                <a:latin typeface="Georgia" pitchFamily="18" charset="0"/>
                <a:cs typeface="Times New Roman" pitchFamily="18" charset="0"/>
              </a:rPr>
              <a:t>İKNANIN ÜÇ TEMEL ÖĞESİ</a:t>
            </a:r>
            <a:endParaRPr lang="tr-TR" sz="2400" b="1">
              <a:latin typeface="Georgia" pitchFamily="18" charset="0"/>
            </a:endParaRPr>
          </a:p>
        </p:txBody>
      </p:sp>
      <p:pic>
        <p:nvPicPr>
          <p:cNvPr id="5" name="Picture 14" descr="16"/>
          <p:cNvPicPr>
            <a:picLocks noChangeAspect="1" noChangeArrowheads="1"/>
          </p:cNvPicPr>
          <p:nvPr/>
        </p:nvPicPr>
        <p:blipFill>
          <a:blip r:embed="rId2"/>
          <a:srcRect/>
          <a:stretch>
            <a:fillRect/>
          </a:stretch>
        </p:blipFill>
        <p:spPr bwMode="auto">
          <a:xfrm>
            <a:off x="5643563" y="3500438"/>
            <a:ext cx="2643187" cy="2725737"/>
          </a:xfrm>
          <a:prstGeom prst="rect">
            <a:avLst/>
          </a:prstGeom>
          <a:noFill/>
          <a:ln w="38100" algn="ctr">
            <a:solidFill>
              <a:srgbClr val="FFCB97"/>
            </a:solidFill>
            <a:miter lim="800000"/>
            <a:headEnd/>
            <a:tailEnd/>
          </a:ln>
          <a:effectLst>
            <a:outerShdw dist="107763" dir="2700000" algn="ctr" rotWithShape="0">
              <a:srgbClr val="CC9900">
                <a:alpha val="50000"/>
              </a:srgbClr>
            </a:outerShdw>
          </a:effectLst>
        </p:spPr>
      </p:pic>
      <p:sp>
        <p:nvSpPr>
          <p:cNvPr id="15365" name="5 Metin kutusu"/>
          <p:cNvSpPr txBox="1">
            <a:spLocks noChangeArrowheads="1"/>
          </p:cNvSpPr>
          <p:nvPr/>
        </p:nvSpPr>
        <p:spPr bwMode="auto">
          <a:xfrm>
            <a:off x="6281738" y="6581775"/>
            <a:ext cx="2862262" cy="276225"/>
          </a:xfrm>
          <a:prstGeom prst="rect">
            <a:avLst/>
          </a:prstGeom>
          <a:noFill/>
          <a:ln w="9525">
            <a:noFill/>
            <a:miter lim="800000"/>
            <a:headEnd/>
            <a:tailEnd/>
          </a:ln>
        </p:spPr>
        <p:txBody>
          <a:bodyPr wrap="none">
            <a:spAutoFit/>
          </a:bodyPr>
          <a:lstStyle/>
          <a:p>
            <a:r>
              <a:rPr lang="tr-TR" sz="1200" b="1">
                <a:latin typeface="Georgia" pitchFamily="18" charset="0"/>
              </a:rPr>
              <a:t>Dr.Saba Yalçın İkna Edici İletişim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4)">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2 İçerik Yer Tutucusu"/>
          <p:cNvSpPr>
            <a:spLocks noGrp="1"/>
          </p:cNvSpPr>
          <p:nvPr>
            <p:ph idx="1"/>
          </p:nvPr>
        </p:nvSpPr>
        <p:spPr>
          <a:xfrm>
            <a:off x="428625" y="857250"/>
            <a:ext cx="6786563" cy="4525963"/>
          </a:xfrm>
        </p:spPr>
        <p:txBody>
          <a:bodyPr/>
          <a:lstStyle/>
          <a:p>
            <a:pPr eaLnBrk="1" hangingPunct="1">
              <a:buFont typeface="Arial" charset="0"/>
              <a:buNone/>
            </a:pPr>
            <a:r>
              <a:rPr lang="tr-TR" sz="2000" smtClean="0">
                <a:latin typeface="Georgia" pitchFamily="18" charset="0"/>
              </a:rPr>
              <a:t>      Davranışların ve kanaatlerin değiştirilmesinde stratejik bir rol oynayan ikna uygulamalarında başarılı olabilmek için iletişim teknik ve yöntemlerini çok iyi kullanabilmek gerekir.</a:t>
            </a:r>
          </a:p>
          <a:p>
            <a:pPr eaLnBrk="1" hangingPunct="1">
              <a:buFont typeface="Arial" charset="0"/>
              <a:buNone/>
            </a:pPr>
            <a:r>
              <a:rPr lang="tr-TR" sz="2000" smtClean="0">
                <a:latin typeface="Georgia" pitchFamily="18" charset="0"/>
              </a:rPr>
              <a:t>      İletişim süreci ile ikna süreci arasında paralellik vardır. Çünkü ikna konusu, iletişim sürecinin de içinde yer alır. İkna ile iletişim arasındaki temel farkı ise “niyet” oluşturur. Niyet olmadan, iknadan söz edebilmek mümkün değildir.</a:t>
            </a:r>
          </a:p>
          <a:p>
            <a:pPr eaLnBrk="1" hangingPunct="1"/>
            <a:endParaRPr lang="tr-TR" sz="2000" smtClean="0">
              <a:latin typeface="Georgia" pitchFamily="18" charset="0"/>
            </a:endParaRPr>
          </a:p>
        </p:txBody>
      </p:sp>
      <p:pic>
        <p:nvPicPr>
          <p:cNvPr id="5121" name="Picture 1" descr="C:\Documents and Settings\saba\Desktop\ikna\ik15.jpg"/>
          <p:cNvPicPr>
            <a:picLocks noChangeAspect="1" noChangeArrowheads="1"/>
          </p:cNvPicPr>
          <p:nvPr/>
        </p:nvPicPr>
        <p:blipFill>
          <a:blip r:embed="rId2"/>
          <a:srcRect/>
          <a:stretch>
            <a:fillRect/>
          </a:stretch>
        </p:blipFill>
        <p:spPr bwMode="auto">
          <a:xfrm>
            <a:off x="5929322" y="3714752"/>
            <a:ext cx="2443166" cy="2352675"/>
          </a:xfrm>
          <a:prstGeom prst="rect">
            <a:avLst/>
          </a:prstGeom>
          <a:noFill/>
          <a:effectLst>
            <a:glow rad="139700">
              <a:schemeClr val="accent1">
                <a:satMod val="175000"/>
                <a:alpha val="40000"/>
              </a:schemeClr>
            </a:glo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642938" y="857250"/>
            <a:ext cx="5572125" cy="5324475"/>
          </a:xfrm>
          <a:prstGeom prst="rect">
            <a:avLst/>
          </a:prstGeom>
          <a:noFill/>
          <a:ln w="9525">
            <a:noFill/>
            <a:miter lim="800000"/>
            <a:headEnd/>
            <a:tailEnd/>
          </a:ln>
        </p:spPr>
        <p:txBody>
          <a:bodyPr anchor="ctr">
            <a:spAutoFit/>
          </a:bodyPr>
          <a:lstStyle/>
          <a:p>
            <a:r>
              <a:rPr lang="tr-TR" sz="2000">
                <a:latin typeface="Georgia" pitchFamily="18" charset="0"/>
                <a:cs typeface="Times New Roman" pitchFamily="18" charset="0"/>
              </a:rPr>
              <a:t>İkna kuramı üzerine çalışan Jean Kapferer, ikna sürecinin 6 aşamasını şu şekilde özetler:</a:t>
            </a:r>
            <a:endParaRPr lang="tr-TR" sz="2000">
              <a:latin typeface="Georgia" pitchFamily="18" charset="0"/>
            </a:endParaRPr>
          </a:p>
          <a:p>
            <a:pPr eaLnBrk="0" hangingPunct="0"/>
            <a:r>
              <a:rPr lang="tr-TR" sz="2000">
                <a:latin typeface="Georgia" pitchFamily="18" charset="0"/>
                <a:cs typeface="Times New Roman" pitchFamily="18" charset="0"/>
              </a:rPr>
              <a:t>1- ileti sunumu oluşturmaktadır. İkna açısından bu aşamada önemli olan hedefin ilgisini çekmektir. Sunulan iletiyle, hedef kitlenin ilgisi çekilemediği takdirde  iknanın gerçekleşmesi ihtimali yoktur. </a:t>
            </a:r>
          </a:p>
          <a:p>
            <a:pPr eaLnBrk="0" hangingPunct="0"/>
            <a:r>
              <a:rPr lang="tr-TR" sz="2000">
                <a:latin typeface="Georgia" pitchFamily="18" charset="0"/>
                <a:cs typeface="Times New Roman" pitchFamily="18" charset="0"/>
              </a:rPr>
              <a:t>2-iletiye dikkat edilmesini sağlama aşamasında amaç, olabildiğince fazla sayıda kişiyi uyarmak ya da onlar tarafından tercihi, seçilmeyi sağlamaktır. </a:t>
            </a:r>
          </a:p>
          <a:p>
            <a:pPr eaLnBrk="0" hangingPunct="0"/>
            <a:r>
              <a:rPr lang="tr-TR" sz="2000">
                <a:latin typeface="Georgia" pitchFamily="18" charset="0"/>
                <a:cs typeface="Times New Roman" pitchFamily="18" charset="0"/>
              </a:rPr>
              <a:t>3-Kavrama önem kazanmaktadır. İletinin, hedef kitlenin ilgisini çekmesi ve dikkatleri üzerine toplaması yeterli değildir. Kendini kavratması da gereklidir. Bu aşamada kişi, ilgisini ve dikkatini çeken iletinin görsel veya işitsel olarak anlamını çözümleyebilmelidir.</a:t>
            </a:r>
          </a:p>
        </p:txBody>
      </p:sp>
      <p:pic>
        <p:nvPicPr>
          <p:cNvPr id="4098" name="Picture 2" descr="C:\Documents and Settings\saba\Desktop\ikna\ik18.jpg"/>
          <p:cNvPicPr>
            <a:picLocks noChangeAspect="1" noChangeArrowheads="1"/>
          </p:cNvPicPr>
          <p:nvPr/>
        </p:nvPicPr>
        <p:blipFill>
          <a:blip r:embed="rId2"/>
          <a:srcRect/>
          <a:stretch>
            <a:fillRect/>
          </a:stretch>
        </p:blipFill>
        <p:spPr bwMode="auto">
          <a:xfrm>
            <a:off x="6715140" y="2500306"/>
            <a:ext cx="1847850" cy="2466975"/>
          </a:xfrm>
          <a:prstGeom prst="rect">
            <a:avLst/>
          </a:prstGeom>
          <a:noFill/>
          <a:effectLst>
            <a:glow rad="139700">
              <a:schemeClr val="accent2">
                <a:satMod val="175000"/>
                <a:alpha val="40000"/>
              </a:schemeClr>
            </a:glo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2 İçerik Yer Tutucusu"/>
          <p:cNvSpPr>
            <a:spLocks noGrp="1"/>
          </p:cNvSpPr>
          <p:nvPr>
            <p:ph idx="1"/>
          </p:nvPr>
        </p:nvSpPr>
        <p:spPr>
          <a:xfrm>
            <a:off x="714375" y="357188"/>
            <a:ext cx="5572125" cy="4525962"/>
          </a:xfrm>
        </p:spPr>
        <p:txBody>
          <a:bodyPr/>
          <a:lstStyle/>
          <a:p>
            <a:pPr marL="0" indent="0">
              <a:spcBef>
                <a:spcPct val="0"/>
              </a:spcBef>
              <a:buFont typeface="Arial" charset="0"/>
              <a:buNone/>
            </a:pPr>
            <a:r>
              <a:rPr lang="tr-TR" sz="2000" smtClean="0">
                <a:latin typeface="Georgia" pitchFamily="18" charset="0"/>
                <a:cs typeface="Times New Roman" pitchFamily="18" charset="0"/>
              </a:rPr>
              <a:t>4- İçeriğin kabul ya da reddedilmesini kapsamaktadır. </a:t>
            </a:r>
          </a:p>
          <a:p>
            <a:pPr marL="0" indent="0">
              <a:spcBef>
                <a:spcPct val="0"/>
              </a:spcBef>
              <a:buFont typeface="Arial" charset="0"/>
              <a:buNone/>
            </a:pPr>
            <a:r>
              <a:rPr lang="tr-TR" sz="2000" smtClean="0">
                <a:latin typeface="Georgia" pitchFamily="18" charset="0"/>
                <a:cs typeface="Times New Roman" pitchFamily="18" charset="0"/>
              </a:rPr>
              <a:t>5-Bir önceki aşamada alınan ‘kanaat’ doğrultusunda yeni bir karar ya da tutumun biçimlenmesi durumunu kapsamaktadır. Bu aşamada önemli olan yeni tutum ya da kanaatlerin sürekliliğidir. Çünkü ileti sunumu sonrası sağlanan değişim geçicidir ve hedef kitle bir süre sonra eski tutumuna geri dönmektedir. </a:t>
            </a:r>
          </a:p>
          <a:p>
            <a:pPr marL="0" indent="0">
              <a:spcBef>
                <a:spcPct val="0"/>
              </a:spcBef>
              <a:buFont typeface="Arial" charset="0"/>
              <a:buNone/>
            </a:pPr>
            <a:r>
              <a:rPr lang="tr-TR" sz="2000" smtClean="0">
                <a:latin typeface="Georgia" pitchFamily="18" charset="0"/>
                <a:cs typeface="Times New Roman" pitchFamily="18" charset="0"/>
              </a:rPr>
              <a:t>6-İkna sürecinin altıncı aşaması ise harekettir. Bu son aşama sonucunda bir davranış oluşmaktadır.</a:t>
            </a:r>
            <a:endParaRPr lang="tr-TR" sz="2000" smtClean="0">
              <a:latin typeface="Georgia" pitchFamily="18" charset="0"/>
            </a:endParaRPr>
          </a:p>
          <a:p>
            <a:pPr marL="0" indent="0" eaLnBrk="1" hangingPunct="1"/>
            <a:endParaRPr lang="tr-TR" sz="2000" smtClean="0"/>
          </a:p>
        </p:txBody>
      </p:sp>
      <p:pic>
        <p:nvPicPr>
          <p:cNvPr id="4" name="Picture 8" descr="491"/>
          <p:cNvPicPr>
            <a:picLocks noChangeAspect="1" noChangeArrowheads="1"/>
          </p:cNvPicPr>
          <p:nvPr/>
        </p:nvPicPr>
        <p:blipFill>
          <a:blip r:embed="rId2"/>
          <a:srcRect/>
          <a:stretch>
            <a:fillRect/>
          </a:stretch>
        </p:blipFill>
        <p:spPr bwMode="auto">
          <a:xfrm>
            <a:off x="6084888" y="3935413"/>
            <a:ext cx="2468562" cy="2157412"/>
          </a:xfrm>
          <a:prstGeom prst="rect">
            <a:avLst/>
          </a:prstGeom>
          <a:noFill/>
          <a:ln w="38100" algn="ctr">
            <a:solidFill>
              <a:srgbClr val="FFBDDE"/>
            </a:solidFill>
            <a:miter lim="800000"/>
            <a:headEnd/>
            <a:tailEnd/>
          </a:ln>
          <a:effectLst>
            <a:outerShdw dist="107763" dir="2700000" algn="ctr" rotWithShape="0">
              <a:srgbClr val="FFBDDE">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800" decel="100000"/>
                                        <p:tgtEl>
                                          <p:spTgt spid="4"/>
                                        </p:tgtEl>
                                      </p:cBhvr>
                                    </p:animEffect>
                                    <p:anim calcmode="lin" valueType="num">
                                      <p:cBhvr>
                                        <p:cTn id="8" dur="800" decel="100000" fill="hold"/>
                                        <p:tgtEl>
                                          <p:spTgt spid="4"/>
                                        </p:tgtEl>
                                        <p:attrNameLst>
                                          <p:attrName>style.rotation</p:attrName>
                                        </p:attrNameLst>
                                      </p:cBhvr>
                                      <p:tavLst>
                                        <p:tav tm="0">
                                          <p:val>
                                            <p:fltVal val="-90"/>
                                          </p:val>
                                        </p:tav>
                                        <p:tav tm="100000">
                                          <p:val>
                                            <p:fltVal val="0"/>
                                          </p:val>
                                        </p:tav>
                                      </p:tavLst>
                                    </p:anim>
                                    <p:anim calcmode="lin" valueType="num">
                                      <p:cBhvr>
                                        <p:cTn id="9" dur="800" decel="100000" fill="hold"/>
                                        <p:tgtEl>
                                          <p:spTgt spid="4"/>
                                        </p:tgtEl>
                                        <p:attrNameLst>
                                          <p:attrName>ppt_x</p:attrName>
                                        </p:attrNameLst>
                                      </p:cBhvr>
                                      <p:tavLst>
                                        <p:tav tm="0">
                                          <p:val>
                                            <p:strVal val="#ppt_x+0.4"/>
                                          </p:val>
                                        </p:tav>
                                        <p:tav tm="100000">
                                          <p:val>
                                            <p:strVal val="#ppt_x-0.05"/>
                                          </p:val>
                                        </p:tav>
                                      </p:tavLst>
                                    </p:anim>
                                    <p:anim calcmode="lin" valueType="num">
                                      <p:cBhvr>
                                        <p:cTn id="10" dur="800" decel="100000" fill="hold"/>
                                        <p:tgtEl>
                                          <p:spTgt spid="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50000">
              <a:schemeClr val="accent3">
                <a:lumMod val="60000"/>
                <a:lumOff val="4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2530" name="2 İçerik Yer Tutucusu"/>
          <p:cNvSpPr>
            <a:spLocks noGrp="1"/>
          </p:cNvSpPr>
          <p:nvPr>
            <p:ph idx="1"/>
          </p:nvPr>
        </p:nvSpPr>
        <p:spPr>
          <a:xfrm>
            <a:off x="642938" y="1143000"/>
            <a:ext cx="7143750" cy="3143250"/>
          </a:xfrm>
        </p:spPr>
        <p:txBody>
          <a:bodyPr/>
          <a:lstStyle/>
          <a:p>
            <a:pPr eaLnBrk="1" hangingPunct="1">
              <a:buFont typeface="Arial" charset="0"/>
              <a:buNone/>
            </a:pPr>
            <a:r>
              <a:rPr lang="tr-TR" b="1" smtClean="0">
                <a:latin typeface="Georgia" pitchFamily="18" charset="0"/>
              </a:rPr>
              <a:t>    İkna edici iletişim, bir birey, düşünce ya da olaya ilişkin tutum değişimi yaratmak amacıyla gerçekleştirilen iletişim olarak tanımlanabilir.</a:t>
            </a:r>
            <a:br>
              <a:rPr lang="tr-TR" b="1" smtClean="0">
                <a:latin typeface="Georgia" pitchFamily="18" charset="0"/>
              </a:rPr>
            </a:br>
            <a:r>
              <a:rPr lang="tr-TR" sz="2000" b="1" smtClean="0">
                <a:latin typeface="Georgia" pitchFamily="18" charset="0"/>
              </a:rPr>
              <a:t/>
            </a:r>
            <a:br>
              <a:rPr lang="tr-TR" sz="2000" b="1" smtClean="0">
                <a:latin typeface="Georgia" pitchFamily="18" charset="0"/>
              </a:rPr>
            </a:br>
            <a:endParaRPr lang="tr-TR" sz="2000" smtClean="0">
              <a:latin typeface="Georgia" pitchFamily="18" charset="0"/>
            </a:endParaRPr>
          </a:p>
        </p:txBody>
      </p:sp>
      <p:pic>
        <p:nvPicPr>
          <p:cNvPr id="4" name="Picture 2" descr="C:\Documents and Settings\saba\Desktop\ikna\ikna8.jpg"/>
          <p:cNvPicPr>
            <a:picLocks noChangeAspect="1" noChangeArrowheads="1"/>
          </p:cNvPicPr>
          <p:nvPr/>
        </p:nvPicPr>
        <p:blipFill>
          <a:blip r:embed="rId2"/>
          <a:srcRect/>
          <a:stretch>
            <a:fillRect/>
          </a:stretch>
        </p:blipFill>
        <p:spPr bwMode="auto">
          <a:xfrm>
            <a:off x="5500694" y="4000504"/>
            <a:ext cx="2619380" cy="2143140"/>
          </a:xfrm>
          <a:prstGeom prst="rect">
            <a:avLst/>
          </a:prstGeom>
          <a:noFill/>
          <a:effectLst>
            <a:glow rad="101600">
              <a:schemeClr val="accent3">
                <a:satMod val="175000"/>
                <a:alpha val="40000"/>
              </a:schemeClr>
            </a:glo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schemeClr>
            </a:gs>
            <a:gs pos="5000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1746" name="2 İçerik Yer Tutucusu"/>
          <p:cNvSpPr>
            <a:spLocks noGrp="1"/>
          </p:cNvSpPr>
          <p:nvPr>
            <p:ph idx="1"/>
          </p:nvPr>
        </p:nvSpPr>
        <p:spPr>
          <a:xfrm>
            <a:off x="1285875" y="1357313"/>
            <a:ext cx="6043613" cy="4525962"/>
          </a:xfrm>
        </p:spPr>
        <p:txBody>
          <a:bodyPr/>
          <a:lstStyle/>
          <a:p>
            <a:pPr eaLnBrk="1" hangingPunct="1">
              <a:buFont typeface="Arial" charset="0"/>
              <a:buNone/>
            </a:pPr>
            <a:r>
              <a:rPr lang="tr-TR" sz="2000" b="1" smtClean="0">
                <a:latin typeface="Georgia" pitchFamily="18" charset="0"/>
              </a:rPr>
              <a:t>     1-Önce küçük sonra büyük rica tekniği</a:t>
            </a:r>
            <a:br>
              <a:rPr lang="tr-TR" sz="2000" b="1" smtClean="0">
                <a:latin typeface="Georgia" pitchFamily="18" charset="0"/>
              </a:rPr>
            </a:br>
            <a:r>
              <a:rPr lang="tr-TR" sz="2000" b="1" smtClean="0">
                <a:latin typeface="Georgia" pitchFamily="18" charset="0"/>
              </a:rPr>
              <a:t>2-Önce büyük sonra küçük rica tekniği</a:t>
            </a:r>
            <a:br>
              <a:rPr lang="tr-TR" sz="2000" b="1" smtClean="0">
                <a:latin typeface="Georgia" pitchFamily="18" charset="0"/>
              </a:rPr>
            </a:br>
            <a:r>
              <a:rPr lang="tr-TR" sz="2000" b="1" smtClean="0">
                <a:latin typeface="Georgia" pitchFamily="18" charset="0"/>
              </a:rPr>
              <a:t>3-Gitgide artan ricalar tekniği</a:t>
            </a:r>
            <a:br>
              <a:rPr lang="tr-TR" sz="2000" b="1" smtClean="0">
                <a:latin typeface="Georgia" pitchFamily="18" charset="0"/>
              </a:rPr>
            </a:br>
            <a:r>
              <a:rPr lang="tr-TR" sz="2000" b="1" smtClean="0">
                <a:latin typeface="Georgia" pitchFamily="18" charset="0"/>
              </a:rPr>
              <a:t>4-Sadece o değil veya satışı tatlandırma tekniği</a:t>
            </a:r>
            <a:br>
              <a:rPr lang="tr-TR" sz="2000" b="1" smtClean="0">
                <a:latin typeface="Georgia" pitchFamily="18" charset="0"/>
              </a:rPr>
            </a:br>
            <a:r>
              <a:rPr lang="tr-TR" sz="2000" b="1" smtClean="0">
                <a:latin typeface="Georgia" pitchFamily="18" charset="0"/>
              </a:rPr>
              <a:t>5-"Evet- evet tekniği“</a:t>
            </a:r>
          </a:p>
          <a:p>
            <a:pPr eaLnBrk="1" hangingPunct="1">
              <a:buFont typeface="Arial" charset="0"/>
              <a:buNone/>
            </a:pPr>
            <a:r>
              <a:rPr lang="tr-TR" sz="2000" b="1" smtClean="0">
                <a:latin typeface="Georgia" pitchFamily="18" charset="0"/>
              </a:rPr>
              <a:t>     6-"Acaba" değil "hangi" tekniği</a:t>
            </a:r>
            <a:br>
              <a:rPr lang="tr-TR" sz="2000" b="1" smtClean="0">
                <a:latin typeface="Georgia" pitchFamily="18" charset="0"/>
              </a:rPr>
            </a:br>
            <a:r>
              <a:rPr lang="tr-TR" sz="2000" b="1" smtClean="0">
                <a:latin typeface="Georgia" pitchFamily="18" charset="0"/>
              </a:rPr>
              <a:t>7-Soruya soruyla yanıt verme tekniği</a:t>
            </a:r>
            <a:br>
              <a:rPr lang="tr-TR" sz="2000" b="1" smtClean="0">
                <a:latin typeface="Georgia" pitchFamily="18" charset="0"/>
              </a:rPr>
            </a:br>
            <a:r>
              <a:rPr lang="tr-TR" sz="2000" b="1" smtClean="0">
                <a:latin typeface="Georgia" pitchFamily="18" charset="0"/>
              </a:rPr>
              <a:t>8-Yer etme tekniği</a:t>
            </a:r>
            <a:br>
              <a:rPr lang="tr-TR" sz="2000" b="1" smtClean="0">
                <a:latin typeface="Georgia" pitchFamily="18" charset="0"/>
              </a:rPr>
            </a:br>
            <a:r>
              <a:rPr lang="tr-TR" sz="2000" b="1" smtClean="0">
                <a:latin typeface="Georgia" pitchFamily="18" charset="0"/>
              </a:rPr>
              <a:t>9-Borca sokma tekniği</a:t>
            </a:r>
            <a:br>
              <a:rPr lang="tr-TR" sz="2000" b="1" smtClean="0">
                <a:latin typeface="Georgia" pitchFamily="18" charset="0"/>
              </a:rPr>
            </a:br>
            <a:endParaRPr lang="tr-TR" sz="2000" smtClean="0">
              <a:latin typeface="Georgia" pitchFamily="18" charset="0"/>
            </a:endParaRPr>
          </a:p>
        </p:txBody>
      </p:sp>
      <p:sp>
        <p:nvSpPr>
          <p:cNvPr id="31747" name="3 Dikdörtgen"/>
          <p:cNvSpPr>
            <a:spLocks noChangeArrowheads="1"/>
          </p:cNvSpPr>
          <p:nvPr/>
        </p:nvSpPr>
        <p:spPr bwMode="auto">
          <a:xfrm>
            <a:off x="2214563" y="642938"/>
            <a:ext cx="3462337" cy="369887"/>
          </a:xfrm>
          <a:prstGeom prst="rect">
            <a:avLst/>
          </a:prstGeom>
          <a:noFill/>
          <a:ln w="9525">
            <a:noFill/>
            <a:miter lim="800000"/>
            <a:headEnd/>
            <a:tailEnd/>
          </a:ln>
        </p:spPr>
        <p:txBody>
          <a:bodyPr wrap="none">
            <a:spAutoFit/>
          </a:bodyPr>
          <a:lstStyle/>
          <a:p>
            <a:r>
              <a:rPr lang="tr-TR" b="1">
                <a:latin typeface="Georgia" pitchFamily="18" charset="0"/>
              </a:rPr>
              <a:t>TEMEL İKNA TEKNİKLERİ</a:t>
            </a:r>
            <a:endParaRPr lang="tr-TR">
              <a:latin typeface="Georgia"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750" y="1125538"/>
            <a:ext cx="8229600" cy="4525962"/>
          </a:xfrm>
        </p:spPr>
        <p:txBody>
          <a:bodyPr rtlCol="0">
            <a:normAutofit fontScale="70000" lnSpcReduction="20000"/>
          </a:bodyPr>
          <a:lstStyle/>
          <a:p>
            <a:pPr eaLnBrk="1" fontAlgn="auto" hangingPunct="1">
              <a:spcAft>
                <a:spcPts val="0"/>
              </a:spcAft>
              <a:buFont typeface="Arial" pitchFamily="34" charset="0"/>
              <a:buNone/>
              <a:defRPr/>
            </a:pPr>
            <a:r>
              <a:rPr lang="tr-TR" b="1" dirty="0" smtClean="0">
                <a:latin typeface="Georgia" pitchFamily="18" charset="0"/>
              </a:rPr>
              <a:t>      Sosyal </a:t>
            </a:r>
            <a:r>
              <a:rPr lang="tr-TR" b="1" dirty="0">
                <a:latin typeface="Georgia" pitchFamily="18" charset="0"/>
              </a:rPr>
              <a:t>Psikolojinin temel yapı taşlarından biri olan ikna çalışmaları </a:t>
            </a:r>
            <a:r>
              <a:rPr lang="tr-TR" b="1" dirty="0" err="1">
                <a:latin typeface="Georgia" pitchFamily="18" charset="0"/>
              </a:rPr>
              <a:t>Hovland'dan</a:t>
            </a:r>
            <a:r>
              <a:rPr lang="tr-TR" b="1" dirty="0">
                <a:latin typeface="Georgia" pitchFamily="18" charset="0"/>
              </a:rPr>
              <a:t> (1949) Şerif'e (1945) birçok önemli kuramcının da etkisiyle oldukça zengin bir literatüre sahiptir. Ancak, Türkiye'de Bilgin (2000) ve </a:t>
            </a:r>
            <a:r>
              <a:rPr lang="tr-TR" b="1" dirty="0" err="1">
                <a:latin typeface="Georgia" pitchFamily="18" charset="0"/>
              </a:rPr>
              <a:t>Kağıtçıbaşı</a:t>
            </a:r>
            <a:r>
              <a:rPr lang="tr-TR" b="1" dirty="0">
                <a:latin typeface="Georgia" pitchFamily="18" charset="0"/>
              </a:rPr>
              <a:t> (1988) gibi önemli sosyal psikologların kitaplarında yer verdikleri bölümler, literatürde önemli bir yere sahip olan yabancı dilde yazılmış bazı kitaplara ait çeviriler (</a:t>
            </a:r>
            <a:r>
              <a:rPr lang="tr-TR" b="1" dirty="0" err="1">
                <a:latin typeface="Georgia" pitchFamily="18" charset="0"/>
              </a:rPr>
              <a:t>Caildini</a:t>
            </a:r>
            <a:r>
              <a:rPr lang="tr-TR" b="1" dirty="0">
                <a:latin typeface="Georgia" pitchFamily="18" charset="0"/>
              </a:rPr>
              <a:t>, 2001; Severin ve </a:t>
            </a:r>
            <a:r>
              <a:rPr lang="tr-TR" b="1" dirty="0" err="1">
                <a:latin typeface="Georgia" pitchFamily="18" charset="0"/>
              </a:rPr>
              <a:t>Tankard</a:t>
            </a:r>
            <a:r>
              <a:rPr lang="tr-TR" b="1" dirty="0">
                <a:latin typeface="Georgia" pitchFamily="18" charset="0"/>
              </a:rPr>
              <a:t>, 1994) ve konuyu sınırlı boyutta ele alan iletişimle ilgili kitaplar (örn: Gökçe, 2003; </a:t>
            </a:r>
            <a:r>
              <a:rPr lang="tr-TR" b="1" dirty="0" err="1">
                <a:latin typeface="Georgia" pitchFamily="18" charset="0"/>
              </a:rPr>
              <a:t>inceoğlu</a:t>
            </a:r>
            <a:r>
              <a:rPr lang="tr-TR" b="1" dirty="0">
                <a:latin typeface="Georgia" pitchFamily="18" charset="0"/>
              </a:rPr>
              <a:t>, 1993) dışında konuyla ilgili yeterli kaynak bulunmamaktadır. Sözü edilen tüm bu kaynaklar da konuyu daha çok kuramsal boyutta ele almaktadır.</a:t>
            </a:r>
            <a:br>
              <a:rPr lang="tr-TR" b="1" dirty="0">
                <a:latin typeface="Georgia" pitchFamily="18" charset="0"/>
              </a:rPr>
            </a:br>
            <a:endParaRPr lang="tr-TR" dirty="0">
              <a:latin typeface="Georgi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0000"/>
                <a:lumOff val="40000"/>
              </a:schemeClr>
            </a:gs>
            <a:gs pos="50000">
              <a:schemeClr val="bg1">
                <a:lumMod val="50000"/>
              </a:schemeClr>
            </a:gs>
            <a:gs pos="100000">
              <a:srgbClr val="FAE3A4"/>
            </a:gs>
          </a:gsLst>
          <a:lin ang="5400000" scaled="0"/>
          <a:tileRect/>
        </a:gra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8313" y="1125538"/>
            <a:ext cx="8229600" cy="4000500"/>
          </a:xfrm>
        </p:spPr>
        <p:txBody>
          <a:bodyPr>
            <a:normAutofit/>
          </a:bodyPr>
          <a:lstStyle/>
          <a:p>
            <a:pPr eaLnBrk="1" hangingPunct="1">
              <a:lnSpc>
                <a:spcPct val="90000"/>
              </a:lnSpc>
              <a:buFont typeface="Arial" charset="0"/>
              <a:buNone/>
            </a:pPr>
            <a:r>
              <a:rPr lang="tr-TR" sz="2700" b="1" smtClean="0">
                <a:latin typeface="Arial" charset="0"/>
              </a:rPr>
              <a:t>     </a:t>
            </a:r>
            <a:r>
              <a:rPr lang="tr-TR" sz="2700" b="1" smtClean="0">
                <a:latin typeface="Georgia" pitchFamily="18" charset="0"/>
              </a:rPr>
              <a:t>iletişimin amacını temel alarak yapılan tanımlamalardan yola çıkarak, iletişimin asıl hedefinin tutum oluşturmak, tutum değişimi yaratmak, ikna sürecini  oluşturmak ve hızlandırmak olduğunu söylemek mümkündür.</a:t>
            </a:r>
            <a:endParaRPr lang="tr-TR" sz="2700" smtClean="0">
              <a:latin typeface="Georgia" pitchFamily="18" charset="0"/>
            </a:endParaRPr>
          </a:p>
        </p:txBody>
      </p:sp>
      <p:pic>
        <p:nvPicPr>
          <p:cNvPr id="4" name="Picture 9" descr="3098"/>
          <p:cNvPicPr>
            <a:picLocks noChangeAspect="1" noChangeArrowheads="1"/>
          </p:cNvPicPr>
          <p:nvPr/>
        </p:nvPicPr>
        <p:blipFill>
          <a:blip r:embed="rId2"/>
          <a:srcRect/>
          <a:stretch>
            <a:fillRect/>
          </a:stretch>
        </p:blipFill>
        <p:spPr bwMode="auto">
          <a:xfrm>
            <a:off x="3132138" y="3716338"/>
            <a:ext cx="3322637" cy="1860550"/>
          </a:xfrm>
          <a:prstGeom prst="rect">
            <a:avLst/>
          </a:prstGeom>
          <a:noFill/>
          <a:ln w="38100" algn="ctr">
            <a:solidFill>
              <a:srgbClr val="FFCB97"/>
            </a:solidFill>
            <a:miter lim="800000"/>
            <a:headEnd/>
            <a:tailEnd/>
          </a:ln>
          <a:effectLst>
            <a:outerShdw dist="107763" dir="2700000" algn="ctr" rotWithShape="0">
              <a:srgbClr val="CC9900">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441</Words>
  <Application>Microsoft Office PowerPoint</Application>
  <PresentationFormat>Ekran Gösterisi (4:3)</PresentationFormat>
  <Paragraphs>22</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Georgia</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saglık bilimleri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ankara üniversitesi</dc:creator>
  <cp:lastModifiedBy>saba</cp:lastModifiedBy>
  <cp:revision>50</cp:revision>
  <dcterms:created xsi:type="dcterms:W3CDTF">2012-04-03T12:56:48Z</dcterms:created>
  <dcterms:modified xsi:type="dcterms:W3CDTF">2018-02-08T07:06:45Z</dcterms:modified>
</cp:coreProperties>
</file>