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4950C-21B0-814B-8204-11E1C7B2DC57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6264-F7E2-3F4A-B3C5-3CBB00893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79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E6264-F7E2-3F4A-B3C5-3CBB00893B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Horticultural Pests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Objective:  Discuss the anatomy and life cycle of pests.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2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Insects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Complete Metamorphosis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u="sng" dirty="0" smtClean="0"/>
              <a:t>FOUR</a:t>
            </a:r>
            <a:r>
              <a:rPr lang="en-US" dirty="0" smtClean="0"/>
              <a:t> stages</a:t>
            </a:r>
          </a:p>
          <a:p>
            <a:pPr marL="457200" indent="-457200">
              <a:buAutoNum type="alphaLcPeriod"/>
            </a:pPr>
            <a:r>
              <a:rPr lang="en-US" dirty="0" smtClean="0"/>
              <a:t>Egg</a:t>
            </a:r>
          </a:p>
          <a:p>
            <a:pPr marL="457200" indent="-457200">
              <a:buAutoNum type="alphaLcPeriod"/>
            </a:pPr>
            <a:r>
              <a:rPr lang="en-US" dirty="0" smtClean="0"/>
              <a:t>Larva (worms or caterpillars) </a:t>
            </a:r>
          </a:p>
          <a:p>
            <a:pPr marL="457200" indent="-457200">
              <a:buAutoNum type="alphaLcPeriod"/>
            </a:pPr>
            <a:r>
              <a:rPr lang="en-US" dirty="0" smtClean="0"/>
              <a:t>Pupa (resting stage)</a:t>
            </a:r>
          </a:p>
          <a:p>
            <a:pPr marL="457200" indent="-457200">
              <a:buAutoNum type="alphaLcPeriod"/>
            </a:pPr>
            <a:r>
              <a:rPr lang="en-US" dirty="0" smtClean="0"/>
              <a:t>Adult (flies, beetles)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E26F08"/>
                </a:solidFill>
              </a:rPr>
              <a:t>Incomplete Metamorphosis </a:t>
            </a:r>
            <a:endParaRPr lang="en-US" dirty="0">
              <a:solidFill>
                <a:srgbClr val="E26F0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u="sng" dirty="0" smtClean="0"/>
              <a:t>THREE</a:t>
            </a:r>
            <a:r>
              <a:rPr lang="en-US" dirty="0" smtClean="0"/>
              <a:t> stages </a:t>
            </a:r>
          </a:p>
          <a:p>
            <a:pPr marL="457200" indent="-457200">
              <a:buAutoNum type="alphaLcPeriod"/>
            </a:pPr>
            <a:r>
              <a:rPr lang="en-US" dirty="0" smtClean="0"/>
              <a:t>Egg</a:t>
            </a:r>
          </a:p>
          <a:p>
            <a:pPr marL="457200" indent="-457200">
              <a:buAutoNum type="alphaLcPeriod"/>
            </a:pPr>
            <a:r>
              <a:rPr lang="en-US" dirty="0" smtClean="0"/>
              <a:t>Nymph (baby insect) </a:t>
            </a:r>
          </a:p>
          <a:p>
            <a:pPr marL="457200" indent="-457200">
              <a:buAutoNum type="alphaLcPeriod"/>
            </a:pPr>
            <a:r>
              <a:rPr lang="en-US" dirty="0" smtClean="0"/>
              <a:t>Adult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461" y="5867398"/>
            <a:ext cx="758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Insects must be killed when they are actively feeding or moving on the plant.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2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Insects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26F08"/>
                </a:solidFill>
              </a:rPr>
              <a:t>Complete</a:t>
            </a:r>
            <a:endParaRPr lang="en-US" sz="3200" dirty="0">
              <a:solidFill>
                <a:srgbClr val="E26F08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26F08"/>
                </a:solidFill>
              </a:rPr>
              <a:t>Incomplete</a:t>
            </a:r>
            <a:endParaRPr lang="en-US" sz="3200" dirty="0">
              <a:solidFill>
                <a:srgbClr val="E26F0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469" y="2435717"/>
            <a:ext cx="4187593" cy="3222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732" y="2470481"/>
            <a:ext cx="4349908" cy="31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9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Wanted…Horticultural Pests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313" y="1917034"/>
            <a:ext cx="4872608" cy="3501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756" y="2091480"/>
            <a:ext cx="3916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a pest from the following list and create a WANTED poster!  </a:t>
            </a:r>
          </a:p>
          <a:p>
            <a:r>
              <a:rPr lang="en-US" sz="2400" dirty="0" smtClean="0"/>
              <a:t>In your poster you need to include the…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Damage</a:t>
            </a:r>
            <a:r>
              <a:rPr lang="en-US" sz="2400" dirty="0" smtClean="0"/>
              <a:t> the pest is causing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 </a:t>
            </a:r>
            <a:r>
              <a:rPr lang="en-US" sz="2400" u="sng" dirty="0" smtClean="0"/>
              <a:t>description</a:t>
            </a:r>
            <a:r>
              <a:rPr lang="en-US" sz="2400" dirty="0" smtClean="0"/>
              <a:t> of the pest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u="sng" dirty="0" smtClean="0"/>
              <a:t>life cycle</a:t>
            </a:r>
            <a:r>
              <a:rPr lang="en-US" sz="2400" dirty="0" smtClean="0"/>
              <a:t> of the pest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 </a:t>
            </a:r>
            <a:r>
              <a:rPr lang="en-US" sz="2400" u="sng" dirty="0" smtClean="0"/>
              <a:t>photograph</a:t>
            </a:r>
            <a:r>
              <a:rPr lang="en-US" sz="2400" dirty="0" smtClean="0"/>
              <a:t> of the pest 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Control methods</a:t>
            </a:r>
            <a:r>
              <a:rPr lang="en-US" sz="2400" dirty="0" smtClean="0"/>
              <a:t>, if the pest is seen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71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Pests</a:t>
            </a:r>
            <a:br>
              <a:rPr lang="en-US" dirty="0" smtClean="0"/>
            </a:br>
            <a:r>
              <a:rPr lang="en-US" dirty="0" smtClean="0"/>
              <a:t>WANTED!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Beetle</a:t>
            </a:r>
          </a:p>
          <a:p>
            <a:r>
              <a:rPr lang="en-US" dirty="0" smtClean="0"/>
              <a:t>Cutworm</a:t>
            </a:r>
          </a:p>
          <a:p>
            <a:r>
              <a:rPr lang="en-US" dirty="0" smtClean="0"/>
              <a:t>Caterpillar</a:t>
            </a:r>
          </a:p>
          <a:p>
            <a:r>
              <a:rPr lang="en-US" dirty="0" smtClean="0"/>
              <a:t>Grasshopper</a:t>
            </a:r>
          </a:p>
          <a:p>
            <a:r>
              <a:rPr lang="en-US" dirty="0" smtClean="0"/>
              <a:t>Aphid</a:t>
            </a:r>
          </a:p>
          <a:p>
            <a:r>
              <a:rPr lang="en-US" dirty="0" smtClean="0"/>
              <a:t>Mealy Bugs</a:t>
            </a:r>
          </a:p>
          <a:p>
            <a:r>
              <a:rPr lang="en-US" dirty="0" smtClean="0"/>
              <a:t>Mites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Flies</a:t>
            </a:r>
          </a:p>
          <a:p>
            <a:r>
              <a:rPr lang="en-US" dirty="0" smtClean="0"/>
              <a:t>Whiteflies</a:t>
            </a:r>
          </a:p>
          <a:p>
            <a:r>
              <a:rPr lang="en-US" dirty="0" err="1" smtClean="0"/>
              <a:t>Thrip</a:t>
            </a:r>
            <a:endParaRPr lang="en-US" dirty="0" smtClean="0"/>
          </a:p>
          <a:p>
            <a:r>
              <a:rPr lang="en-US" dirty="0" smtClean="0"/>
              <a:t>Butterflies</a:t>
            </a:r>
          </a:p>
          <a:p>
            <a:r>
              <a:rPr lang="en-US" dirty="0" smtClean="0"/>
              <a:t>Housefly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1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Binder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4436532"/>
          </a:xfrm>
        </p:spPr>
        <p:txBody>
          <a:bodyPr>
            <a:normAutofit/>
          </a:bodyPr>
          <a:lstStyle/>
          <a:p>
            <a:r>
              <a:rPr lang="en-US" dirty="0" smtClean="0"/>
              <a:t>Insect</a:t>
            </a:r>
          </a:p>
          <a:p>
            <a:r>
              <a:rPr lang="en-US" dirty="0" smtClean="0"/>
              <a:t>Head </a:t>
            </a:r>
          </a:p>
          <a:p>
            <a:r>
              <a:rPr lang="en-US" dirty="0" smtClean="0"/>
              <a:t>Thorax</a:t>
            </a:r>
          </a:p>
          <a:p>
            <a:r>
              <a:rPr lang="en-US" dirty="0" smtClean="0"/>
              <a:t>Abdomen</a:t>
            </a:r>
          </a:p>
          <a:p>
            <a:r>
              <a:rPr lang="en-US" dirty="0" smtClean="0"/>
              <a:t>Chewing mouthpart </a:t>
            </a:r>
          </a:p>
          <a:p>
            <a:r>
              <a:rPr lang="en-US" dirty="0" smtClean="0"/>
              <a:t>Piercing-sucking mouthpart</a:t>
            </a:r>
          </a:p>
          <a:p>
            <a:r>
              <a:rPr lang="en-US" dirty="0" smtClean="0"/>
              <a:t>Rasping-sucking mouthpart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4436532"/>
          </a:xfrm>
        </p:spPr>
        <p:txBody>
          <a:bodyPr>
            <a:normAutofit/>
          </a:bodyPr>
          <a:lstStyle/>
          <a:p>
            <a:r>
              <a:rPr lang="en-US" dirty="0" smtClean="0"/>
              <a:t>Siphoning mouthpart </a:t>
            </a:r>
          </a:p>
          <a:p>
            <a:r>
              <a:rPr lang="en-US" dirty="0" smtClean="0"/>
              <a:t>Sponging mouthpart </a:t>
            </a:r>
          </a:p>
          <a:p>
            <a:r>
              <a:rPr lang="en-US" dirty="0" smtClean="0"/>
              <a:t>Egg </a:t>
            </a:r>
          </a:p>
          <a:p>
            <a:r>
              <a:rPr lang="en-US" dirty="0" smtClean="0"/>
              <a:t>Larva</a:t>
            </a:r>
          </a:p>
          <a:p>
            <a:r>
              <a:rPr lang="en-US" dirty="0" smtClean="0"/>
              <a:t>Pupa</a:t>
            </a:r>
          </a:p>
          <a:p>
            <a:r>
              <a:rPr lang="en-US" dirty="0" smtClean="0"/>
              <a:t>Nymph </a:t>
            </a:r>
          </a:p>
          <a:p>
            <a:r>
              <a:rPr lang="en-US" dirty="0" smtClean="0"/>
              <a:t>Complete metamorphosis</a:t>
            </a:r>
          </a:p>
          <a:p>
            <a:r>
              <a:rPr lang="en-US" dirty="0" smtClean="0"/>
              <a:t>Incomplete metamorphosis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1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98" y="1882588"/>
            <a:ext cx="3736428" cy="3953436"/>
          </a:xfrm>
        </p:spPr>
        <p:txBody>
          <a:bodyPr/>
          <a:lstStyle/>
          <a:p>
            <a:r>
              <a:rPr lang="en-US" dirty="0" smtClean="0"/>
              <a:t>Small animals that have three body regions and three pairs or six legs.</a:t>
            </a:r>
          </a:p>
          <a:p>
            <a:r>
              <a:rPr lang="en-US" dirty="0" smtClean="0"/>
              <a:t>Body regions are head, thorax, and abdomen.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626" y="1761565"/>
            <a:ext cx="5040703" cy="41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2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Five types of mouthparts are important when identifying insects </a:t>
            </a:r>
          </a:p>
          <a:p>
            <a:pPr marL="860425" lvl="1" indent="-457200">
              <a:buAutoNum type="arabicPeriod"/>
            </a:pPr>
            <a:r>
              <a:rPr lang="en-US" sz="2800" dirty="0" smtClean="0"/>
              <a:t>Chewing </a:t>
            </a:r>
          </a:p>
          <a:p>
            <a:pPr marL="860425" lvl="1" indent="-457200">
              <a:buAutoNum type="arabicPeriod"/>
            </a:pPr>
            <a:r>
              <a:rPr lang="en-US" sz="2800" dirty="0" smtClean="0"/>
              <a:t>Piercing-sucking</a:t>
            </a:r>
          </a:p>
          <a:p>
            <a:pPr marL="860425" lvl="1" indent="-457200">
              <a:buAutoNum type="arabicPeriod"/>
            </a:pPr>
            <a:r>
              <a:rPr lang="en-US" sz="2800" dirty="0" smtClean="0"/>
              <a:t>Rasping-sucking</a:t>
            </a:r>
          </a:p>
          <a:p>
            <a:pPr marL="860425" lvl="1" indent="-457200">
              <a:buAutoNum type="arabicPeriod"/>
            </a:pPr>
            <a:r>
              <a:rPr lang="en-US" sz="2800" dirty="0" smtClean="0"/>
              <a:t>Siphoning </a:t>
            </a:r>
          </a:p>
          <a:p>
            <a:pPr marL="860425" lvl="1" indent="-457200">
              <a:buAutoNum type="arabicPeriod"/>
            </a:pPr>
            <a:r>
              <a:rPr lang="en-US" sz="2800" dirty="0" smtClean="0"/>
              <a:t>Sponging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2348" y="2866420"/>
            <a:ext cx="3929015" cy="29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1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Chewing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04" y="1805129"/>
            <a:ext cx="4655112" cy="3953436"/>
          </a:xfrm>
        </p:spPr>
        <p:txBody>
          <a:bodyPr/>
          <a:lstStyle/>
          <a:p>
            <a:r>
              <a:rPr lang="en-US" dirty="0" smtClean="0"/>
              <a:t>Chewing insects chew or grind food </a:t>
            </a:r>
          </a:p>
          <a:p>
            <a:r>
              <a:rPr lang="en-US" dirty="0" smtClean="0"/>
              <a:t>Damage by chewing insects includes tearing, chewing or grinding all parts of the plant </a:t>
            </a:r>
          </a:p>
          <a:p>
            <a:r>
              <a:rPr lang="en-US" dirty="0" smtClean="0"/>
              <a:t>Examples:  Beetles, cutworms, caterpillars and grasshoppers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416" y="2235199"/>
            <a:ext cx="3660401" cy="25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8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Piercing-Sucking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4057497" cy="4578591"/>
          </a:xfrm>
        </p:spPr>
        <p:txBody>
          <a:bodyPr>
            <a:normAutofit/>
          </a:bodyPr>
          <a:lstStyle/>
          <a:p>
            <a:r>
              <a:rPr lang="en-US" dirty="0" smtClean="0"/>
              <a:t>Puncture plant and suck sap usually from the underside of the leaves or on the stem </a:t>
            </a:r>
          </a:p>
          <a:p>
            <a:r>
              <a:rPr lang="en-US" dirty="0" smtClean="0"/>
              <a:t>Damage cause yellow spotted leaves which result in stunted growth </a:t>
            </a:r>
          </a:p>
          <a:p>
            <a:r>
              <a:rPr lang="en-US" dirty="0" smtClean="0"/>
              <a:t>Examples:  Aphids, mealy bugs, mites, scale and whiteflies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959" y="2515308"/>
            <a:ext cx="3947887" cy="27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3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Rasping-Sucking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4579807" cy="3953436"/>
          </a:xfrm>
        </p:spPr>
        <p:txBody>
          <a:bodyPr/>
          <a:lstStyle/>
          <a:p>
            <a:r>
              <a:rPr lang="en-US" dirty="0" smtClean="0"/>
              <a:t>Rasps or breaks the leaf surface and suck sap </a:t>
            </a:r>
          </a:p>
          <a:p>
            <a:r>
              <a:rPr lang="en-US" dirty="0" smtClean="0"/>
              <a:t>Damage plant tissue becomes speckled and white </a:t>
            </a:r>
          </a:p>
          <a:p>
            <a:r>
              <a:rPr lang="en-US" dirty="0" smtClean="0"/>
              <a:t>Example:  </a:t>
            </a:r>
            <a:r>
              <a:rPr lang="en-US" dirty="0" err="1" smtClean="0"/>
              <a:t>Thrip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270" y="401032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437" y="1499101"/>
            <a:ext cx="2446038" cy="23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7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Siphoning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28" y="1882587"/>
            <a:ext cx="4431007" cy="4597265"/>
          </a:xfrm>
        </p:spPr>
        <p:txBody>
          <a:bodyPr/>
          <a:lstStyle/>
          <a:p>
            <a:r>
              <a:rPr lang="en-US" dirty="0" smtClean="0"/>
              <a:t>Dip a coiled tube into a liquid food such as nectar and draw (or siphon) it in. </a:t>
            </a:r>
          </a:p>
          <a:p>
            <a:r>
              <a:rPr lang="en-US" dirty="0" smtClean="0"/>
              <a:t>Siphoning insects do little or no damage to the plant. </a:t>
            </a:r>
          </a:p>
          <a:p>
            <a:r>
              <a:rPr lang="en-US" dirty="0" smtClean="0"/>
              <a:t>Examples:  Butterflies and flies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5635" y="2480421"/>
            <a:ext cx="3821247" cy="25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7"/>
            <a:ext cx="4505106" cy="4615939"/>
          </a:xfrm>
        </p:spPr>
        <p:txBody>
          <a:bodyPr/>
          <a:lstStyle/>
          <a:p>
            <a:r>
              <a:rPr lang="en-US" dirty="0" smtClean="0"/>
              <a:t>Have two sponge-like structures that collect liquid food and move it into the food canal. </a:t>
            </a:r>
          </a:p>
          <a:p>
            <a:r>
              <a:rPr lang="en-US" dirty="0" smtClean="0"/>
              <a:t>Sponging insects can carry germs or diseases that can damage the plant. </a:t>
            </a:r>
          </a:p>
          <a:p>
            <a:r>
              <a:rPr lang="en-US" dirty="0" smtClean="0"/>
              <a:t>Example:  Housefly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0462" y="2391317"/>
            <a:ext cx="3814836" cy="25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4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14071</TotalTime>
  <Words>370</Words>
  <Application>Microsoft Office PowerPoint</Application>
  <PresentationFormat>Ekran Gösterisi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Orbit</vt:lpstr>
      <vt:lpstr>Horticultural Pests</vt:lpstr>
      <vt:lpstr>Mind Binder</vt:lpstr>
      <vt:lpstr>Anatomy of Insects</vt:lpstr>
      <vt:lpstr>Mouthparts</vt:lpstr>
      <vt:lpstr>Chewing </vt:lpstr>
      <vt:lpstr>Piercing-Sucking</vt:lpstr>
      <vt:lpstr>Rasping-Sucking</vt:lpstr>
      <vt:lpstr>Siphoning</vt:lpstr>
      <vt:lpstr>Sponging</vt:lpstr>
      <vt:lpstr>Life Cycle of Insects </vt:lpstr>
      <vt:lpstr>Life Cycle of Insects</vt:lpstr>
      <vt:lpstr>Most Wanted…Horticultural Pests</vt:lpstr>
      <vt:lpstr>Common Pests WANTED!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Horticultural Pests</dc:title>
  <dc:creator>Madalyn Batts</dc:creator>
  <cp:lastModifiedBy>Cem Özkan</cp:lastModifiedBy>
  <cp:revision>11</cp:revision>
  <dcterms:created xsi:type="dcterms:W3CDTF">2012-12-16T21:28:56Z</dcterms:created>
  <dcterms:modified xsi:type="dcterms:W3CDTF">2022-09-17T12:36:31Z</dcterms:modified>
</cp:coreProperties>
</file>