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4"/>
  </p:notesMasterIdLst>
  <p:sldIdLst>
    <p:sldId id="256" r:id="rId2"/>
    <p:sldId id="522" r:id="rId3"/>
    <p:sldId id="524" r:id="rId4"/>
    <p:sldId id="528" r:id="rId5"/>
    <p:sldId id="529" r:id="rId6"/>
    <p:sldId id="530" r:id="rId7"/>
    <p:sldId id="532" r:id="rId8"/>
    <p:sldId id="533" r:id="rId9"/>
    <p:sldId id="535" r:id="rId10"/>
    <p:sldId id="537" r:id="rId11"/>
    <p:sldId id="538" r:id="rId12"/>
    <p:sldId id="287" r:id="rId13"/>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b="1" dirty="0"/>
              <a:t>MEKAN </a:t>
            </a:r>
            <a:br>
              <a:rPr lang="tr-TR" dirty="0"/>
            </a:br>
            <a:endParaRPr lang="tr-TR" dirty="0"/>
          </a:p>
        </p:txBody>
      </p:sp>
      <p:sp>
        <p:nvSpPr>
          <p:cNvPr id="3" name="2 İçerik Yer Tutucusu"/>
          <p:cNvSpPr>
            <a:spLocks noGrp="1"/>
          </p:cNvSpPr>
          <p:nvPr>
            <p:ph idx="1"/>
          </p:nvPr>
        </p:nvSpPr>
        <p:spPr/>
        <p:txBody>
          <a:bodyPr/>
          <a:lstStyle/>
          <a:p>
            <a:pPr marL="0" lvl="0" indent="0">
              <a:buNone/>
            </a:pPr>
            <a:r>
              <a:rPr lang="tr-TR" dirty="0"/>
              <a:t>Sanatta mekan iki ya da üç boyutlu olabilir. Mekan fon ile objeler arasında her türlü ilişki olarak değerlendirilir. Nesnelerin altında, üstünde, arasındaki alandır, objelerin yerleştiği zemindir, arka fondur.</a:t>
            </a:r>
          </a:p>
          <a:p>
            <a:pPr marL="0" indent="0">
              <a:buNone/>
            </a:pPr>
            <a:endParaRPr lang="tr-TR" dirty="0"/>
          </a:p>
        </p:txBody>
      </p:sp>
    </p:spTree>
    <p:extLst>
      <p:ext uri="{BB962C8B-B14F-4D97-AF65-F5344CB8AC3E}">
        <p14:creationId xmlns:p14="http://schemas.microsoft.com/office/powerpoint/2010/main" val="2125552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000" b="1" dirty="0"/>
              <a:t>GÖRSEL TASARIM İLKELERİ </a:t>
            </a:r>
            <a:br>
              <a:rPr lang="tr-TR" dirty="0"/>
            </a:br>
            <a:endParaRPr lang="tr-TR" dirty="0"/>
          </a:p>
        </p:txBody>
      </p:sp>
      <p:sp>
        <p:nvSpPr>
          <p:cNvPr id="3" name="2 İçerik Yer Tutucusu"/>
          <p:cNvSpPr>
            <a:spLocks noGrp="1"/>
          </p:cNvSpPr>
          <p:nvPr>
            <p:ph idx="1"/>
          </p:nvPr>
        </p:nvSpPr>
        <p:spPr/>
        <p:txBody>
          <a:bodyPr/>
          <a:lstStyle/>
          <a:p>
            <a:pPr lvl="0"/>
            <a:r>
              <a:rPr lang="tr-TR" b="1" dirty="0"/>
              <a:t>Denge</a:t>
            </a:r>
            <a:endParaRPr lang="tr-TR" dirty="0"/>
          </a:p>
          <a:p>
            <a:pPr lvl="0"/>
            <a:r>
              <a:rPr lang="tr-TR" b="1" dirty="0"/>
              <a:t>Birlik (Bütünlük)</a:t>
            </a:r>
            <a:endParaRPr lang="tr-TR" dirty="0"/>
          </a:p>
          <a:p>
            <a:pPr lvl="0"/>
            <a:r>
              <a:rPr lang="tr-TR" b="1" dirty="0"/>
              <a:t>Değişiklik</a:t>
            </a:r>
            <a:endParaRPr lang="tr-TR" dirty="0"/>
          </a:p>
          <a:p>
            <a:pPr lvl="0"/>
            <a:r>
              <a:rPr lang="tr-TR" b="1" dirty="0"/>
              <a:t>Ahenk (Uyum)</a:t>
            </a:r>
            <a:endParaRPr lang="tr-TR" dirty="0"/>
          </a:p>
          <a:p>
            <a:pPr lvl="0"/>
            <a:r>
              <a:rPr lang="tr-TR" b="1" dirty="0"/>
              <a:t>Hareket ve </a:t>
            </a:r>
            <a:r>
              <a:rPr lang="tr-TR" b="1" dirty="0" err="1"/>
              <a:t>ritm</a:t>
            </a:r>
            <a:endParaRPr lang="tr-TR" dirty="0"/>
          </a:p>
          <a:p>
            <a:pPr lvl="0"/>
            <a:r>
              <a:rPr lang="tr-TR" b="1" dirty="0"/>
              <a:t>Dereceleme</a:t>
            </a:r>
            <a:endParaRPr lang="tr-TR" dirty="0"/>
          </a:p>
          <a:p>
            <a:pPr lvl="0"/>
            <a:r>
              <a:rPr lang="tr-TR" b="1" dirty="0"/>
              <a:t>Oran-orantı</a:t>
            </a:r>
            <a:endParaRPr lang="tr-TR" dirty="0"/>
          </a:p>
          <a:p>
            <a:endParaRPr lang="tr-TR" dirty="0"/>
          </a:p>
        </p:txBody>
      </p:sp>
    </p:spTree>
    <p:extLst>
      <p:ext uri="{BB962C8B-B14F-4D97-AF65-F5344CB8AC3E}">
        <p14:creationId xmlns:p14="http://schemas.microsoft.com/office/powerpoint/2010/main" val="502888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7772400" cy="1143000"/>
          </a:xfrm>
        </p:spPr>
        <p:txBody>
          <a:bodyPr/>
          <a:lstStyle/>
          <a:p>
            <a:r>
              <a:rPr lang="tr-TR" sz="3600" b="1" dirty="0"/>
              <a:t>SANATSAL TASARIM ÖĞELERİ</a:t>
            </a:r>
            <a:br>
              <a:rPr lang="tr-TR" dirty="0"/>
            </a:br>
            <a:endParaRPr lang="tr-TR" dirty="0"/>
          </a:p>
        </p:txBody>
      </p:sp>
      <p:sp>
        <p:nvSpPr>
          <p:cNvPr id="3" name="2 İçerik Yer Tutucusu"/>
          <p:cNvSpPr>
            <a:spLocks noGrp="1"/>
          </p:cNvSpPr>
          <p:nvPr>
            <p:ph idx="1"/>
          </p:nvPr>
        </p:nvSpPr>
        <p:spPr>
          <a:xfrm>
            <a:off x="1763688" y="2081213"/>
            <a:ext cx="6694512" cy="4114800"/>
          </a:xfrm>
        </p:spPr>
        <p:txBody>
          <a:bodyPr/>
          <a:lstStyle/>
          <a:p>
            <a:pPr lvl="0"/>
            <a:r>
              <a:rPr lang="tr-TR" dirty="0"/>
              <a:t>Nokta </a:t>
            </a:r>
          </a:p>
          <a:p>
            <a:pPr lvl="0"/>
            <a:r>
              <a:rPr lang="tr-TR" dirty="0"/>
              <a:t>Çizgi</a:t>
            </a:r>
          </a:p>
          <a:p>
            <a:pPr lvl="0"/>
            <a:r>
              <a:rPr lang="tr-TR" dirty="0"/>
              <a:t>Biçim</a:t>
            </a:r>
          </a:p>
          <a:p>
            <a:pPr lvl="0"/>
            <a:r>
              <a:rPr lang="tr-TR" dirty="0"/>
              <a:t>Renk</a:t>
            </a:r>
          </a:p>
          <a:p>
            <a:pPr lvl="0"/>
            <a:r>
              <a:rPr lang="tr-TR" dirty="0"/>
              <a:t>Leke</a:t>
            </a:r>
          </a:p>
          <a:p>
            <a:pPr lvl="0"/>
            <a:r>
              <a:rPr lang="tr-TR" dirty="0"/>
              <a:t>Doku</a:t>
            </a:r>
          </a:p>
          <a:p>
            <a:pPr lvl="0"/>
            <a:r>
              <a:rPr lang="tr-TR" dirty="0"/>
              <a:t>Mekan </a:t>
            </a:r>
          </a:p>
          <a:p>
            <a:endParaRPr lang="tr-TR" dirty="0"/>
          </a:p>
        </p:txBody>
      </p:sp>
    </p:spTree>
    <p:extLst>
      <p:ext uri="{BB962C8B-B14F-4D97-AF65-F5344CB8AC3E}">
        <p14:creationId xmlns:p14="http://schemas.microsoft.com/office/powerpoint/2010/main" val="1168361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NOKTA</a:t>
            </a:r>
            <a:endParaRPr lang="tr-TR" dirty="0"/>
          </a:p>
        </p:txBody>
      </p:sp>
      <p:sp>
        <p:nvSpPr>
          <p:cNvPr id="3" name="2 İçerik Yer Tutucusu"/>
          <p:cNvSpPr>
            <a:spLocks noGrp="1"/>
          </p:cNvSpPr>
          <p:nvPr>
            <p:ph idx="1"/>
          </p:nvPr>
        </p:nvSpPr>
        <p:spPr/>
        <p:txBody>
          <a:bodyPr/>
          <a:lstStyle/>
          <a:p>
            <a:pPr marL="0" lvl="0" indent="0">
              <a:buNone/>
            </a:pPr>
            <a:r>
              <a:rPr lang="tr-TR" dirty="0"/>
              <a:t>Noktanın birden fazla kullanımında göz kendiliğinden bağlantı kurar ve noktaları çizgilere dönüştürerek algılar. Noktaların sık ya da seyrek dağılımı ile farklı leke değerleri oluşur. Sık olanlar koyu leke etkisi seyrek olanlar açık leke etkisi yaratır.</a:t>
            </a:r>
          </a:p>
          <a:p>
            <a:pPr marL="0" indent="0">
              <a:buNone/>
            </a:pPr>
            <a:endParaRPr lang="tr-TR" dirty="0"/>
          </a:p>
        </p:txBody>
      </p:sp>
    </p:spTree>
    <p:extLst>
      <p:ext uri="{BB962C8B-B14F-4D97-AF65-F5344CB8AC3E}">
        <p14:creationId xmlns:p14="http://schemas.microsoft.com/office/powerpoint/2010/main" val="1854676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ÇİZGİ</a:t>
            </a:r>
            <a:endParaRPr lang="tr-TR" dirty="0"/>
          </a:p>
        </p:txBody>
      </p:sp>
      <p:sp>
        <p:nvSpPr>
          <p:cNvPr id="3" name="2 İçerik Yer Tutucusu"/>
          <p:cNvSpPr>
            <a:spLocks noGrp="1"/>
          </p:cNvSpPr>
          <p:nvPr>
            <p:ph idx="1"/>
          </p:nvPr>
        </p:nvSpPr>
        <p:spPr>
          <a:xfrm>
            <a:off x="685800" y="1628800"/>
            <a:ext cx="7772400" cy="4567213"/>
          </a:xfrm>
        </p:spPr>
        <p:txBody>
          <a:bodyPr/>
          <a:lstStyle/>
          <a:p>
            <a:pPr marL="0" lvl="0" indent="0">
              <a:buNone/>
            </a:pPr>
            <a:r>
              <a:rPr lang="tr-TR" dirty="0"/>
              <a:t>Çizginin gerçek varlığını sınırı belirleme, varlıkları tanıtma, çeşitli duygu ve düşünceleri kendi başına ifade edebilme özelliği dolayısıyla sanat alanında görürüz. Genel anlamda iki çeşit çizgi vardır; Düz Çizgi ve Eğri Çizgi (Çizgi çeşitleri: kırık, devamlı, kesik, kıvrık, dikey, yatay, ince, kalın, uzun, kısa … bunların hepsi bu iki çeşit çizgi tipi içinde yer alır).</a:t>
            </a:r>
          </a:p>
          <a:p>
            <a:endParaRPr lang="tr-TR" dirty="0"/>
          </a:p>
        </p:txBody>
      </p:sp>
    </p:spTree>
    <p:extLst>
      <p:ext uri="{BB962C8B-B14F-4D97-AF65-F5344CB8AC3E}">
        <p14:creationId xmlns:p14="http://schemas.microsoft.com/office/powerpoint/2010/main" val="2498481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b="1" dirty="0"/>
              <a:t>BİÇİM/FORM</a:t>
            </a:r>
            <a:endParaRPr lang="tr-TR" dirty="0"/>
          </a:p>
        </p:txBody>
      </p:sp>
      <p:sp>
        <p:nvSpPr>
          <p:cNvPr id="3" name="2 İçerik Yer Tutucusu"/>
          <p:cNvSpPr>
            <a:spLocks noGrp="1"/>
          </p:cNvSpPr>
          <p:nvPr>
            <p:ph idx="1"/>
          </p:nvPr>
        </p:nvSpPr>
        <p:spPr>
          <a:xfrm>
            <a:off x="685800" y="2492896"/>
            <a:ext cx="7772400" cy="3703117"/>
          </a:xfrm>
        </p:spPr>
        <p:txBody>
          <a:bodyPr/>
          <a:lstStyle/>
          <a:p>
            <a:pPr marL="0" lvl="0" indent="0">
              <a:buNone/>
            </a:pPr>
            <a:r>
              <a:rPr lang="tr-TR" dirty="0"/>
              <a:t>Bir varlığın dış çizgileri bakımından niteliği biçimi oluşturmaktadır. Genişliği ve yüksekliği olan alanlara biçim denir. </a:t>
            </a:r>
          </a:p>
          <a:p>
            <a:pPr marL="0" indent="0">
              <a:buNone/>
            </a:pPr>
            <a:endParaRPr lang="tr-TR" dirty="0"/>
          </a:p>
        </p:txBody>
      </p:sp>
    </p:spTree>
    <p:extLst>
      <p:ext uri="{BB962C8B-B14F-4D97-AF65-F5344CB8AC3E}">
        <p14:creationId xmlns:p14="http://schemas.microsoft.com/office/powerpoint/2010/main" val="215337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BİÇİM/FORM</a:t>
            </a:r>
            <a:endParaRPr lang="tr-TR" dirty="0"/>
          </a:p>
        </p:txBody>
      </p:sp>
      <p:sp>
        <p:nvSpPr>
          <p:cNvPr id="3" name="2 İçerik Yer Tutucusu"/>
          <p:cNvSpPr>
            <a:spLocks noGrp="1"/>
          </p:cNvSpPr>
          <p:nvPr>
            <p:ph idx="1"/>
          </p:nvPr>
        </p:nvSpPr>
        <p:spPr>
          <a:xfrm>
            <a:off x="685800" y="1484784"/>
            <a:ext cx="7772400" cy="4711229"/>
          </a:xfrm>
        </p:spPr>
        <p:txBody>
          <a:bodyPr/>
          <a:lstStyle/>
          <a:p>
            <a:pPr lvl="0"/>
            <a:r>
              <a:rPr lang="tr-TR" dirty="0"/>
              <a:t>Biçimler iki ya da üç boyutlu olabilir. Resimdeki biçimler genişlik ve yükseklikten ibaretse iki boyutlu olarak kabul edilir. Genişlik ve yükseklikle birlikte derinlik de varsa, derinlik etkisi yaratılmışsa üçüncü boyut etkisi devreye girer. Artık biçim değil form olur. Üçüncü boyutta ışık-gölge, perspektiften yararlanılır. Kare, daire, üçgen birer biçimken üçboyutlu görünümleri küp, küre, koni birer formdur. </a:t>
            </a:r>
          </a:p>
          <a:p>
            <a:endParaRPr lang="tr-TR" dirty="0"/>
          </a:p>
        </p:txBody>
      </p:sp>
    </p:spTree>
    <p:extLst>
      <p:ext uri="{BB962C8B-B14F-4D97-AF65-F5344CB8AC3E}">
        <p14:creationId xmlns:p14="http://schemas.microsoft.com/office/powerpoint/2010/main" val="3580022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lvl="0"/>
            <a:r>
              <a:rPr lang="tr-TR" b="1" dirty="0"/>
              <a:t>RENK</a:t>
            </a:r>
            <a:br>
              <a:rPr lang="tr-TR" dirty="0"/>
            </a:br>
            <a:endParaRPr lang="tr-TR" dirty="0"/>
          </a:p>
        </p:txBody>
      </p:sp>
      <p:sp>
        <p:nvSpPr>
          <p:cNvPr id="3" name="2 İçerik Yer Tutucusu"/>
          <p:cNvSpPr>
            <a:spLocks noGrp="1"/>
          </p:cNvSpPr>
          <p:nvPr>
            <p:ph idx="1"/>
          </p:nvPr>
        </p:nvSpPr>
        <p:spPr/>
        <p:txBody>
          <a:bodyPr/>
          <a:lstStyle/>
          <a:p>
            <a:pPr marL="0" lvl="0" indent="0">
              <a:buNone/>
            </a:pPr>
            <a:r>
              <a:rPr lang="tr-TR" dirty="0"/>
              <a:t>Yaşamımın her alanında renk vardır; giyim, dekorasyon, mimari vd. Algılanabilmesi için ışığın varlığına ihtiyaç vardır. İnsanda oluşturduğu etkiden dolayı görsel sanatlarda önemli bir öğedir. </a:t>
            </a:r>
          </a:p>
          <a:p>
            <a:pPr marL="0" indent="0">
              <a:buNone/>
            </a:pPr>
            <a:endParaRPr lang="tr-TR" dirty="0"/>
          </a:p>
        </p:txBody>
      </p:sp>
    </p:spTree>
    <p:extLst>
      <p:ext uri="{BB962C8B-B14F-4D97-AF65-F5344CB8AC3E}">
        <p14:creationId xmlns:p14="http://schemas.microsoft.com/office/powerpoint/2010/main" val="259842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LEKE</a:t>
            </a:r>
            <a:endParaRPr lang="tr-TR" dirty="0"/>
          </a:p>
        </p:txBody>
      </p:sp>
      <p:sp>
        <p:nvSpPr>
          <p:cNvPr id="3" name="2 İçerik Yer Tutucusu"/>
          <p:cNvSpPr>
            <a:spLocks noGrp="1"/>
          </p:cNvSpPr>
          <p:nvPr>
            <p:ph idx="1"/>
          </p:nvPr>
        </p:nvSpPr>
        <p:spPr/>
        <p:txBody>
          <a:bodyPr/>
          <a:lstStyle/>
          <a:p>
            <a:pPr marL="0" lvl="0" indent="0">
              <a:buNone/>
            </a:pPr>
            <a:r>
              <a:rPr lang="tr-TR" dirty="0"/>
              <a:t>Bir yüzey üzerinde algılanan farklı ton değerlerine leke denir. Her renk bir leke değerine sahiptir. Sarı, mavi, yeşilin leke değerleri vardır. Ya da açık, koyu yeşilin de leke değerleri var. Siyah beyaz fotoğraflarda leke değerleri net bir şekilde görülebilir. </a:t>
            </a:r>
          </a:p>
          <a:p>
            <a:pPr marL="0" indent="0">
              <a:buNone/>
            </a:pPr>
            <a:endParaRPr lang="tr-TR" dirty="0"/>
          </a:p>
        </p:txBody>
      </p:sp>
    </p:spTree>
    <p:extLst>
      <p:ext uri="{BB962C8B-B14F-4D97-AF65-F5344CB8AC3E}">
        <p14:creationId xmlns:p14="http://schemas.microsoft.com/office/powerpoint/2010/main" val="3833333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DOKU</a:t>
            </a:r>
            <a:endParaRPr lang="tr-TR" dirty="0"/>
          </a:p>
        </p:txBody>
      </p:sp>
      <p:sp>
        <p:nvSpPr>
          <p:cNvPr id="3" name="2 İçerik Yer Tutucusu"/>
          <p:cNvSpPr>
            <a:spLocks noGrp="1"/>
          </p:cNvSpPr>
          <p:nvPr>
            <p:ph idx="1"/>
          </p:nvPr>
        </p:nvSpPr>
        <p:spPr/>
        <p:txBody>
          <a:bodyPr/>
          <a:lstStyle/>
          <a:p>
            <a:pPr lvl="0"/>
            <a:r>
              <a:rPr lang="tr-TR" dirty="0"/>
              <a:t>Gözle bakıldığında algılanan görsel doku olur, koyunun kıvrımlı çizgiler yaparak resmedildiği bir resme bakılınca görsel doku devreye girer. Portakal kabuğuna dokununca dokusu anlaşılır, kabuk üzerindeki noktalarında vurgulandığı resim ile kabuğa dokunmadan algılanan görsel doku algısıdır. </a:t>
            </a:r>
          </a:p>
          <a:p>
            <a:endParaRPr lang="tr-TR" dirty="0"/>
          </a:p>
        </p:txBody>
      </p:sp>
    </p:spTree>
    <p:extLst>
      <p:ext uri="{BB962C8B-B14F-4D97-AF65-F5344CB8AC3E}">
        <p14:creationId xmlns:p14="http://schemas.microsoft.com/office/powerpoint/2010/main" val="2748439336"/>
      </p:ext>
    </p:extLst>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1068</TotalTime>
  <Words>625</Words>
  <Application>Microsoft Office PowerPoint</Application>
  <PresentationFormat>Ekran Gösterisi (4:3)</PresentationFormat>
  <Paragraphs>44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Calibri</vt:lpstr>
      <vt:lpstr>Comic Sans MS</vt:lpstr>
      <vt:lpstr>Times New Roman</vt:lpstr>
      <vt:lpstr>Şiirsel tasarım şablonu</vt:lpstr>
      <vt:lpstr>ÇOCUKLUK DÖNEMİNDE YARATICILIK VE SANAT EĞİTİMİ</vt:lpstr>
      <vt:lpstr>SANATSAL TASARIM ÖĞELERİ </vt:lpstr>
      <vt:lpstr>NOKTA</vt:lpstr>
      <vt:lpstr>ÇİZGİ</vt:lpstr>
      <vt:lpstr>BİÇİM/FORM</vt:lpstr>
      <vt:lpstr>BİÇİM/FORM</vt:lpstr>
      <vt:lpstr>RENK </vt:lpstr>
      <vt:lpstr>LEKE</vt:lpstr>
      <vt:lpstr>DOKU</vt:lpstr>
      <vt:lpstr>MEKAN  </vt:lpstr>
      <vt:lpstr>GÖRSEL TASARIM İLKELERİ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51</cp:revision>
  <dcterms:created xsi:type="dcterms:W3CDTF">2009-04-17T20:58:37Z</dcterms:created>
  <dcterms:modified xsi:type="dcterms:W3CDTF">2020-05-04T20:52:24Z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