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5EE80-8E34-4C37-868E-23D5584D3E4C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FCF79-FEA6-4643-BEFB-8C883A7442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1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2FD03-8862-42B7-8B1C-B34F4CBE89D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26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21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6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38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5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9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79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58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60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8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65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90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B9E3-0060-4063-A931-E3CBC10686DF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D3853-6D32-4C08-A862-53B329E9D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30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YAŞAMDA ANLAM ve YAŞLILIK </a:t>
            </a:r>
            <a:r>
              <a:rPr lang="tr-TR" dirty="0" smtClean="0"/>
              <a:t>SÜRECİ-devamı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9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Dursun, P. (2018), «Yaşamda Anlam ve Yaşlılık Süreci», E. </a:t>
            </a:r>
            <a:r>
              <a:rPr lang="tr-TR" dirty="0" err="1" smtClean="0"/>
              <a:t>Özmete</a:t>
            </a:r>
            <a:r>
              <a:rPr lang="tr-TR" dirty="0" smtClean="0"/>
              <a:t>&amp; G. Baştuğ (Ed.) Yaşlılarda Psikolojik ve Sosyal Rehabilitasyon, s. 89-103, Hedef CS Basın Yayın, Ankara.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5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A</a:t>
            </a:r>
            <a:r>
              <a:rPr lang="tr-TR" sz="4000" b="1" dirty="0" smtClean="0"/>
              <a:t>nlam </a:t>
            </a:r>
            <a:r>
              <a:rPr lang="tr-TR" sz="4000" b="1" dirty="0" smtClean="0"/>
              <a:t>nasıl elde edilir?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İnsanlar sosyal varlıklar olarak; bağ kurmak, aidiyet, benlik saygısı ve yaşam üzerindeki denetim duygularını sosyal ilişkileri üzerinden oluştururlar.</a:t>
            </a:r>
          </a:p>
          <a:p>
            <a:pPr algn="just"/>
            <a:r>
              <a:rPr lang="tr-TR" dirty="0" smtClean="0"/>
              <a:t>Bu bağlamda yaşamda anlam duygusunun oluşabilmesi, sosyal ilişkilerin kalitesine bağlı olarak değişir.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9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Frankl’a</a:t>
            </a:r>
            <a:r>
              <a:rPr lang="tr-TR" b="1" dirty="0" smtClean="0"/>
              <a:t> göre anlam nasıl elde edilir?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</a:rPr>
              <a:t>HAYATIN AMACI</a:t>
            </a:r>
          </a:p>
          <a:p>
            <a:pPr marL="0" indent="0" algn="just">
              <a:buNone/>
            </a:pPr>
            <a:r>
              <a:rPr lang="tr-TR" dirty="0" smtClean="0"/>
              <a:t>1. Proje yaratmak (sabah seni uyandıran şey?)</a:t>
            </a:r>
          </a:p>
          <a:p>
            <a:pPr marL="0" indent="0" algn="just">
              <a:buNone/>
            </a:pPr>
            <a:r>
              <a:rPr lang="tr-TR" dirty="0" smtClean="0"/>
              <a:t>2. Yeni bir deneyim kazanmak</a:t>
            </a:r>
          </a:p>
          <a:p>
            <a:pPr marL="0" indent="0" algn="just">
              <a:buNone/>
            </a:pPr>
            <a:r>
              <a:rPr lang="tr-TR" dirty="0" smtClean="0"/>
              <a:t>3. </a:t>
            </a:r>
            <a:r>
              <a:rPr lang="tr-TR" dirty="0" err="1" smtClean="0"/>
              <a:t>Izdırap</a:t>
            </a:r>
            <a:r>
              <a:rPr lang="tr-TR" dirty="0" smtClean="0"/>
              <a:t> ile ilgili kurtarıcı bir bakış açısı</a:t>
            </a:r>
          </a:p>
          <a:p>
            <a:pPr lvl="1" algn="just"/>
            <a:r>
              <a:rPr lang="tr-TR" dirty="0" smtClean="0"/>
              <a:t>En zor koşullarda bile seçim yapma özgürlüğümüz vardır.</a:t>
            </a:r>
          </a:p>
          <a:p>
            <a:pPr lvl="1" algn="just"/>
            <a:r>
              <a:rPr lang="tr-TR" dirty="0" smtClean="0"/>
              <a:t>Zor zamanlar, acı ve keder hayatın bir parçası. Geldiklerinde gülümseyerek yaklaşmayabilirsiniz ama onlara rağmen devam edebilirsiniz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pPr lvl="1" algn="just"/>
            <a:r>
              <a:rPr lang="tr-TR" dirty="0" smtClean="0">
                <a:sym typeface="Wingdings" panose="05000000000000000000" pitchFamily="2" charset="2"/>
              </a:rPr>
              <a:t>Bu dünyada sonsuza kadar kalmayacağız, sahiplenin ve yaşayın.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2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Sosyal dışlanma anlam oluşturma sürecini derinden etkilemektedir.</a:t>
            </a:r>
          </a:p>
          <a:p>
            <a:pPr algn="just"/>
            <a:r>
              <a:rPr lang="tr-TR" dirty="0" smtClean="0"/>
              <a:t>Yapılan bir araştırmada,</a:t>
            </a:r>
          </a:p>
          <a:p>
            <a:pPr lvl="1" algn="just"/>
            <a:r>
              <a:rPr lang="tr-TR" dirty="0" smtClean="0"/>
              <a:t>Ailelerini ve ailelerden gelen desteği ilk ve en önemli anlam kaynağı olarak görürken</a:t>
            </a:r>
          </a:p>
          <a:p>
            <a:pPr lvl="1" algn="just"/>
            <a:r>
              <a:rPr lang="tr-TR" dirty="0" smtClean="0"/>
              <a:t>İkinci sırada arkadaşlarını</a:t>
            </a:r>
          </a:p>
          <a:p>
            <a:pPr lvl="1" algn="just"/>
            <a:r>
              <a:rPr lang="tr-TR" dirty="0" smtClean="0"/>
              <a:t>Din, eğitim, başarı…</a:t>
            </a:r>
          </a:p>
          <a:p>
            <a:pPr marL="457200" lvl="1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2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Başka bir araştırma düzenli fiziksel aktivite yapmanın yaşlı bireylerde anlam düzeyini artırdığını göstermiştir.</a:t>
            </a:r>
          </a:p>
          <a:p>
            <a:pPr algn="just"/>
            <a:r>
              <a:rPr lang="tr-TR" dirty="0" smtClean="0"/>
              <a:t>Diğer bir çalışmada yaşamda amaç edinmenin ve evrenin düzeni içinde bir var oluş nedenine sahip olma duyguları ile iyimserliğin depresyon ile olumsuz yönde ilişkili olduğunu saptamıştır.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Yaşlılık dönemi hem anlamın hem de anlam arayışının fazla olduğu bir dönemdir.</a:t>
            </a:r>
          </a:p>
          <a:p>
            <a:pPr algn="just"/>
            <a:r>
              <a:rPr lang="tr-TR" dirty="0" smtClean="0"/>
              <a:t>Birçok araştırmada iyimser bireylerin daha fazla yaşamda anlam düzeyine sahip olduğu bunun da öznel iyi oluşa katkı sağladığı saptanmıştır.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6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 bireylerde doğrudan iyimserliği artırma stratejileri yerine yaşanılan olayları, pişmanlıkları ya da zaferleri bir bütünsellik içinde anlamlandırma çabalarına daha fazla önem verilebilir.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Anlam Geliştirme Uygulamaları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Yas terapisi</a:t>
            </a:r>
          </a:p>
          <a:p>
            <a:pPr algn="just"/>
            <a:r>
              <a:rPr lang="tr-TR" dirty="0" smtClean="0"/>
              <a:t>Anlam terapisi</a:t>
            </a:r>
          </a:p>
          <a:p>
            <a:pPr algn="just"/>
            <a:r>
              <a:rPr lang="tr-TR" dirty="0" smtClean="0"/>
              <a:t>Anımsama terapisi</a:t>
            </a:r>
          </a:p>
          <a:p>
            <a:pPr algn="just"/>
            <a:r>
              <a:rPr lang="tr-TR" dirty="0" smtClean="0"/>
              <a:t>Yaşamı gözden geçirme terapisi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terapi uygulamalarında ANILAR oldukça zengin bir malzeme sunar. </a:t>
            </a:r>
          </a:p>
          <a:p>
            <a:pPr algn="just"/>
            <a:r>
              <a:rPr lang="tr-TR" dirty="0" smtClean="0"/>
              <a:t>Yaşlı bireylerin anıları çoktur ve yaşlı bireyler onları diri tutan hatta yaşama bağlayan bu anıların gençlerce dinlenilmesini talep ederler.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4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338</Words>
  <Application>Microsoft Office PowerPoint</Application>
  <PresentationFormat>Ekran Gösterisi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SOSYAL REHABİLİTASYON</vt:lpstr>
      <vt:lpstr>Anlam nasıl elde edilir?</vt:lpstr>
      <vt:lpstr>Frankl’a göre anlam nasıl elde edilir?</vt:lpstr>
      <vt:lpstr>PowerPoint Sunusu</vt:lpstr>
      <vt:lpstr>PowerPoint Sunusu</vt:lpstr>
      <vt:lpstr>PowerPoint Sunusu</vt:lpstr>
      <vt:lpstr>PowerPoint Sunusu</vt:lpstr>
      <vt:lpstr>Anlam Geliştirme Uygulamaları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Toshıba</cp:lastModifiedBy>
  <cp:revision>2</cp:revision>
  <dcterms:created xsi:type="dcterms:W3CDTF">2020-03-31T08:15:37Z</dcterms:created>
  <dcterms:modified xsi:type="dcterms:W3CDTF">2020-03-31T08:19:17Z</dcterms:modified>
</cp:coreProperties>
</file>