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61" r:id="rId8"/>
    <p:sldId id="262" r:id="rId9"/>
    <p:sldId id="271" r:id="rId10"/>
    <p:sldId id="272" r:id="rId11"/>
    <p:sldId id="263" r:id="rId12"/>
    <p:sldId id="264" r:id="rId13"/>
    <p:sldId id="267"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0BD9724-7DE9-404D-A561-6C80940AA3DD}"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3398002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BD9724-7DE9-404D-A561-6C80940AA3DD}"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4263416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BD9724-7DE9-404D-A561-6C80940AA3DD}"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1954953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BD9724-7DE9-404D-A561-6C80940AA3DD}"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88614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0BD9724-7DE9-404D-A561-6C80940AA3DD}" type="datetimeFigureOut">
              <a:rPr lang="tr-TR" smtClean="0"/>
              <a:t>10.03.2022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25324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0BD9724-7DE9-404D-A561-6C80940AA3DD}" type="datetimeFigureOut">
              <a:rPr lang="tr-TR" smtClean="0"/>
              <a:t>10.03.2022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1074497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0BD9724-7DE9-404D-A561-6C80940AA3DD}" type="datetimeFigureOut">
              <a:rPr lang="tr-TR" smtClean="0"/>
              <a:t>10.03.2022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23988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0BD9724-7DE9-404D-A561-6C80940AA3DD}" type="datetimeFigureOut">
              <a:rPr lang="tr-TR" smtClean="0"/>
              <a:t>10.03.2022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82315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BD9724-7DE9-404D-A561-6C80940AA3DD}" type="datetimeFigureOut">
              <a:rPr lang="tr-TR" smtClean="0"/>
              <a:t>10.03.2022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147498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BD9724-7DE9-404D-A561-6C80940AA3DD}" type="datetimeFigureOut">
              <a:rPr lang="tr-TR" smtClean="0"/>
              <a:t>10.03.2022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23581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BD9724-7DE9-404D-A561-6C80940AA3DD}" type="datetimeFigureOut">
              <a:rPr lang="tr-TR" smtClean="0"/>
              <a:t>10.03.2022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5D4993-3A3A-412D-924F-AF830CBAD476}" type="slidenum">
              <a:rPr lang="tr-TR" smtClean="0"/>
              <a:t>‹#›</a:t>
            </a:fld>
            <a:endParaRPr lang="tr-TR"/>
          </a:p>
        </p:txBody>
      </p:sp>
    </p:spTree>
    <p:extLst>
      <p:ext uri="{BB962C8B-B14F-4D97-AF65-F5344CB8AC3E}">
        <p14:creationId xmlns:p14="http://schemas.microsoft.com/office/powerpoint/2010/main" val="1155602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D9724-7DE9-404D-A561-6C80940AA3DD}" type="datetimeFigureOut">
              <a:rPr lang="tr-TR" smtClean="0"/>
              <a:t>10.03.2022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D4993-3A3A-412D-924F-AF830CBAD476}" type="slidenum">
              <a:rPr lang="tr-TR" smtClean="0"/>
              <a:t>‹#›</a:t>
            </a:fld>
            <a:endParaRPr lang="tr-TR"/>
          </a:p>
        </p:txBody>
      </p:sp>
    </p:spTree>
    <p:extLst>
      <p:ext uri="{BB962C8B-B14F-4D97-AF65-F5344CB8AC3E}">
        <p14:creationId xmlns:p14="http://schemas.microsoft.com/office/powerpoint/2010/main" val="2369045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85993" y="1937290"/>
            <a:ext cx="9144000" cy="2730708"/>
          </a:xfrm>
        </p:spPr>
        <p:txBody>
          <a:bodyPr>
            <a:normAutofit/>
          </a:bodyPr>
          <a:lstStyle/>
          <a:p>
            <a:r>
              <a:rPr lang="tr-TR" sz="2400" dirty="0" smtClean="0">
                <a:latin typeface="Times New Roman" panose="02020603050405020304" pitchFamily="18" charset="0"/>
                <a:cs typeface="Times New Roman" panose="02020603050405020304" pitchFamily="18" charset="0"/>
              </a:rPr>
              <a:t>TARIMSAL KURAKLIK YÖNETİMİ</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r>
              <a:rPr lang="tr-TR" sz="2400" dirty="0" smtClean="0">
                <a:latin typeface="Times New Roman" panose="02020603050405020304" pitchFamily="18" charset="0"/>
                <a:cs typeface="Times New Roman" panose="02020603050405020304" pitchFamily="18" charset="0"/>
              </a:rPr>
              <a:t>12. Kuraklıkla İlgili Yasal Mevzuat</a:t>
            </a:r>
            <a:br>
              <a:rPr lang="tr-TR" sz="2400"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r>
              <a:rPr lang="tr-TR" sz="2400" dirty="0" err="1" smtClean="0">
                <a:latin typeface="Times New Roman" panose="02020603050405020304" pitchFamily="18" charset="0"/>
                <a:cs typeface="Times New Roman" panose="02020603050405020304" pitchFamily="18" charset="0"/>
              </a:rPr>
              <a:t>Prof.Dr.Belgin</a:t>
            </a:r>
            <a:r>
              <a:rPr lang="tr-TR" sz="2400" dirty="0" smtClean="0">
                <a:latin typeface="Times New Roman" panose="02020603050405020304" pitchFamily="18" charset="0"/>
                <a:cs typeface="Times New Roman" panose="02020603050405020304" pitchFamily="18" charset="0"/>
              </a:rPr>
              <a:t> ÇAKMAK</a:t>
            </a:r>
            <a:br>
              <a:rPr lang="tr-TR" sz="2400" dirty="0" smtClean="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
            </a:r>
            <a:br>
              <a:rPr lang="tr-TR" sz="2400"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1120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790414"/>
            <a:ext cx="12192000" cy="6067586"/>
          </a:xfrm>
          <a:prstGeom prst="rect">
            <a:avLst/>
          </a:prstGeom>
        </p:spPr>
      </p:pic>
    </p:spTree>
    <p:extLst>
      <p:ext uri="{BB962C8B-B14F-4D97-AF65-F5344CB8AC3E}">
        <p14:creationId xmlns:p14="http://schemas.microsoft.com/office/powerpoint/2010/main" val="2623649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2770" y="136308"/>
            <a:ext cx="10515600" cy="4351338"/>
          </a:xfrm>
        </p:spPr>
        <p:txBody>
          <a:bodyPr/>
          <a:lstStyle/>
          <a:p>
            <a:pPr marL="0" indent="0">
              <a:buNone/>
            </a:pPr>
            <a:r>
              <a:rPr lang="tr-TR" b="1" dirty="0">
                <a:solidFill>
                  <a:srgbClr val="000000"/>
                </a:solidFill>
                <a:latin typeface="Times New Roman" panose="02020603050405020304" pitchFamily="18" charset="0"/>
              </a:rPr>
              <a:t>Yönetmelik ve Diğer Mevzuat </a:t>
            </a:r>
            <a:endParaRPr lang="tr-TR" b="1" dirty="0" smtClean="0">
              <a:solidFill>
                <a:srgbClr val="000000"/>
              </a:solidFill>
              <a:latin typeface="Times New Roman" panose="02020603050405020304" pitchFamily="18" charset="0"/>
            </a:endParaRPr>
          </a:p>
          <a:p>
            <a:pPr marL="0" indent="0">
              <a:buNone/>
            </a:pPr>
            <a:endParaRPr lang="tr-TR" dirty="0"/>
          </a:p>
        </p:txBody>
      </p:sp>
      <p:pic>
        <p:nvPicPr>
          <p:cNvPr id="4" name="Resim 3"/>
          <p:cNvPicPr>
            <a:picLocks noChangeAspect="1"/>
          </p:cNvPicPr>
          <p:nvPr/>
        </p:nvPicPr>
        <p:blipFill>
          <a:blip r:embed="rId2"/>
          <a:stretch>
            <a:fillRect/>
          </a:stretch>
        </p:blipFill>
        <p:spPr>
          <a:xfrm>
            <a:off x="0" y="836908"/>
            <a:ext cx="12192000" cy="6021091"/>
          </a:xfrm>
          <a:prstGeom prst="rect">
            <a:avLst/>
          </a:prstGeom>
        </p:spPr>
      </p:pic>
    </p:spTree>
    <p:extLst>
      <p:ext uri="{BB962C8B-B14F-4D97-AF65-F5344CB8AC3E}">
        <p14:creationId xmlns:p14="http://schemas.microsoft.com/office/powerpoint/2010/main" val="1513758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914400"/>
            <a:ext cx="12192000" cy="5943600"/>
          </a:xfrm>
          <a:prstGeom prst="rect">
            <a:avLst/>
          </a:prstGeom>
        </p:spPr>
      </p:pic>
    </p:spTree>
    <p:extLst>
      <p:ext uri="{BB962C8B-B14F-4D97-AF65-F5344CB8AC3E}">
        <p14:creationId xmlns:p14="http://schemas.microsoft.com/office/powerpoint/2010/main" val="1708481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596652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81877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1774"/>
            <a:ext cx="10515600" cy="5551568"/>
          </a:xfrm>
        </p:spPr>
        <p:txBody>
          <a:bodyPr>
            <a:normAutofit fontScale="92500" lnSpcReduction="10000"/>
          </a:bodyPr>
          <a:lstStyle/>
          <a:p>
            <a:pPr marL="0" indent="0">
              <a:buNone/>
            </a:pPr>
            <a:r>
              <a:rPr lang="tr-TR" b="1" dirty="0">
                <a:solidFill>
                  <a:srgbClr val="000000"/>
                </a:solidFill>
                <a:latin typeface="Times New Roman" panose="02020603050405020304" pitchFamily="18" charset="0"/>
              </a:rPr>
              <a:t>Kuraklık Yönetimi ile İlgili Paydaşlar </a:t>
            </a:r>
            <a:endParaRPr lang="tr-TR" dirty="0">
              <a:solidFill>
                <a:srgbClr val="000000"/>
              </a:solidFill>
              <a:latin typeface="Times New Roman" panose="02020603050405020304" pitchFamily="18" charset="0"/>
            </a:endParaRPr>
          </a:p>
          <a:p>
            <a:pPr algn="just"/>
            <a:r>
              <a:rPr lang="tr-TR" dirty="0">
                <a:solidFill>
                  <a:srgbClr val="000000"/>
                </a:solidFill>
                <a:latin typeface="Times New Roman" panose="02020603050405020304" pitchFamily="18" charset="0"/>
              </a:rPr>
              <a:t>Paydaş: Kurumun gerçekleştirdiği faaliyetlerden etkilenen taraflardır. Çalışmalar sırasında paydaşlar şu başlıklar altında ele alınmıştır: </a:t>
            </a:r>
          </a:p>
          <a:p>
            <a:pPr algn="just"/>
            <a:r>
              <a:rPr lang="tr-TR" dirty="0" smtClean="0">
                <a:solidFill>
                  <a:srgbClr val="000000"/>
                </a:solidFill>
                <a:latin typeface="Times New Roman" panose="02020603050405020304" pitchFamily="18" charset="0"/>
              </a:rPr>
              <a:t>Temel </a:t>
            </a:r>
            <a:r>
              <a:rPr lang="tr-TR" dirty="0">
                <a:solidFill>
                  <a:srgbClr val="000000"/>
                </a:solidFill>
                <a:latin typeface="Times New Roman" panose="02020603050405020304" pitchFamily="18" charset="0"/>
              </a:rPr>
              <a:t>Ortak: Kurumun faaliyetlerini gerçekleştirmek üzere kendi seçimine bağlı olmaksızın mecburi olarak kurulmuş olan ortaklıklardır (yapısal bağlılık gibi). </a:t>
            </a:r>
          </a:p>
          <a:p>
            <a:pPr algn="just"/>
            <a:r>
              <a:rPr lang="tr-TR" dirty="0" smtClean="0">
                <a:solidFill>
                  <a:srgbClr val="000000"/>
                </a:solidFill>
                <a:latin typeface="Times New Roman" panose="02020603050405020304" pitchFamily="18" charset="0"/>
              </a:rPr>
              <a:t>Stratejik </a:t>
            </a:r>
            <a:r>
              <a:rPr lang="tr-TR" dirty="0">
                <a:solidFill>
                  <a:srgbClr val="000000"/>
                </a:solidFill>
                <a:latin typeface="Times New Roman" panose="02020603050405020304" pitchFamily="18" charset="0"/>
              </a:rPr>
              <a:t>Ortak: Kurumun faaliyetlerini gerçekleştirmek üzere kendi seçimi üzerine kurduğu ortaklıklardır. </a:t>
            </a:r>
          </a:p>
          <a:p>
            <a:pPr algn="just"/>
            <a:r>
              <a:rPr lang="tr-TR" dirty="0" smtClean="0">
                <a:solidFill>
                  <a:srgbClr val="000000"/>
                </a:solidFill>
                <a:latin typeface="Times New Roman" panose="02020603050405020304" pitchFamily="18" charset="0"/>
              </a:rPr>
              <a:t>Tedarikçi</a:t>
            </a:r>
            <a:r>
              <a:rPr lang="tr-TR" dirty="0">
                <a:solidFill>
                  <a:srgbClr val="000000"/>
                </a:solidFill>
                <a:latin typeface="Times New Roman" panose="02020603050405020304" pitchFamily="18" charset="0"/>
              </a:rPr>
              <a:t>: Kurumun faaliyetlerini gerçekleştirirken ihtiyaç duyduğu kaynakları temin eden diğer kurum/kuruluşlardır. </a:t>
            </a:r>
          </a:p>
          <a:p>
            <a:pPr algn="just"/>
            <a:r>
              <a:rPr lang="tr-TR" dirty="0" smtClean="0">
                <a:solidFill>
                  <a:srgbClr val="000000"/>
                </a:solidFill>
                <a:latin typeface="Times New Roman" panose="02020603050405020304" pitchFamily="18" charset="0"/>
              </a:rPr>
              <a:t>Paydaş </a:t>
            </a:r>
            <a:r>
              <a:rPr lang="tr-TR" dirty="0">
                <a:solidFill>
                  <a:srgbClr val="000000"/>
                </a:solidFill>
                <a:latin typeface="Times New Roman" panose="02020603050405020304" pitchFamily="18" charset="0"/>
              </a:rPr>
              <a:t>analizi çalışmalarına, iç ve dış paydaşların belirlenmesi ile başlanmıştır. İç paydaşlar, merkez, taşra ve bağlı kuruluşlar olarak ayrılmıştır. Dış paydaşlar ise Orman ve Su İşleri Bakanlığı ile birebir etkileşim içerisinde olan kamu kurum, kuruluşları ve sivil toplum kuruluşları (STK) olarak sınıflandırılmıştır. </a:t>
            </a:r>
            <a:endParaRPr lang="tr-TR" dirty="0"/>
          </a:p>
        </p:txBody>
      </p:sp>
    </p:spTree>
    <p:extLst>
      <p:ext uri="{BB962C8B-B14F-4D97-AF65-F5344CB8AC3E}">
        <p14:creationId xmlns:p14="http://schemas.microsoft.com/office/powerpoint/2010/main" val="4253340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8715" y="446276"/>
            <a:ext cx="10515600" cy="4351338"/>
          </a:xfrm>
        </p:spPr>
        <p:txBody>
          <a:bodyPr/>
          <a:lstStyle/>
          <a:p>
            <a:pPr marL="0" indent="0">
              <a:buNone/>
            </a:pPr>
            <a:r>
              <a:rPr lang="tr-TR" dirty="0" smtClean="0"/>
              <a:t>1. </a:t>
            </a:r>
            <a:r>
              <a:rPr lang="tr-TR" b="1" dirty="0">
                <a:solidFill>
                  <a:srgbClr val="000000"/>
                </a:solidFill>
                <a:latin typeface="Times New Roman" panose="02020603050405020304" pitchFamily="18" charset="0"/>
              </a:rPr>
              <a:t>İç Paydaşlar </a:t>
            </a:r>
            <a:endParaRPr lang="tr-TR" dirty="0"/>
          </a:p>
        </p:txBody>
      </p:sp>
      <p:pic>
        <p:nvPicPr>
          <p:cNvPr id="5" name="Resim 4"/>
          <p:cNvPicPr>
            <a:picLocks noChangeAspect="1"/>
          </p:cNvPicPr>
          <p:nvPr/>
        </p:nvPicPr>
        <p:blipFill>
          <a:blip r:embed="rId2"/>
          <a:stretch>
            <a:fillRect/>
          </a:stretch>
        </p:blipFill>
        <p:spPr>
          <a:xfrm>
            <a:off x="0" y="1084881"/>
            <a:ext cx="12192000" cy="5773119"/>
          </a:xfrm>
          <a:prstGeom prst="rect">
            <a:avLst/>
          </a:prstGeom>
        </p:spPr>
      </p:pic>
    </p:spTree>
    <p:extLst>
      <p:ext uri="{BB962C8B-B14F-4D97-AF65-F5344CB8AC3E}">
        <p14:creationId xmlns:p14="http://schemas.microsoft.com/office/powerpoint/2010/main" val="168456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6756" y="430778"/>
            <a:ext cx="10515600" cy="4351338"/>
          </a:xfrm>
        </p:spPr>
        <p:txBody>
          <a:bodyPr/>
          <a:lstStyle/>
          <a:p>
            <a:pPr marL="0" indent="0">
              <a:buNone/>
            </a:pPr>
            <a:r>
              <a:rPr lang="tr-TR" dirty="0" smtClean="0"/>
              <a:t>2.</a:t>
            </a:r>
            <a:r>
              <a:rPr lang="tr-TR" b="1" dirty="0">
                <a:solidFill>
                  <a:srgbClr val="000000"/>
                </a:solidFill>
                <a:latin typeface="Times New Roman" panose="02020603050405020304" pitchFamily="18" charset="0"/>
              </a:rPr>
              <a:t> Dış </a:t>
            </a:r>
            <a:r>
              <a:rPr lang="tr-TR" b="1" dirty="0" smtClean="0">
                <a:solidFill>
                  <a:srgbClr val="000000"/>
                </a:solidFill>
                <a:latin typeface="Times New Roman" panose="02020603050405020304" pitchFamily="18" charset="0"/>
              </a:rPr>
              <a:t>Paydaşlar</a:t>
            </a:r>
          </a:p>
          <a:p>
            <a:pPr marL="0" indent="0">
              <a:buNone/>
            </a:pPr>
            <a:r>
              <a:rPr lang="tr-TR" b="1" dirty="0" smtClean="0">
                <a:solidFill>
                  <a:srgbClr val="000000"/>
                </a:solidFill>
                <a:latin typeface="Times New Roman" panose="02020603050405020304" pitchFamily="18" charset="0"/>
              </a:rPr>
              <a:t> </a:t>
            </a:r>
            <a:endParaRPr lang="tr-TR" dirty="0"/>
          </a:p>
        </p:txBody>
      </p:sp>
      <p:pic>
        <p:nvPicPr>
          <p:cNvPr id="4" name="Resim 3"/>
          <p:cNvPicPr>
            <a:picLocks noChangeAspect="1"/>
          </p:cNvPicPr>
          <p:nvPr/>
        </p:nvPicPr>
        <p:blipFill>
          <a:blip r:embed="rId2"/>
          <a:stretch>
            <a:fillRect/>
          </a:stretch>
        </p:blipFill>
        <p:spPr>
          <a:xfrm>
            <a:off x="0" y="1574390"/>
            <a:ext cx="12192000" cy="5446342"/>
          </a:xfrm>
          <a:prstGeom prst="rect">
            <a:avLst/>
          </a:prstGeom>
        </p:spPr>
      </p:pic>
    </p:spTree>
    <p:extLst>
      <p:ext uri="{BB962C8B-B14F-4D97-AF65-F5344CB8AC3E}">
        <p14:creationId xmlns:p14="http://schemas.microsoft.com/office/powerpoint/2010/main" val="178463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p:txBody>
          <a:bodyPr/>
          <a:lstStyle/>
          <a:p>
            <a:endParaRPr lang="tr-TR"/>
          </a:p>
        </p:txBody>
      </p:sp>
      <p:pic>
        <p:nvPicPr>
          <p:cNvPr id="6" name="Resim 5"/>
          <p:cNvPicPr>
            <a:picLocks noChangeAspect="1"/>
          </p:cNvPicPr>
          <p:nvPr/>
        </p:nvPicPr>
        <p:blipFill>
          <a:blip r:embed="rId2"/>
          <a:stretch>
            <a:fillRect/>
          </a:stretch>
        </p:blipFill>
        <p:spPr>
          <a:xfrm>
            <a:off x="0" y="402956"/>
            <a:ext cx="12192000" cy="6455044"/>
          </a:xfrm>
          <a:prstGeom prst="rect">
            <a:avLst/>
          </a:prstGeom>
        </p:spPr>
      </p:pic>
    </p:spTree>
    <p:extLst>
      <p:ext uri="{BB962C8B-B14F-4D97-AF65-F5344CB8AC3E}">
        <p14:creationId xmlns:p14="http://schemas.microsoft.com/office/powerpoint/2010/main" val="1724046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495946"/>
            <a:ext cx="12191999" cy="6362054"/>
          </a:xfrm>
          <a:prstGeom prst="rect">
            <a:avLst/>
          </a:prstGeom>
        </p:spPr>
      </p:pic>
    </p:spTree>
    <p:extLst>
      <p:ext uri="{BB962C8B-B14F-4D97-AF65-F5344CB8AC3E}">
        <p14:creationId xmlns:p14="http://schemas.microsoft.com/office/powerpoint/2010/main" val="1745517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a:solidFill>
                  <a:srgbClr val="000000"/>
                </a:solidFill>
                <a:latin typeface="Times New Roman" panose="02020603050405020304" pitchFamily="18" charset="0"/>
              </a:rPr>
              <a:t>Kuraklık Hususunda Mevzuat </a:t>
            </a:r>
            <a:endParaRPr lang="tr-TR" dirty="0">
              <a:solidFill>
                <a:srgbClr val="000000"/>
              </a:solidFill>
              <a:latin typeface="Times New Roman" panose="02020603050405020304" pitchFamily="18" charset="0"/>
            </a:endParaRPr>
          </a:p>
          <a:p>
            <a:r>
              <a:rPr lang="tr-TR" dirty="0">
                <a:solidFill>
                  <a:srgbClr val="000000"/>
                </a:solidFill>
                <a:latin typeface="Times New Roman" panose="02020603050405020304" pitchFamily="18" charset="0"/>
              </a:rPr>
              <a:t>Ülkemizde kuraklık hususunda yürürlükte olan mevzuat listesi aşağıda </a:t>
            </a:r>
            <a:r>
              <a:rPr lang="tr-TR" dirty="0" smtClean="0">
                <a:solidFill>
                  <a:srgbClr val="000000"/>
                </a:solidFill>
                <a:latin typeface="Times New Roman" panose="02020603050405020304" pitchFamily="18" charset="0"/>
              </a:rPr>
              <a:t>verilmektedir</a:t>
            </a:r>
            <a:r>
              <a:rPr lang="tr-TR" dirty="0">
                <a:solidFill>
                  <a:srgbClr val="000000"/>
                </a:solidFill>
                <a:latin typeface="Times New Roman" panose="02020603050405020304" pitchFamily="18" charset="0"/>
              </a:rPr>
              <a:t>. </a:t>
            </a:r>
            <a:endParaRPr lang="tr-TR" dirty="0" smtClean="0">
              <a:solidFill>
                <a:srgbClr val="000000"/>
              </a:solidFill>
              <a:latin typeface="Times New Roman" panose="02020603050405020304" pitchFamily="18" charset="0"/>
            </a:endParaRPr>
          </a:p>
          <a:p>
            <a:pPr marL="0" indent="0">
              <a:buNone/>
            </a:pPr>
            <a:r>
              <a:rPr lang="tr-TR" b="1" dirty="0" smtClean="0">
                <a:solidFill>
                  <a:srgbClr val="000000"/>
                </a:solidFill>
                <a:latin typeface="Times New Roman" panose="02020603050405020304" pitchFamily="18" charset="0"/>
              </a:rPr>
              <a:t> </a:t>
            </a:r>
            <a:endParaRPr lang="tr-TR" dirty="0"/>
          </a:p>
        </p:txBody>
      </p:sp>
    </p:spTree>
    <p:extLst>
      <p:ext uri="{BB962C8B-B14F-4D97-AF65-F5344CB8AC3E}">
        <p14:creationId xmlns:p14="http://schemas.microsoft.com/office/powerpoint/2010/main" val="274145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1410346"/>
            <a:ext cx="12191999" cy="5447654"/>
          </a:xfrm>
          <a:prstGeom prst="rect">
            <a:avLst/>
          </a:prstGeom>
        </p:spPr>
      </p:pic>
      <p:sp>
        <p:nvSpPr>
          <p:cNvPr id="5" name="Dikdörtgen 4"/>
          <p:cNvSpPr/>
          <p:nvPr/>
        </p:nvSpPr>
        <p:spPr>
          <a:xfrm>
            <a:off x="506278" y="456239"/>
            <a:ext cx="8839200" cy="523220"/>
          </a:xfrm>
          <a:prstGeom prst="rect">
            <a:avLst/>
          </a:prstGeom>
        </p:spPr>
        <p:txBody>
          <a:bodyPr wrap="square">
            <a:spAutoFit/>
          </a:bodyPr>
          <a:lstStyle/>
          <a:p>
            <a:r>
              <a:rPr lang="tr-TR" sz="2800" b="1" dirty="0">
                <a:solidFill>
                  <a:srgbClr val="000000"/>
                </a:solidFill>
                <a:latin typeface="Times New Roman" panose="02020603050405020304" pitchFamily="18" charset="0"/>
              </a:rPr>
              <a:t>Kanunlar ve Kanun Hükmünde Kararnameler</a:t>
            </a:r>
            <a:endParaRPr lang="tr-TR" dirty="0"/>
          </a:p>
        </p:txBody>
      </p:sp>
    </p:spTree>
    <p:extLst>
      <p:ext uri="{BB962C8B-B14F-4D97-AF65-F5344CB8AC3E}">
        <p14:creationId xmlns:p14="http://schemas.microsoft.com/office/powerpoint/2010/main" val="786000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666427"/>
            <a:ext cx="12253995" cy="6191573"/>
          </a:xfrm>
          <a:prstGeom prst="rect">
            <a:avLst/>
          </a:prstGeom>
        </p:spPr>
      </p:pic>
    </p:spTree>
    <p:extLst>
      <p:ext uri="{BB962C8B-B14F-4D97-AF65-F5344CB8AC3E}">
        <p14:creationId xmlns:p14="http://schemas.microsoft.com/office/powerpoint/2010/main" val="316434762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155</Words>
  <Application>Microsoft Office PowerPoint</Application>
  <PresentationFormat>Geniş ekran</PresentationFormat>
  <Paragraphs>15</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TARIMSAL KURAKLIK YÖNETİMİ  12. Kuraklıkla İlgili Yasal Mevzuat  Prof.Dr.Belgin ÇAKMAK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TARIMSAL KURAKLIK YÖNETİMİ  12. Kuraklıkla İlgili Yasal Mevzuat  Prof.Dr.Belgin ÇAKMAK  </dc:title>
  <dc:creator>Belgin</dc:creator>
  <cp:lastModifiedBy>Belgin</cp:lastModifiedBy>
  <cp:revision>5</cp:revision>
  <dcterms:created xsi:type="dcterms:W3CDTF">2022-03-10T08:04:06Z</dcterms:created>
  <dcterms:modified xsi:type="dcterms:W3CDTF">2022-03-10T08:30:05Z</dcterms:modified>
</cp:coreProperties>
</file>