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67D4DB8C-9804-4479-A0C9-7F5A17CEC53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6C0978D-869B-49ED-B98F-869E19370D9F}"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7D4DB8C-9804-4479-A0C9-7F5A17CEC53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6C0978D-869B-49ED-B98F-869E19370D9F}"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7D4DB8C-9804-4479-A0C9-7F5A17CEC53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6C0978D-869B-49ED-B98F-869E19370D9F}"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67D4DB8C-9804-4479-A0C9-7F5A17CEC53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6C0978D-869B-49ED-B98F-869E19370D9F}"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7D4DB8C-9804-4479-A0C9-7F5A17CEC53E}"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6C0978D-869B-49ED-B98F-869E19370D9F}"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67D4DB8C-9804-4479-A0C9-7F5A17CEC53E}"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6C0978D-869B-49ED-B98F-869E19370D9F}"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67D4DB8C-9804-4479-A0C9-7F5A17CEC53E}"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6C0978D-869B-49ED-B98F-869E19370D9F}"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67D4DB8C-9804-4479-A0C9-7F5A17CEC53E}"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6C0978D-869B-49ED-B98F-869E19370D9F}"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D4DB8C-9804-4479-A0C9-7F5A17CEC53E}"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6C0978D-869B-49ED-B98F-869E19370D9F}"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D4DB8C-9804-4479-A0C9-7F5A17CEC53E}"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6C0978D-869B-49ED-B98F-869E19370D9F}"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D4DB8C-9804-4479-A0C9-7F5A17CEC53E}"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6C0978D-869B-49ED-B98F-869E19370D9F}"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D4DB8C-9804-4479-A0C9-7F5A17CEC53E}"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C0978D-869B-49ED-B98F-869E19370D9F}"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İŞLETMELERDE SOSYAL GÜVENLİK UYGULAMALARI</a:t>
            </a:r>
            <a:endParaRPr lang="tr-TR" dirty="0"/>
          </a:p>
        </p:txBody>
      </p:sp>
      <p:sp>
        <p:nvSpPr>
          <p:cNvPr id="3" name="Subtitle 2"/>
          <p:cNvSpPr>
            <a:spLocks noGrp="1"/>
          </p:cNvSpPr>
          <p:nvPr>
            <p:ph type="subTitle" idx="1"/>
          </p:nvPr>
        </p:nvSpPr>
        <p:spPr/>
        <p:txBody>
          <a:bodyPr>
            <a:normAutofit fontScale="92500" lnSpcReduction="10000"/>
          </a:bodyPr>
          <a:lstStyle/>
          <a:p>
            <a:r>
              <a:rPr lang="tr-TR" dirty="0" smtClean="0"/>
              <a:t>5510 sayılı Kanuna Göre Sosyal Sigortalarda İşveren İşlemleri-İşyeri, İşyerinin Bildirilmesi, Devri, İntikali ve Nakli İşlemleri</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Ceza infaz kurumları ile tutukevleri bünyesinde oluşturulan tesis, atölye ve benzeri ünitelerde çalıştırılan hükümlü ve tutukluların işvereni, Ceza İnfaz Kurumları ile Tutukevleri İş Yurtları Kurumu, işveren vekilleri ise Ceza İnfaz Kurumları ile Tutukevleri İş Yurtları Kurumunun sorumlu müdür ve amirleridir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Bir işverenden, işyerinde yürüttüğü mal veya hizmet üretimine ilişkin bir işte veya bir işin bölüm veya eklentilerinde, iş alan ve bu iş için görevlendirdiği sigortalıları çalıştıran üçüncü kişiye alt işveren denir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 Sigortalılar, üçüncü bir kişinin aracılığı ile işe girmiş ve bunlarla sözleşme yapmış olsalar dahi, asıl işveren, bu Kanunun işverene yüklediği yükümlülüklerden dolayı alt işveren ile birlikte sorumludur.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pPr fontAlgn="base"/>
            <a:r>
              <a:rPr lang="tr-TR" b="1" dirty="0"/>
              <a:t>İşyeri Bildirgesi ile Birlikte Verilecek Belgeler</a:t>
            </a:r>
            <a:endParaRPr lang="tr-TR" dirty="0"/>
          </a:p>
          <a:p>
            <a:pPr fontAlgn="base"/>
            <a:r>
              <a:rPr lang="tr-TR" dirty="0"/>
              <a:t>Devamlı  mahiyetteki işyerlerinde, işyerinin adresini gösterir yerleşim belgesi,</a:t>
            </a:r>
          </a:p>
          <a:p>
            <a:pPr fontAlgn="base"/>
            <a:r>
              <a:rPr lang="tr-TR" dirty="0"/>
              <a:t>Gerçek kişi işverenler yönünden kendilerinin, tüzel kişi işverenler yönünden ise tüzel kişiliği temsile yetkili kişilerin imza sirküleri,</a:t>
            </a:r>
          </a:p>
          <a:p>
            <a:pPr fontAlgn="base"/>
            <a:r>
              <a:rPr lang="tr-TR" dirty="0"/>
              <a:t> </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işyeri bildirgesinin gönderildiği tarihi takip eden 7 iş günü içerisinde işyeri bildirgesinin gönderildiği Kurum ünitesine posta yoluyla gönderilecek veya elden  ibraz edilecektir.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a:t>İmza sirküleri Kuruma verilmesi gereken kişilerin, Üniteye bizzat müracaat ederek kimliklerinin tespitiyle birlikte imza beyanlarının alınmasını sağlamaları halinde,  imza sirküleri artık istenilmeyecektir.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62500" lnSpcReduction="20000"/>
          </a:bodyPr>
          <a:lstStyle/>
          <a:p>
            <a:pPr fontAlgn="base"/>
            <a:r>
              <a:rPr lang="tr-TR" dirty="0"/>
              <a:t>Ayrıca işverenden iş alan alt işverenler, Kanundan doğan yükümlülükleri başlamadan önce, işyeri bildirgesi hariç, imza sirkülerini ve asıl işverenle yapmış olduğu sözleşmenin bir örneğini, Kuruma elden verir veya posta yoluyla gönderirler.</a:t>
            </a:r>
          </a:p>
          <a:p>
            <a:pPr fontAlgn="base"/>
            <a:r>
              <a:rPr lang="tr-TR" dirty="0"/>
              <a:t>Yine tüzel kişiler; hükmi şahsiyetin tescil edildiği Ticaret Sicil Gazetesini,</a:t>
            </a:r>
          </a:p>
          <a:p>
            <a:pPr fontAlgn="base"/>
            <a:r>
              <a:rPr lang="tr-TR" dirty="0"/>
              <a:t>Adi ortaklıklar; noter onaylı ortaklık sözleşmesini,</a:t>
            </a:r>
          </a:p>
          <a:p>
            <a:pPr fontAlgn="base"/>
            <a:r>
              <a:rPr lang="tr-TR" dirty="0"/>
              <a:t>İhale konusu işlerde; işin sözleşmesi veya işin üstlenildiğini gösterir idarenin yazısı,</a:t>
            </a:r>
          </a:p>
          <a:p>
            <a:pPr fontAlgn="base"/>
            <a:r>
              <a:rPr lang="tr-TR" dirty="0"/>
              <a:t>İnşaat işyerlerinde; yapı ruhsatının fotokopisi, varsa arsa sahibi ile müteahhit arasındaki inşaat yapım sözleşmesi,</a:t>
            </a:r>
          </a:p>
          <a:p>
            <a:pPr fontAlgn="base"/>
            <a:r>
              <a:rPr lang="tr-TR" dirty="0"/>
              <a:t>Gerekli görülmesi halinde 18/2/2017 tarihli ve 29983 sayılı Resmî Gazete’de yayımlanan Muhtasar ve Prim Hizmet Beyannamesi Genel Tebliği ekinde yer alan sözleşme örneği,</a:t>
            </a:r>
          </a:p>
          <a:p>
            <a:pPr fontAlgn="base"/>
            <a:r>
              <a:rPr lang="tr-TR" dirty="0"/>
              <a:t>işyeri bildirgesinin gönderildiği tarihi takip eden 7 iş günü içerisinde işyeri bildirgesinin gönderildiği Kurum ünitesine gönderilecektir.</a:t>
            </a:r>
          </a:p>
          <a:p>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304</Words>
  <Application>Microsoft Office PowerPoint</Application>
  <PresentationFormat>On-screen Show (4:3)</PresentationFormat>
  <Paragraphs>18</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İŞLETMELERDE SOSYAL GÜVENLİK UYGULAMALARI</vt:lpstr>
      <vt:lpstr>Slide 2</vt:lpstr>
      <vt:lpstr>Slide 3</vt:lpstr>
      <vt:lpstr>Slide 4</vt:lpstr>
      <vt:lpstr>Slide 5</vt:lpstr>
      <vt:lpstr>Slide 6</vt:lpstr>
      <vt:lpstr>Slide 7</vt:lpstr>
      <vt:lpstr>Slide 8</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İŞLETMELERDE SOSYAL GÜVENLİK UYGULAMALARI</dc:title>
  <dc:creator>Tuğba&amp;Cihan</dc:creator>
  <cp:lastModifiedBy>Tuğba&amp;Cihan</cp:lastModifiedBy>
  <cp:revision>1</cp:revision>
  <dcterms:created xsi:type="dcterms:W3CDTF">2020-05-08T09:09:49Z</dcterms:created>
  <dcterms:modified xsi:type="dcterms:W3CDTF">2020-05-08T09:12:55Z</dcterms:modified>
</cp:coreProperties>
</file>