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0093476-283D-4605-9663-D74EECD79E91}" type="datetimeFigureOut">
              <a:rPr lang="tr-TR" smtClean="0"/>
              <a:t>1.11.2017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143072-AB91-492A-9C4A-8C64B6333319}" type="slidenum">
              <a:rPr lang="tr-TR" smtClean="0"/>
              <a:t>‹#›</a:t>
            </a:fld>
            <a:endParaRPr lang="tr-TR"/>
          </a:p>
        </p:txBody>
      </p:sp>
    </p:spTree>
    <p:extLst>
      <p:ext uri="{BB962C8B-B14F-4D97-AF65-F5344CB8AC3E}">
        <p14:creationId xmlns:p14="http://schemas.microsoft.com/office/powerpoint/2010/main" val="2476951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0093476-283D-4605-9663-D74EECD79E91}" type="datetimeFigureOut">
              <a:rPr lang="tr-TR" smtClean="0"/>
              <a:t>1.11.2017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143072-AB91-492A-9C4A-8C64B6333319}" type="slidenum">
              <a:rPr lang="tr-TR" smtClean="0"/>
              <a:t>‹#›</a:t>
            </a:fld>
            <a:endParaRPr lang="tr-TR"/>
          </a:p>
        </p:txBody>
      </p:sp>
    </p:spTree>
    <p:extLst>
      <p:ext uri="{BB962C8B-B14F-4D97-AF65-F5344CB8AC3E}">
        <p14:creationId xmlns:p14="http://schemas.microsoft.com/office/powerpoint/2010/main" val="282466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0093476-283D-4605-9663-D74EECD79E91}" type="datetimeFigureOut">
              <a:rPr lang="tr-TR" smtClean="0"/>
              <a:t>1.11.2017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143072-AB91-492A-9C4A-8C64B6333319}" type="slidenum">
              <a:rPr lang="tr-TR" smtClean="0"/>
              <a:t>‹#›</a:t>
            </a:fld>
            <a:endParaRPr lang="tr-TR"/>
          </a:p>
        </p:txBody>
      </p:sp>
    </p:spTree>
    <p:extLst>
      <p:ext uri="{BB962C8B-B14F-4D97-AF65-F5344CB8AC3E}">
        <p14:creationId xmlns:p14="http://schemas.microsoft.com/office/powerpoint/2010/main" val="170427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0093476-283D-4605-9663-D74EECD79E91}" type="datetimeFigureOut">
              <a:rPr lang="tr-TR" smtClean="0"/>
              <a:t>1.11.2017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143072-AB91-492A-9C4A-8C64B6333319}" type="slidenum">
              <a:rPr lang="tr-TR" smtClean="0"/>
              <a:t>‹#›</a:t>
            </a:fld>
            <a:endParaRPr lang="tr-TR"/>
          </a:p>
        </p:txBody>
      </p:sp>
    </p:spTree>
    <p:extLst>
      <p:ext uri="{BB962C8B-B14F-4D97-AF65-F5344CB8AC3E}">
        <p14:creationId xmlns:p14="http://schemas.microsoft.com/office/powerpoint/2010/main" val="947734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0093476-283D-4605-9663-D74EECD79E91}" type="datetimeFigureOut">
              <a:rPr lang="tr-TR" smtClean="0"/>
              <a:t>1.11.2017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143072-AB91-492A-9C4A-8C64B6333319}" type="slidenum">
              <a:rPr lang="tr-TR" smtClean="0"/>
              <a:t>‹#›</a:t>
            </a:fld>
            <a:endParaRPr lang="tr-TR"/>
          </a:p>
        </p:txBody>
      </p:sp>
    </p:spTree>
    <p:extLst>
      <p:ext uri="{BB962C8B-B14F-4D97-AF65-F5344CB8AC3E}">
        <p14:creationId xmlns:p14="http://schemas.microsoft.com/office/powerpoint/2010/main" val="235200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0093476-283D-4605-9663-D74EECD79E91}" type="datetimeFigureOut">
              <a:rPr lang="tr-TR" smtClean="0"/>
              <a:t>1.11.2017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143072-AB91-492A-9C4A-8C64B6333319}" type="slidenum">
              <a:rPr lang="tr-TR" smtClean="0"/>
              <a:t>‹#›</a:t>
            </a:fld>
            <a:endParaRPr lang="tr-TR"/>
          </a:p>
        </p:txBody>
      </p:sp>
    </p:spTree>
    <p:extLst>
      <p:ext uri="{BB962C8B-B14F-4D97-AF65-F5344CB8AC3E}">
        <p14:creationId xmlns:p14="http://schemas.microsoft.com/office/powerpoint/2010/main" val="362402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0093476-283D-4605-9663-D74EECD79E91}" type="datetimeFigureOut">
              <a:rPr lang="tr-TR" smtClean="0"/>
              <a:t>1.11.2017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3143072-AB91-492A-9C4A-8C64B6333319}" type="slidenum">
              <a:rPr lang="tr-TR" smtClean="0"/>
              <a:t>‹#›</a:t>
            </a:fld>
            <a:endParaRPr lang="tr-TR"/>
          </a:p>
        </p:txBody>
      </p:sp>
    </p:spTree>
    <p:extLst>
      <p:ext uri="{BB962C8B-B14F-4D97-AF65-F5344CB8AC3E}">
        <p14:creationId xmlns:p14="http://schemas.microsoft.com/office/powerpoint/2010/main" val="116497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0093476-283D-4605-9663-D74EECD79E91}" type="datetimeFigureOut">
              <a:rPr lang="tr-TR" smtClean="0"/>
              <a:t>1.11.2017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3143072-AB91-492A-9C4A-8C64B6333319}" type="slidenum">
              <a:rPr lang="tr-TR" smtClean="0"/>
              <a:t>‹#›</a:t>
            </a:fld>
            <a:endParaRPr lang="tr-TR"/>
          </a:p>
        </p:txBody>
      </p:sp>
    </p:spTree>
    <p:extLst>
      <p:ext uri="{BB962C8B-B14F-4D97-AF65-F5344CB8AC3E}">
        <p14:creationId xmlns:p14="http://schemas.microsoft.com/office/powerpoint/2010/main" val="127576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0093476-283D-4605-9663-D74EECD79E91}" type="datetimeFigureOut">
              <a:rPr lang="tr-TR" smtClean="0"/>
              <a:t>1.11.2017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3143072-AB91-492A-9C4A-8C64B6333319}" type="slidenum">
              <a:rPr lang="tr-TR" smtClean="0"/>
              <a:t>‹#›</a:t>
            </a:fld>
            <a:endParaRPr lang="tr-TR"/>
          </a:p>
        </p:txBody>
      </p:sp>
    </p:spTree>
    <p:extLst>
      <p:ext uri="{BB962C8B-B14F-4D97-AF65-F5344CB8AC3E}">
        <p14:creationId xmlns:p14="http://schemas.microsoft.com/office/powerpoint/2010/main" val="81623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0093476-283D-4605-9663-D74EECD79E91}" type="datetimeFigureOut">
              <a:rPr lang="tr-TR" smtClean="0"/>
              <a:t>1.11.2017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143072-AB91-492A-9C4A-8C64B6333319}" type="slidenum">
              <a:rPr lang="tr-TR" smtClean="0"/>
              <a:t>‹#›</a:t>
            </a:fld>
            <a:endParaRPr lang="tr-TR"/>
          </a:p>
        </p:txBody>
      </p:sp>
    </p:spTree>
    <p:extLst>
      <p:ext uri="{BB962C8B-B14F-4D97-AF65-F5344CB8AC3E}">
        <p14:creationId xmlns:p14="http://schemas.microsoft.com/office/powerpoint/2010/main" val="227694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0093476-283D-4605-9663-D74EECD79E91}" type="datetimeFigureOut">
              <a:rPr lang="tr-TR" smtClean="0"/>
              <a:t>1.11.2017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143072-AB91-492A-9C4A-8C64B6333319}" type="slidenum">
              <a:rPr lang="tr-TR" smtClean="0"/>
              <a:t>‹#›</a:t>
            </a:fld>
            <a:endParaRPr lang="tr-TR"/>
          </a:p>
        </p:txBody>
      </p:sp>
    </p:spTree>
    <p:extLst>
      <p:ext uri="{BB962C8B-B14F-4D97-AF65-F5344CB8AC3E}">
        <p14:creationId xmlns:p14="http://schemas.microsoft.com/office/powerpoint/2010/main" val="219518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93476-283D-4605-9663-D74EECD79E91}" type="datetimeFigureOut">
              <a:rPr lang="tr-TR" smtClean="0"/>
              <a:t>1.11.2017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43072-AB91-492A-9C4A-8C64B6333319}" type="slidenum">
              <a:rPr lang="tr-TR" smtClean="0"/>
              <a:t>‹#›</a:t>
            </a:fld>
            <a:endParaRPr lang="tr-TR"/>
          </a:p>
        </p:txBody>
      </p:sp>
    </p:spTree>
    <p:extLst>
      <p:ext uri="{BB962C8B-B14F-4D97-AF65-F5344CB8AC3E}">
        <p14:creationId xmlns:p14="http://schemas.microsoft.com/office/powerpoint/2010/main" val="1694978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a:t>Germenlerin Günlük </a:t>
            </a:r>
            <a:r>
              <a:rPr lang="tr-TR" dirty="0" smtClean="0"/>
              <a:t>Yaşamı </a:t>
            </a:r>
            <a:r>
              <a:rPr lang="tr-TR" dirty="0"/>
              <a:t>ve Kültürü</a:t>
            </a:r>
          </a:p>
        </p:txBody>
      </p:sp>
      <p:sp>
        <p:nvSpPr>
          <p:cNvPr id="3" name="Alt Başlık 2"/>
          <p:cNvSpPr>
            <a:spLocks noGrp="1"/>
          </p:cNvSpPr>
          <p:nvPr>
            <p:ph type="subTitle" idx="1"/>
          </p:nvPr>
        </p:nvSpPr>
        <p:spPr/>
        <p:txBody>
          <a:bodyPr/>
          <a:lstStyle/>
          <a:p>
            <a:r>
              <a:rPr lang="tr-TR" dirty="0" smtClean="0"/>
              <a:t>Sorumlu öğretim üyesi </a:t>
            </a:r>
            <a:r>
              <a:rPr lang="tr-TR" dirty="0"/>
              <a:t>Y</a:t>
            </a:r>
            <a:r>
              <a:rPr lang="tr-TR" dirty="0" smtClean="0"/>
              <a:t>rd. Doç. Dr. Mert Kozan</a:t>
            </a:r>
            <a:endParaRPr lang="tr-TR" dirty="0"/>
          </a:p>
        </p:txBody>
      </p:sp>
    </p:spTree>
    <p:extLst>
      <p:ext uri="{BB962C8B-B14F-4D97-AF65-F5344CB8AC3E}">
        <p14:creationId xmlns:p14="http://schemas.microsoft.com/office/powerpoint/2010/main" val="3429967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Buğday, Almanya'nın çoğunda yetişmek daha zordu, ancak insanlar bunu mümkün olduğunca yetiştiriyordu. Diğer tahıllar çavdar ve </a:t>
            </a:r>
            <a:r>
              <a:rPr lang="tr-TR" dirty="0" smtClean="0"/>
              <a:t>darıdır.</a:t>
            </a:r>
          </a:p>
          <a:p>
            <a:r>
              <a:rPr lang="tr-TR" dirty="0"/>
              <a:t>Diğer bir elyaf ürünü ise ketendi tohumların besleyici ve yağ doluydu ve saplar ketenden kumaş yapmak için işlenirdi. Çiftçiler ayrıca kışın sığırlarını beslemek için saman büyütürdü.</a:t>
            </a:r>
          </a:p>
          <a:p>
            <a:endParaRPr lang="tr-TR" dirty="0"/>
          </a:p>
        </p:txBody>
      </p:sp>
    </p:spTree>
    <p:extLst>
      <p:ext uri="{BB962C8B-B14F-4D97-AF65-F5344CB8AC3E}">
        <p14:creationId xmlns:p14="http://schemas.microsoft.com/office/powerpoint/2010/main" val="278051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Bir Alman çiftliği</a:t>
            </a:r>
            <a:endParaRPr lang="tr-TR" dirty="0"/>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5004" y="1655029"/>
            <a:ext cx="7071392" cy="4756031"/>
          </a:xfrm>
          <a:prstGeom prst="rect">
            <a:avLst/>
          </a:prstGeom>
          <a:noFill/>
          <a:ln>
            <a:noFill/>
          </a:ln>
        </p:spPr>
      </p:pic>
    </p:spTree>
    <p:extLst>
      <p:ext uri="{BB962C8B-B14F-4D97-AF65-F5344CB8AC3E}">
        <p14:creationId xmlns:p14="http://schemas.microsoft.com/office/powerpoint/2010/main" val="65931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Ana sebzeler bezelye ve kuru fasulye idi. Arkeolojik veriler sebze grubu ile ilgili pek fazla bilgi vermemiştir. Bu yüzden konuda bilgilerimiz kısıtlıdır. </a:t>
            </a:r>
            <a:endParaRPr lang="tr-TR" dirty="0" smtClean="0"/>
          </a:p>
          <a:p>
            <a:r>
              <a:rPr lang="tr-TR" dirty="0" smtClean="0"/>
              <a:t>Bununla </a:t>
            </a:r>
            <a:r>
              <a:rPr lang="tr-TR" dirty="0"/>
              <a:t>birlikte, insanlar yabani ıspanak, karahindiba yeşillikleri, marul, turp, kereviz, böğürtlen, çilek, ela, kiraz, erik ve fındık toplamıştı. Buna ek olarak, insanlar mavi bir boya yapan bir bitki olan çivitotu topladı veya büyüttü</a:t>
            </a:r>
            <a:r>
              <a:rPr lang="tr-TR" dirty="0" smtClean="0"/>
              <a:t>.</a:t>
            </a:r>
          </a:p>
          <a:p>
            <a:r>
              <a:rPr lang="tr-TR" dirty="0"/>
              <a:t>Elma ve Armut </a:t>
            </a:r>
            <a:r>
              <a:rPr lang="tr-TR" dirty="0" smtClean="0"/>
              <a:t>muhtemelen yenilebilir bir şey olarak bilinmiyordu</a:t>
            </a:r>
            <a:endParaRPr lang="tr-TR" dirty="0"/>
          </a:p>
          <a:p>
            <a:endParaRPr lang="tr-TR" dirty="0"/>
          </a:p>
          <a:p>
            <a:endParaRPr lang="tr-TR" dirty="0"/>
          </a:p>
        </p:txBody>
      </p:sp>
    </p:spTree>
    <p:extLst>
      <p:ext uri="{BB962C8B-B14F-4D97-AF65-F5344CB8AC3E}">
        <p14:creationId xmlns:p14="http://schemas.microsoft.com/office/powerpoint/2010/main" val="2340323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r>
              <a:rPr lang="tr-TR" dirty="0"/>
              <a:t>Kuzey Avrupa'nın başlıca içeceği fermantasyon tahılına dayanıyordu. Danimarka'da bulunan içme boynuzlarındaki kalıntıların kimyasal analizi ile bira benzeri bir içecek tespit edilmiştir</a:t>
            </a:r>
            <a:r>
              <a:rPr lang="tr-TR" dirty="0" smtClean="0"/>
              <a:t>.</a:t>
            </a:r>
          </a:p>
          <a:p>
            <a:r>
              <a:rPr lang="tr-TR" dirty="0"/>
              <a:t>Kuzeydeki ekilen tahıllar arasında arpa bolluğu kısmen bira yapımında kullanılması ile </a:t>
            </a:r>
            <a:r>
              <a:rPr lang="tr-TR" dirty="0" smtClean="0"/>
              <a:t>açıklanabilir</a:t>
            </a:r>
          </a:p>
          <a:p>
            <a:r>
              <a:rPr lang="tr-TR" dirty="0"/>
              <a:t>Meyve sularına dayanan, içki boynuzlarında da tanımlanan diğer içki biçimleri vardı. Danimarka'daki </a:t>
            </a:r>
            <a:r>
              <a:rPr lang="tr-TR" dirty="0" err="1"/>
              <a:t>Skydstrup'da</a:t>
            </a:r>
            <a:r>
              <a:rPr lang="tr-TR" dirty="0"/>
              <a:t> bulunan bir boynuz, daha sonra Germen Avrupa'sının çeşitli yerlerinde popüler olan bala dayanan bir içki izleri içeriyordu. Ancak Alman şölenlerinde akan bira vardı ve tutan gemilerin büyüklüğü kendi hikayesini anlatıyordu. Bazıları birkaç galon tutar; bir içki kornasında bile 2 veya 3 galon olabilir.</a:t>
            </a:r>
          </a:p>
        </p:txBody>
      </p:sp>
    </p:spTree>
    <p:extLst>
      <p:ext uri="{BB962C8B-B14F-4D97-AF65-F5344CB8AC3E}">
        <p14:creationId xmlns:p14="http://schemas.microsoft.com/office/powerpoint/2010/main" val="2977158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descr="İlgili resi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9577" y="1556792"/>
            <a:ext cx="6192687" cy="4752528"/>
          </a:xfrm>
          <a:prstGeom prst="rect">
            <a:avLst/>
          </a:prstGeom>
          <a:noFill/>
          <a:ln>
            <a:noFill/>
          </a:ln>
        </p:spPr>
      </p:pic>
    </p:spTree>
    <p:extLst>
      <p:ext uri="{BB962C8B-B14F-4D97-AF65-F5344CB8AC3E}">
        <p14:creationId xmlns:p14="http://schemas.microsoft.com/office/powerpoint/2010/main" val="1133278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Eğirme, boyama, dokuma ve dikiş, kadınların çok fazla zaman ve enerji harcadıkları aktivitelerdi. Yün veya keten ile çalıştıklarında, çözgü ağırlıklı tezgah olarak </a:t>
            </a:r>
            <a:r>
              <a:rPr lang="tr-TR" dirty="0" smtClean="0"/>
              <a:t>adlandırdıkları bir çeşit dikiş tezgahına güveniyorlardı</a:t>
            </a:r>
            <a:r>
              <a:rPr lang="tr-TR" dirty="0"/>
              <a:t>. Bu, dikiş ipliklerinin (çözgü) uçlarına bağlı ağırlıklar tarafından gergin tutulduğu dik bir </a:t>
            </a:r>
            <a:r>
              <a:rPr lang="tr-TR" dirty="0" smtClean="0"/>
              <a:t>tezgâhtı.</a:t>
            </a:r>
            <a:endParaRPr lang="tr-TR" dirty="0"/>
          </a:p>
        </p:txBody>
      </p:sp>
    </p:spTree>
    <p:extLst>
      <p:ext uri="{BB962C8B-B14F-4D97-AF65-F5344CB8AC3E}">
        <p14:creationId xmlns:p14="http://schemas.microsoft.com/office/powerpoint/2010/main" val="331737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844824"/>
            <a:ext cx="698477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760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descr="warp weighted loom ile ilgili görsel sonucu"/>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529" y="1609725"/>
            <a:ext cx="7344815" cy="4846638"/>
          </a:xfrm>
          <a:prstGeom prst="rect">
            <a:avLst/>
          </a:prstGeom>
          <a:noFill/>
          <a:ln>
            <a:noFill/>
          </a:ln>
        </p:spPr>
      </p:pic>
    </p:spTree>
    <p:extLst>
      <p:ext uri="{BB962C8B-B14F-4D97-AF65-F5344CB8AC3E}">
        <p14:creationId xmlns:p14="http://schemas.microsoft.com/office/powerpoint/2010/main" val="2259165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Alman dokumacılardan güzel dokulu ve desenli kumaş ürettiğimizi biliyoruz çünkü turba bataklıklarında korunmuş örnekler arkeolojik kazılar sayesinde bulunmuştur. Bu bulgular bize geçmişten değerli bir bakışlar kazandırmaktadır;  ve bize hiçbir Romalı tarafından kayda geçirilmemiş değerli bilgiler sunmaktadır ve Germen yaşamının diğer yönlerini göstermektedir.</a:t>
            </a:r>
          </a:p>
          <a:p>
            <a:endParaRPr lang="tr-TR" dirty="0"/>
          </a:p>
        </p:txBody>
      </p:sp>
    </p:spTree>
    <p:extLst>
      <p:ext uri="{BB962C8B-B14F-4D97-AF65-F5344CB8AC3E}">
        <p14:creationId xmlns:p14="http://schemas.microsoft.com/office/powerpoint/2010/main" val="3170864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Germenlerin yetiştirdikleri hayvanlar</a:t>
            </a:r>
            <a:endParaRPr lang="tr-TR" dirty="0"/>
          </a:p>
        </p:txBody>
      </p:sp>
      <p:sp>
        <p:nvSpPr>
          <p:cNvPr id="3" name="İçerik Yer Tutucusu 2"/>
          <p:cNvSpPr>
            <a:spLocks noGrp="1"/>
          </p:cNvSpPr>
          <p:nvPr>
            <p:ph idx="1"/>
          </p:nvPr>
        </p:nvSpPr>
        <p:spPr/>
        <p:txBody>
          <a:bodyPr/>
          <a:lstStyle/>
          <a:p>
            <a:r>
              <a:rPr lang="tr-TR" dirty="0"/>
              <a:t>En önemli çiftlik hayvanları sütleri, etleri ve deri yetiştirilen ineklerdi. </a:t>
            </a:r>
            <a:r>
              <a:rPr lang="tr-TR" dirty="0" smtClean="0"/>
              <a:t>Sabanları ve </a:t>
            </a:r>
            <a:r>
              <a:rPr lang="tr-TR" dirty="0"/>
              <a:t>vagonları çekmek için de kullanılabilirler. Sığır, genel olarak Alman yerleşimlerindeki hayvanların yüzde 50 ila 70'inden sorumluydu.</a:t>
            </a:r>
          </a:p>
        </p:txBody>
      </p:sp>
    </p:spTree>
    <p:extLst>
      <p:ext uri="{BB962C8B-B14F-4D97-AF65-F5344CB8AC3E}">
        <p14:creationId xmlns:p14="http://schemas.microsoft.com/office/powerpoint/2010/main" val="1624852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Diğer </a:t>
            </a:r>
            <a:r>
              <a:rPr lang="tr-TR" dirty="0"/>
              <a:t>önemli hayvanlar Koyun (yün ve et için), keçiler (deriler ve etler için) ve domuzlar (et için) önem taşıyordu. Koyun ve keçiler, otlaklarında herhangi bir sorun yaşamayan bataklık bölgelerinde, domuzlar ormanların bulunduğu yerde daha çok sayıda </a:t>
            </a:r>
            <a:r>
              <a:rPr lang="tr-TR" dirty="0" smtClean="0"/>
              <a:t>idi, </a:t>
            </a:r>
            <a:r>
              <a:rPr lang="tr-TR" dirty="0"/>
              <a:t>bol miktarda meşe palamudu ve kurabiye </a:t>
            </a:r>
            <a:r>
              <a:rPr lang="tr-TR" dirty="0" smtClean="0"/>
              <a:t>yerlerdi böylelikle domuzu beslemek için başka bir şeye ihtiyaç duyulmazdı.</a:t>
            </a:r>
            <a:endParaRPr lang="tr-TR" dirty="0"/>
          </a:p>
        </p:txBody>
      </p:sp>
    </p:spTree>
    <p:extLst>
      <p:ext uri="{BB962C8B-B14F-4D97-AF65-F5344CB8AC3E}">
        <p14:creationId xmlns:p14="http://schemas.microsoft.com/office/powerpoint/2010/main" val="2359970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Orta Almanya'daki yerlerdeki hayvan popülasyonu, kuzeydeki nüfustan daha az sayıdadır, ancak genel olarak benzer bir popülasyonunu sahiptir. Örneğin </a:t>
            </a:r>
            <a:r>
              <a:rPr lang="tr-TR" dirty="0" err="1"/>
              <a:t>Mittelgebirge</a:t>
            </a:r>
            <a:r>
              <a:rPr lang="tr-TR" dirty="0"/>
              <a:t> kenarındaki </a:t>
            </a:r>
            <a:r>
              <a:rPr lang="tr-TR" dirty="0" err="1"/>
              <a:t>Seinstedt'te</a:t>
            </a:r>
            <a:r>
              <a:rPr lang="tr-TR" dirty="0"/>
              <a:t> küçük sığırlar, bunu takiben domuzlar ve koyunlar ana stokları oluşturmaktaydı. Domuzların çoğu on sekiz ay ile üç yaş arasında kesilmişti, koyunlar ise 2 yıldan kısa bir süre içerisinde kesilirdi. </a:t>
            </a:r>
          </a:p>
          <a:p>
            <a:endParaRPr lang="tr-TR" dirty="0"/>
          </a:p>
        </p:txBody>
      </p:sp>
    </p:spTree>
    <p:extLst>
      <p:ext uri="{BB962C8B-B14F-4D97-AF65-F5344CB8AC3E}">
        <p14:creationId xmlns:p14="http://schemas.microsoft.com/office/powerpoint/2010/main" val="2625159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Kuzey kıyısındaki yerleşim yerlerindeki sığırlar omuzdan 1.1 metreden daha yüksek, ince ve kısa boynuzlu idi yani küçüktü. Atlar da genellikle kısa ve sağlam bir yapıdaydı, birçoğu omuzda sadece 1.4 metrelik ölçüldü ve buda kısa olduğu anlamına geliyordu. Buna karşın koyun ve keçiler, çağdaş Roma dünyası ya da Ortaçağ'dan çok daha küçük değildi.</a:t>
            </a:r>
          </a:p>
          <a:p>
            <a:endParaRPr lang="tr-TR" dirty="0"/>
          </a:p>
        </p:txBody>
      </p:sp>
    </p:spTree>
    <p:extLst>
      <p:ext uri="{BB962C8B-B14F-4D97-AF65-F5344CB8AC3E}">
        <p14:creationId xmlns:p14="http://schemas.microsoft.com/office/powerpoint/2010/main" val="79519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Şaşırtıcı bir şekilde, yabani hayvan avı yiyecek tedarikinde son derece küçük bir rol oynamıştır. En yoğun av yapılan köylerde dahi, vahşi memelilerin kalıntıları toplamın yüzde 1'inden azını oluşturuyor.</a:t>
            </a:r>
          </a:p>
          <a:p>
            <a:r>
              <a:rPr lang="tr-TR" dirty="0"/>
              <a:t>Ve yine de, </a:t>
            </a:r>
            <a:r>
              <a:rPr lang="tr-TR" dirty="0" err="1" smtClean="0"/>
              <a:t>Germania’da</a:t>
            </a:r>
            <a:r>
              <a:rPr lang="tr-TR" dirty="0" smtClean="0"/>
              <a:t> başta Avrupa Bizonları, </a:t>
            </a:r>
            <a:r>
              <a:rPr lang="tr-TR" dirty="0"/>
              <a:t>yaban domuzu, </a:t>
            </a:r>
            <a:r>
              <a:rPr lang="tr-TR" dirty="0" smtClean="0"/>
              <a:t>karaca </a:t>
            </a:r>
            <a:r>
              <a:rPr lang="tr-TR" dirty="0"/>
              <a:t>ve kırmızı geyiklerde bol miktarda vahşi et vardı. Tilki, kunduz ve su samuru kürkleri de mevcuttu, ancak bu hayvanların herhangi bir ölçekte avlandığı bir işaret </a:t>
            </a:r>
            <a:r>
              <a:rPr lang="tr-TR" dirty="0" smtClean="0"/>
              <a:t>bulunamamıştır.</a:t>
            </a:r>
            <a:endParaRPr lang="tr-TR" dirty="0"/>
          </a:p>
        </p:txBody>
      </p:sp>
    </p:spTree>
    <p:extLst>
      <p:ext uri="{BB962C8B-B14F-4D97-AF65-F5344CB8AC3E}">
        <p14:creationId xmlns:p14="http://schemas.microsoft.com/office/powerpoint/2010/main" val="3919206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Kırmızı geyik muhtemelen </a:t>
            </a:r>
            <a:r>
              <a:rPr lang="tr-TR" dirty="0" smtClean="0"/>
              <a:t>avcıların </a:t>
            </a:r>
            <a:r>
              <a:rPr lang="tr-TR" dirty="0"/>
              <a:t>ana </a:t>
            </a:r>
            <a:r>
              <a:rPr lang="tr-TR" dirty="0" smtClean="0"/>
              <a:t>hedefi idi, </a:t>
            </a:r>
            <a:r>
              <a:rPr lang="tr-TR" dirty="0"/>
              <a:t>bir kısmı da et için, kısmen boynuzları için bir takım aletler yapmak için kullanılmıştı. Deniz memelileri yerleşim yerlerinde bulunan kemikler arasında sınırlı bir </a:t>
            </a:r>
            <a:r>
              <a:rPr lang="tr-TR" dirty="0" smtClean="0"/>
              <a:t>yer tutar.</a:t>
            </a:r>
          </a:p>
          <a:p>
            <a:r>
              <a:rPr lang="tr-TR" dirty="0" smtClean="0"/>
              <a:t>Yunus kemikleri </a:t>
            </a:r>
            <a:r>
              <a:rPr lang="tr-TR" dirty="0"/>
              <a:t>ve balina kemiği muhtemelen </a:t>
            </a:r>
            <a:r>
              <a:rPr lang="tr-TR" dirty="0" smtClean="0"/>
              <a:t>sahile vurmuş </a:t>
            </a:r>
            <a:r>
              <a:rPr lang="tr-TR" dirty="0"/>
              <a:t>hayvanlardan toplanmıştı. </a:t>
            </a:r>
            <a:r>
              <a:rPr lang="tr-TR" dirty="0" smtClean="0"/>
              <a:t>Foklar boldu </a:t>
            </a:r>
            <a:r>
              <a:rPr lang="tr-TR" dirty="0"/>
              <a:t>Baltık ve Kuzey kum havuzlarında avlanmıştı</a:t>
            </a:r>
            <a:r>
              <a:rPr lang="tr-TR" dirty="0" smtClean="0"/>
              <a:t>.</a:t>
            </a:r>
          </a:p>
          <a:p>
            <a:r>
              <a:rPr lang="tr-TR" dirty="0" smtClean="0"/>
              <a:t>Balık tutma daha yaygındı.</a:t>
            </a:r>
            <a:endParaRPr lang="tr-TR" dirty="0"/>
          </a:p>
        </p:txBody>
      </p:sp>
    </p:spTree>
    <p:extLst>
      <p:ext uri="{BB962C8B-B14F-4D97-AF65-F5344CB8AC3E}">
        <p14:creationId xmlns:p14="http://schemas.microsoft.com/office/powerpoint/2010/main" val="2080868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Atlar daha küçük sayılarda yetiştirildi, ancak binicilik ve statü sembolleri açısından çok değer verildi</a:t>
            </a:r>
            <a:r>
              <a:rPr lang="tr-TR" dirty="0" smtClean="0"/>
              <a:t>.</a:t>
            </a:r>
            <a:endParaRPr lang="tr-TR" dirty="0"/>
          </a:p>
        </p:txBody>
      </p:sp>
    </p:spTree>
    <p:extLst>
      <p:ext uri="{BB962C8B-B14F-4D97-AF65-F5344CB8AC3E}">
        <p14:creationId xmlns:p14="http://schemas.microsoft.com/office/powerpoint/2010/main" val="2323812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Atlar daha küçük sayılarda yetiştirildi, ancak binicilik ve statü sembolleri açısından çok değer verildi</a:t>
            </a:r>
            <a:r>
              <a:rPr lang="tr-TR" dirty="0" smtClean="0"/>
              <a:t>.</a:t>
            </a:r>
          </a:p>
          <a:p>
            <a:r>
              <a:rPr lang="tr-TR" dirty="0" smtClean="0"/>
              <a:t>Germen </a:t>
            </a:r>
            <a:r>
              <a:rPr lang="tr-TR" dirty="0"/>
              <a:t>ailelerinin çoğunluğu kendilerini çiftçilikle destekledi: çiftlik hayvanlarını yetiştiriyorlardı ve köylerini veya çiftliklerini çevreleyen alanları da tarım için kullanıyorlardı. Arpa en önemli tahıl ürünüdür onu yulaf </a:t>
            </a:r>
            <a:r>
              <a:rPr lang="tr-TR" dirty="0" smtClean="0"/>
              <a:t>izlemektedir</a:t>
            </a:r>
            <a:r>
              <a:rPr lang="tr-TR" dirty="0"/>
              <a:t>.</a:t>
            </a:r>
          </a:p>
          <a:p>
            <a:endParaRPr lang="tr-TR" dirty="0"/>
          </a:p>
        </p:txBody>
      </p:sp>
    </p:spTree>
    <p:extLst>
      <p:ext uri="{BB962C8B-B14F-4D97-AF65-F5344CB8AC3E}">
        <p14:creationId xmlns:p14="http://schemas.microsoft.com/office/powerpoint/2010/main" val="3869996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755</Words>
  <Application>Microsoft Office PowerPoint</Application>
  <PresentationFormat>Geniş ekran</PresentationFormat>
  <Paragraphs>26</Paragraphs>
  <Slides>18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Arial</vt:lpstr>
      <vt:lpstr>Calibri</vt:lpstr>
      <vt:lpstr>Calibri Light</vt:lpstr>
      <vt:lpstr>Office Teması</vt:lpstr>
      <vt:lpstr>Germenlerin Günlük Yaşamı ve Kültürü</vt:lpstr>
      <vt:lpstr>Germenlerin yetiştirdikleri hayvanlar</vt:lpstr>
      <vt:lpstr>PowerPoint Sunusu</vt:lpstr>
      <vt:lpstr>PowerPoint Sunusu</vt:lpstr>
      <vt:lpstr>PowerPoint Sunusu</vt:lpstr>
      <vt:lpstr>PowerPoint Sunusu</vt:lpstr>
      <vt:lpstr>PowerPoint Sunusu</vt:lpstr>
      <vt:lpstr>PowerPoint Sunusu</vt:lpstr>
      <vt:lpstr>PowerPoint Sunusu</vt:lpstr>
      <vt:lpstr>PowerPoint Sunusu</vt:lpstr>
      <vt:lpstr>Bir Alman çiftliği</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Germenlerin Günlük Yaşamı ve Kültürü</dc:title>
  <dc:creator>Mert</dc:creator>
  <cp:lastModifiedBy>Mert</cp:lastModifiedBy>
  <cp:revision>1</cp:revision>
  <dcterms:created xsi:type="dcterms:W3CDTF">2017-11-01T11:05:52Z</dcterms:created>
  <dcterms:modified xsi:type="dcterms:W3CDTF">2017-11-01T11:07:59Z</dcterms:modified>
</cp:coreProperties>
</file>