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8703066-28A8-4F10-9374-9068BD896FCA}"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B00617-27BD-4709-81B7-EEAADE43EF64}" type="slidenum">
              <a:rPr lang="tr-TR" smtClean="0"/>
              <a:t>‹#›</a:t>
            </a:fld>
            <a:endParaRPr lang="tr-TR"/>
          </a:p>
        </p:txBody>
      </p:sp>
    </p:spTree>
    <p:extLst>
      <p:ext uri="{BB962C8B-B14F-4D97-AF65-F5344CB8AC3E}">
        <p14:creationId xmlns:p14="http://schemas.microsoft.com/office/powerpoint/2010/main" val="2809682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703066-28A8-4F10-9374-9068BD896FCA}"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B00617-27BD-4709-81B7-EEAADE43EF64}" type="slidenum">
              <a:rPr lang="tr-TR" smtClean="0"/>
              <a:t>‹#›</a:t>
            </a:fld>
            <a:endParaRPr lang="tr-TR"/>
          </a:p>
        </p:txBody>
      </p:sp>
    </p:spTree>
    <p:extLst>
      <p:ext uri="{BB962C8B-B14F-4D97-AF65-F5344CB8AC3E}">
        <p14:creationId xmlns:p14="http://schemas.microsoft.com/office/powerpoint/2010/main" val="2241150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703066-28A8-4F10-9374-9068BD896FCA}"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B00617-27BD-4709-81B7-EEAADE43EF64}" type="slidenum">
              <a:rPr lang="tr-TR" smtClean="0"/>
              <a:t>‹#›</a:t>
            </a:fld>
            <a:endParaRPr lang="tr-TR"/>
          </a:p>
        </p:txBody>
      </p:sp>
    </p:spTree>
    <p:extLst>
      <p:ext uri="{BB962C8B-B14F-4D97-AF65-F5344CB8AC3E}">
        <p14:creationId xmlns:p14="http://schemas.microsoft.com/office/powerpoint/2010/main" val="2059752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703066-28A8-4F10-9374-9068BD896FCA}"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B00617-27BD-4709-81B7-EEAADE43EF64}" type="slidenum">
              <a:rPr lang="tr-TR" smtClean="0"/>
              <a:t>‹#›</a:t>
            </a:fld>
            <a:endParaRPr lang="tr-TR"/>
          </a:p>
        </p:txBody>
      </p:sp>
    </p:spTree>
    <p:extLst>
      <p:ext uri="{BB962C8B-B14F-4D97-AF65-F5344CB8AC3E}">
        <p14:creationId xmlns:p14="http://schemas.microsoft.com/office/powerpoint/2010/main" val="3985576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8703066-28A8-4F10-9374-9068BD896FCA}"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B00617-27BD-4709-81B7-EEAADE43EF64}" type="slidenum">
              <a:rPr lang="tr-TR" smtClean="0"/>
              <a:t>‹#›</a:t>
            </a:fld>
            <a:endParaRPr lang="tr-TR"/>
          </a:p>
        </p:txBody>
      </p:sp>
    </p:spTree>
    <p:extLst>
      <p:ext uri="{BB962C8B-B14F-4D97-AF65-F5344CB8AC3E}">
        <p14:creationId xmlns:p14="http://schemas.microsoft.com/office/powerpoint/2010/main" val="2173919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8703066-28A8-4F10-9374-9068BD896FCA}"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B00617-27BD-4709-81B7-EEAADE43EF64}" type="slidenum">
              <a:rPr lang="tr-TR" smtClean="0"/>
              <a:t>‹#›</a:t>
            </a:fld>
            <a:endParaRPr lang="tr-TR"/>
          </a:p>
        </p:txBody>
      </p:sp>
    </p:spTree>
    <p:extLst>
      <p:ext uri="{BB962C8B-B14F-4D97-AF65-F5344CB8AC3E}">
        <p14:creationId xmlns:p14="http://schemas.microsoft.com/office/powerpoint/2010/main" val="502327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8703066-28A8-4F10-9374-9068BD896FCA}" type="datetimeFigureOut">
              <a:rPr lang="tr-TR" smtClean="0"/>
              <a:t>15.02.2020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AB00617-27BD-4709-81B7-EEAADE43EF64}" type="slidenum">
              <a:rPr lang="tr-TR" smtClean="0"/>
              <a:t>‹#›</a:t>
            </a:fld>
            <a:endParaRPr lang="tr-TR"/>
          </a:p>
        </p:txBody>
      </p:sp>
    </p:spTree>
    <p:extLst>
      <p:ext uri="{BB962C8B-B14F-4D97-AF65-F5344CB8AC3E}">
        <p14:creationId xmlns:p14="http://schemas.microsoft.com/office/powerpoint/2010/main" val="2641215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8703066-28A8-4F10-9374-9068BD896FCA}" type="datetimeFigureOut">
              <a:rPr lang="tr-TR" smtClean="0"/>
              <a:t>15.02.2020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AB00617-27BD-4709-81B7-EEAADE43EF64}" type="slidenum">
              <a:rPr lang="tr-TR" smtClean="0"/>
              <a:t>‹#›</a:t>
            </a:fld>
            <a:endParaRPr lang="tr-TR"/>
          </a:p>
        </p:txBody>
      </p:sp>
    </p:spTree>
    <p:extLst>
      <p:ext uri="{BB962C8B-B14F-4D97-AF65-F5344CB8AC3E}">
        <p14:creationId xmlns:p14="http://schemas.microsoft.com/office/powerpoint/2010/main" val="763218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8703066-28A8-4F10-9374-9068BD896FCA}" type="datetimeFigureOut">
              <a:rPr lang="tr-TR" smtClean="0"/>
              <a:t>15.02.2020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AB00617-27BD-4709-81B7-EEAADE43EF64}" type="slidenum">
              <a:rPr lang="tr-TR" smtClean="0"/>
              <a:t>‹#›</a:t>
            </a:fld>
            <a:endParaRPr lang="tr-TR"/>
          </a:p>
        </p:txBody>
      </p:sp>
    </p:spTree>
    <p:extLst>
      <p:ext uri="{BB962C8B-B14F-4D97-AF65-F5344CB8AC3E}">
        <p14:creationId xmlns:p14="http://schemas.microsoft.com/office/powerpoint/2010/main" val="2505792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8703066-28A8-4F10-9374-9068BD896FCA}"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B00617-27BD-4709-81B7-EEAADE43EF64}" type="slidenum">
              <a:rPr lang="tr-TR" smtClean="0"/>
              <a:t>‹#›</a:t>
            </a:fld>
            <a:endParaRPr lang="tr-TR"/>
          </a:p>
        </p:txBody>
      </p:sp>
    </p:spTree>
    <p:extLst>
      <p:ext uri="{BB962C8B-B14F-4D97-AF65-F5344CB8AC3E}">
        <p14:creationId xmlns:p14="http://schemas.microsoft.com/office/powerpoint/2010/main" val="3556836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8703066-28A8-4F10-9374-9068BD896FCA}"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B00617-27BD-4709-81B7-EEAADE43EF64}" type="slidenum">
              <a:rPr lang="tr-TR" smtClean="0"/>
              <a:t>‹#›</a:t>
            </a:fld>
            <a:endParaRPr lang="tr-TR"/>
          </a:p>
        </p:txBody>
      </p:sp>
    </p:spTree>
    <p:extLst>
      <p:ext uri="{BB962C8B-B14F-4D97-AF65-F5344CB8AC3E}">
        <p14:creationId xmlns:p14="http://schemas.microsoft.com/office/powerpoint/2010/main" val="4171358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703066-28A8-4F10-9374-9068BD896FCA}" type="datetimeFigureOut">
              <a:rPr lang="tr-TR" smtClean="0"/>
              <a:t>15.02.2020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B00617-27BD-4709-81B7-EEAADE43EF64}" type="slidenum">
              <a:rPr lang="tr-TR" smtClean="0"/>
              <a:t>‹#›</a:t>
            </a:fld>
            <a:endParaRPr lang="tr-TR"/>
          </a:p>
        </p:txBody>
      </p:sp>
    </p:spTree>
    <p:extLst>
      <p:ext uri="{BB962C8B-B14F-4D97-AF65-F5344CB8AC3E}">
        <p14:creationId xmlns:p14="http://schemas.microsoft.com/office/powerpoint/2010/main" val="3698690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İdeoloji olarak Din </a:t>
            </a:r>
            <a:endParaRPr lang="tr-TR" dirty="0"/>
          </a:p>
        </p:txBody>
      </p:sp>
      <p:sp>
        <p:nvSpPr>
          <p:cNvPr id="3" name="Alt Başlık 2"/>
          <p:cNvSpPr>
            <a:spLocks noGrp="1"/>
          </p:cNvSpPr>
          <p:nvPr>
            <p:ph type="subTitle" idx="1"/>
          </p:nvPr>
        </p:nvSpPr>
        <p:spPr/>
        <p:txBody>
          <a:bodyPr>
            <a:normAutofit/>
          </a:bodyPr>
          <a:lstStyle/>
          <a:p>
            <a:r>
              <a:rPr lang="tr-TR" dirty="0" smtClean="0"/>
              <a:t>Bu bölümde </a:t>
            </a:r>
            <a:r>
              <a:rPr lang="tr-TR" dirty="0" err="1" smtClean="0"/>
              <a:t>Hegelci</a:t>
            </a:r>
            <a:r>
              <a:rPr lang="tr-TR" dirty="0" smtClean="0"/>
              <a:t> Metafizik, bu metafiziğin özellikleri temel kavramları, </a:t>
            </a:r>
            <a:r>
              <a:rPr lang="tr-TR" dirty="0" err="1" smtClean="0"/>
              <a:t>Hegel’in</a:t>
            </a:r>
            <a:r>
              <a:rPr lang="tr-TR" dirty="0" smtClean="0"/>
              <a:t> </a:t>
            </a:r>
            <a:r>
              <a:rPr lang="tr-TR" dirty="0" smtClean="0"/>
              <a:t>Din </a:t>
            </a:r>
            <a:r>
              <a:rPr lang="tr-TR" dirty="0" smtClean="0"/>
              <a:t>Felsefesi, </a:t>
            </a:r>
            <a:r>
              <a:rPr lang="tr-TR" dirty="0" err="1" smtClean="0"/>
              <a:t>Marx’ın</a:t>
            </a:r>
            <a:r>
              <a:rPr lang="tr-TR" dirty="0" smtClean="0"/>
              <a:t> yaklaşımları</a:t>
            </a:r>
            <a:r>
              <a:rPr lang="tr-TR" dirty="0" smtClean="0"/>
              <a:t>, </a:t>
            </a:r>
            <a:r>
              <a:rPr lang="tr-TR" dirty="0" smtClean="0"/>
              <a:t>Tarihsel Materyalizmin özellikleri ve Din </a:t>
            </a:r>
            <a:r>
              <a:rPr lang="tr-TR" dirty="0" smtClean="0"/>
              <a:t>ve Sınıf </a:t>
            </a:r>
            <a:r>
              <a:rPr lang="tr-TR" dirty="0" smtClean="0"/>
              <a:t>Yapısı konuları işlenecek.  </a:t>
            </a:r>
            <a:endParaRPr lang="tr-TR" dirty="0" smtClean="0"/>
          </a:p>
          <a:p>
            <a:endParaRPr lang="tr-TR" dirty="0"/>
          </a:p>
        </p:txBody>
      </p:sp>
    </p:spTree>
    <p:extLst>
      <p:ext uri="{BB962C8B-B14F-4D97-AF65-F5344CB8AC3E}">
        <p14:creationId xmlns:p14="http://schemas.microsoft.com/office/powerpoint/2010/main" val="2244359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Hegelci</a:t>
            </a:r>
            <a:r>
              <a:rPr lang="tr-TR" b="1" dirty="0" smtClean="0"/>
              <a:t> Metafizik </a:t>
            </a:r>
            <a:endParaRPr lang="tr-TR" b="1"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err="1" smtClean="0"/>
              <a:t>Hegel’in</a:t>
            </a:r>
            <a:r>
              <a:rPr lang="tr-TR" dirty="0" smtClean="0"/>
              <a:t> temel problemi ve girişimi: felsefi anlamda akıldışını keşfetme ve onu en geniş akılla bütünleştirmedir </a:t>
            </a:r>
          </a:p>
          <a:p>
            <a:pPr marL="0" indent="0">
              <a:buNone/>
            </a:pPr>
            <a:r>
              <a:rPr lang="tr-TR" dirty="0" err="1" smtClean="0"/>
              <a:t>Hegel</a:t>
            </a:r>
            <a:r>
              <a:rPr lang="tr-TR" dirty="0" smtClean="0"/>
              <a:t> bir yanda Kant ile formüle edilen Aydınlanma düşüncesinin insan aklına ve özgürlüğüne verdiği değeri sahiplenirken öte yandan Aydınlanma geleneğinin üzerine oturduğu ikilikleri aşma çabası içindedir.</a:t>
            </a:r>
          </a:p>
          <a:p>
            <a:pPr marL="0" indent="0">
              <a:buNone/>
            </a:pPr>
            <a:r>
              <a:rPr lang="tr-TR" dirty="0" smtClean="0"/>
              <a:t>Bu ikilikleri kısaca şöyle sıralayabiliriz.</a:t>
            </a:r>
          </a:p>
          <a:p>
            <a:pPr marL="0" indent="0">
              <a:buNone/>
            </a:pPr>
            <a:r>
              <a:rPr lang="tr-TR" dirty="0" smtClean="0"/>
              <a:t>Ruh ve Doğa </a:t>
            </a:r>
          </a:p>
          <a:p>
            <a:pPr marL="0" indent="0">
              <a:buNone/>
            </a:pPr>
            <a:r>
              <a:rPr lang="tr-TR" dirty="0" smtClean="0"/>
              <a:t>Özgürlük ve zorunluluk</a:t>
            </a:r>
          </a:p>
          <a:p>
            <a:pPr marL="0" indent="0">
              <a:buNone/>
            </a:pPr>
            <a:r>
              <a:rPr lang="tr-TR" dirty="0" smtClean="0"/>
              <a:t>Öznellik ve nesnellik </a:t>
            </a:r>
          </a:p>
          <a:p>
            <a:pPr marL="0" indent="0">
              <a:buNone/>
            </a:pPr>
            <a:r>
              <a:rPr lang="tr-TR" dirty="0" smtClean="0"/>
              <a:t>Dolayısıyla </a:t>
            </a:r>
            <a:r>
              <a:rPr lang="tr-TR" dirty="0" err="1" smtClean="0"/>
              <a:t>Hegel’in</a:t>
            </a:r>
            <a:r>
              <a:rPr lang="tr-TR" dirty="0" smtClean="0"/>
              <a:t> derdi yukarıdaki ikiliklere hapsolmadan gerçekliğin bütüncül kavranışına ulaşmaktır.  </a:t>
            </a:r>
            <a:endParaRPr lang="tr-TR" dirty="0"/>
          </a:p>
        </p:txBody>
      </p:sp>
    </p:spTree>
    <p:extLst>
      <p:ext uri="{BB962C8B-B14F-4D97-AF65-F5344CB8AC3E}">
        <p14:creationId xmlns:p14="http://schemas.microsoft.com/office/powerpoint/2010/main" val="3674432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Hegel’ci</a:t>
            </a:r>
            <a:r>
              <a:rPr lang="tr-TR" dirty="0" smtClean="0"/>
              <a:t> Metafizik </a:t>
            </a:r>
            <a:endParaRPr lang="tr-TR" dirty="0"/>
          </a:p>
        </p:txBody>
      </p:sp>
      <p:sp>
        <p:nvSpPr>
          <p:cNvPr id="3" name="İçerik Yer Tutucusu 2"/>
          <p:cNvSpPr>
            <a:spLocks noGrp="1"/>
          </p:cNvSpPr>
          <p:nvPr>
            <p:ph idx="1"/>
          </p:nvPr>
        </p:nvSpPr>
        <p:spPr/>
        <p:txBody>
          <a:bodyPr/>
          <a:lstStyle/>
          <a:p>
            <a:r>
              <a:rPr lang="tr-TR" dirty="0" smtClean="0"/>
              <a:t>Öte yandan Batı’da pozitif bilimlerin </a:t>
            </a:r>
            <a:r>
              <a:rPr lang="tr-TR" dirty="0" err="1" smtClean="0"/>
              <a:t>Hegel’in</a:t>
            </a:r>
            <a:r>
              <a:rPr lang="tr-TR" dirty="0" smtClean="0"/>
              <a:t> metafiziği ile karşıt bir yönde ilerlediğinin altını çizmek gerekir. Nitekim pozitivizmi Taylor’a referansla şu şekilde tanımlamak mümkündür.  </a:t>
            </a:r>
          </a:p>
          <a:p>
            <a:r>
              <a:rPr lang="tr-TR" dirty="0" smtClean="0"/>
              <a:t>Pozitivizm, etik açısı itibarı ile faydacı, sosyal felsefesi bakımından </a:t>
            </a:r>
            <a:r>
              <a:rPr lang="tr-TR" dirty="0" err="1" smtClean="0"/>
              <a:t>atomistik</a:t>
            </a:r>
            <a:r>
              <a:rPr lang="tr-TR" dirty="0" smtClean="0"/>
              <a:t>, beşeri bilim anlayışı açısından analitik olup insan ve toplumu yeniden düzenlemek ve mükemmel bir karşılıklı uyarlanma yoluyla insanlara mutluluk getirmek isteyen bir toplumsal mühendislik arayışındadır.</a:t>
            </a:r>
          </a:p>
          <a:p>
            <a:r>
              <a:rPr lang="tr-TR" dirty="0" smtClean="0"/>
              <a:t>Pozitivizmin hala Batı dünyasında hakim paradigma olduğunu unutmamak gerekir.   </a:t>
            </a:r>
            <a:endParaRPr lang="tr-TR" dirty="0"/>
          </a:p>
        </p:txBody>
      </p:sp>
    </p:spTree>
    <p:extLst>
      <p:ext uri="{BB962C8B-B14F-4D97-AF65-F5344CB8AC3E}">
        <p14:creationId xmlns:p14="http://schemas.microsoft.com/office/powerpoint/2010/main" val="1153198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Hegelci</a:t>
            </a:r>
            <a:r>
              <a:rPr lang="tr-TR" dirty="0" smtClean="0"/>
              <a:t> Metafizik </a:t>
            </a:r>
            <a:endParaRPr lang="tr-TR" dirty="0"/>
          </a:p>
        </p:txBody>
      </p:sp>
      <p:sp>
        <p:nvSpPr>
          <p:cNvPr id="3" name="İçerik Yer Tutucusu 2"/>
          <p:cNvSpPr>
            <a:spLocks noGrp="1"/>
          </p:cNvSpPr>
          <p:nvPr>
            <p:ph idx="1"/>
          </p:nvPr>
        </p:nvSpPr>
        <p:spPr/>
        <p:txBody>
          <a:bodyPr/>
          <a:lstStyle/>
          <a:p>
            <a:r>
              <a:rPr lang="tr-TR" dirty="0" err="1" smtClean="0"/>
              <a:t>Hagel’e</a:t>
            </a:r>
            <a:r>
              <a:rPr lang="tr-TR" dirty="0" smtClean="0"/>
              <a:t> göre gerçek:</a:t>
            </a:r>
          </a:p>
          <a:p>
            <a:pPr marL="0" indent="0">
              <a:buNone/>
            </a:pPr>
            <a:r>
              <a:rPr lang="tr-TR" dirty="0" smtClean="0"/>
              <a:t>Kendini tarihin akışı içinde açığa vurur ve bir kozmik süreç olarak dünyanın bilgisini edinmek için ne </a:t>
            </a:r>
            <a:r>
              <a:rPr lang="tr-TR" dirty="0" err="1" smtClean="0"/>
              <a:t>aksiyomatik</a:t>
            </a:r>
            <a:r>
              <a:rPr lang="tr-TR" dirty="0" smtClean="0"/>
              <a:t> gerçeklerden hareket edilebilir ne de belli bir zamanda tanrı tarafından bilgilendirilmiş, böylece «tüm doğal yasaların ve manevi gerçeklerin tam bir bilgisine sahip kılınarak mükemmel bir sezgi ve bilgelikle donatılmış ilk insanların bulunduğu varsayımıyla hareket edilebilir». (Morris 20) </a:t>
            </a:r>
          </a:p>
          <a:p>
            <a:pPr marL="0" indent="0">
              <a:buNone/>
            </a:pPr>
            <a:r>
              <a:rPr lang="tr-TR" dirty="0" smtClean="0"/>
              <a:t>Öyleyse ne yapmak gerekir  </a:t>
            </a:r>
            <a:endParaRPr lang="tr-TR" dirty="0"/>
          </a:p>
        </p:txBody>
      </p:sp>
    </p:spTree>
    <p:extLst>
      <p:ext uri="{BB962C8B-B14F-4D97-AF65-F5344CB8AC3E}">
        <p14:creationId xmlns:p14="http://schemas.microsoft.com/office/powerpoint/2010/main" val="1636472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Hegelci</a:t>
            </a:r>
            <a:r>
              <a:rPr lang="tr-TR" dirty="0" smtClean="0"/>
              <a:t> Metafizik </a:t>
            </a:r>
            <a:endParaRPr lang="tr-TR" dirty="0"/>
          </a:p>
        </p:txBody>
      </p:sp>
      <p:sp>
        <p:nvSpPr>
          <p:cNvPr id="3" name="İçerik Yer Tutucusu 2"/>
          <p:cNvSpPr>
            <a:spLocks noGrp="1"/>
          </p:cNvSpPr>
          <p:nvPr>
            <p:ph idx="1"/>
          </p:nvPr>
        </p:nvSpPr>
        <p:spPr/>
        <p:txBody>
          <a:bodyPr/>
          <a:lstStyle/>
          <a:p>
            <a:pPr marL="0" indent="0">
              <a:buNone/>
            </a:pPr>
            <a:r>
              <a:rPr lang="tr-TR" dirty="0" err="1" smtClean="0"/>
              <a:t>Hegel’e</a:t>
            </a:r>
            <a:r>
              <a:rPr lang="tr-TR" dirty="0" smtClean="0"/>
              <a:t> göre yapılması gereken şey  şudur:</a:t>
            </a:r>
          </a:p>
          <a:p>
            <a:pPr marL="0" indent="0">
              <a:buNone/>
            </a:pPr>
            <a:endParaRPr lang="tr-TR" dirty="0" smtClean="0"/>
          </a:p>
          <a:p>
            <a:r>
              <a:rPr lang="tr-TR" dirty="0" smtClean="0"/>
              <a:t>Kendini sürekli değişen tarihsel olgularda </a:t>
            </a:r>
            <a:r>
              <a:rPr lang="tr-TR" dirty="0" err="1" smtClean="0"/>
              <a:t>dışavuran</a:t>
            </a:r>
            <a:r>
              <a:rPr lang="tr-TR" dirty="0" smtClean="0"/>
              <a:t> tinin doğasını anlamak için kültürü ampirik olarak incelemek (ya da en azından ampirik bilgi ile başlamak gerekir)</a:t>
            </a:r>
          </a:p>
          <a:p>
            <a:pPr marL="0" indent="0">
              <a:buNone/>
            </a:pPr>
            <a:endParaRPr lang="tr-TR" dirty="0" smtClean="0"/>
          </a:p>
          <a:p>
            <a:pPr marL="0" indent="0">
              <a:buNone/>
            </a:pPr>
            <a:r>
              <a:rPr lang="tr-TR" dirty="0" err="1" smtClean="0"/>
              <a:t>Hegel</a:t>
            </a:r>
            <a:r>
              <a:rPr lang="tr-TR" dirty="0" smtClean="0"/>
              <a:t>, Tarih Felsefesi Üzerine Dersler adlı kitabında kendini tarih içinde </a:t>
            </a:r>
            <a:r>
              <a:rPr lang="tr-TR" dirty="0" err="1" smtClean="0"/>
              <a:t>dışavuran</a:t>
            </a:r>
            <a:r>
              <a:rPr lang="tr-TR" dirty="0" smtClean="0"/>
              <a:t> bu tinin gelişme derecelerini göstermeye çalışır.  </a:t>
            </a:r>
          </a:p>
        </p:txBody>
      </p:sp>
    </p:spTree>
    <p:extLst>
      <p:ext uri="{BB962C8B-B14F-4D97-AF65-F5344CB8AC3E}">
        <p14:creationId xmlns:p14="http://schemas.microsoft.com/office/powerpoint/2010/main" val="3817260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Hegelci</a:t>
            </a:r>
            <a:r>
              <a:rPr lang="tr-TR" dirty="0" smtClean="0"/>
              <a:t> Metafizik </a:t>
            </a:r>
            <a:endParaRPr lang="tr-TR" dirty="0"/>
          </a:p>
        </p:txBody>
      </p:sp>
      <p:sp>
        <p:nvSpPr>
          <p:cNvPr id="3" name="İçerik Yer Tutucusu 2"/>
          <p:cNvSpPr>
            <a:spLocks noGrp="1"/>
          </p:cNvSpPr>
          <p:nvPr>
            <p:ph idx="1"/>
          </p:nvPr>
        </p:nvSpPr>
        <p:spPr/>
        <p:txBody>
          <a:bodyPr/>
          <a:lstStyle/>
          <a:p>
            <a:pPr marL="0" indent="0">
              <a:buNone/>
            </a:pPr>
            <a:r>
              <a:rPr lang="tr-TR" dirty="0" err="1" smtClean="0"/>
              <a:t>Hegel</a:t>
            </a:r>
            <a:r>
              <a:rPr lang="tr-TR" dirty="0" smtClean="0"/>
              <a:t> kendi sözleriyle tinden ne anladığını şu şekilde anlatıyor: </a:t>
            </a:r>
          </a:p>
          <a:p>
            <a:pPr marL="0" indent="0">
              <a:buNone/>
            </a:pPr>
            <a:endParaRPr lang="tr-TR" dirty="0" smtClean="0"/>
          </a:p>
          <a:p>
            <a:r>
              <a:rPr lang="tr-TR" dirty="0" smtClean="0"/>
              <a:t>«Dünyanın gelişiminin akli bir sürecin sonucu olduğu yalnızca düny</a:t>
            </a:r>
            <a:r>
              <a:rPr lang="tr-TR" dirty="0"/>
              <a:t>a tarihinden </a:t>
            </a:r>
            <a:r>
              <a:rPr lang="tr-TR" dirty="0" smtClean="0"/>
              <a:t>çıkartılabilecek bir yorumdur. Söz konusu tarih dünya tininin akli ve zorunlu bir nedenidir ki bu, doğası her zaman bir ve aynı olan, fakat bu tek doğasını dünyanın varoluşunun olgularında sergileyen bir tindir. Daha önce de belirtildiği gibi bu, kendini tarihin nihai sonucu olarak sunmalıdır. Ancak biz bunu (tarihin nihai sonucunu) olduğu haliyle dikkate almak zorundayız. Tarihsel (ampirik) olarak hareket etmeliyiz». (Morris: 20)     </a:t>
            </a:r>
            <a:endParaRPr lang="tr-TR" dirty="0"/>
          </a:p>
        </p:txBody>
      </p:sp>
    </p:spTree>
    <p:extLst>
      <p:ext uri="{BB962C8B-B14F-4D97-AF65-F5344CB8AC3E}">
        <p14:creationId xmlns:p14="http://schemas.microsoft.com/office/powerpoint/2010/main" val="3797443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Hegelci</a:t>
            </a:r>
            <a:r>
              <a:rPr lang="tr-TR" dirty="0" smtClean="0"/>
              <a:t> Metafizik </a:t>
            </a:r>
            <a:endParaRPr lang="tr-TR" dirty="0"/>
          </a:p>
        </p:txBody>
      </p:sp>
      <p:sp>
        <p:nvSpPr>
          <p:cNvPr id="3" name="İçerik Yer Tutucusu 2"/>
          <p:cNvSpPr>
            <a:spLocks noGrp="1"/>
          </p:cNvSpPr>
          <p:nvPr>
            <p:ph idx="1"/>
          </p:nvPr>
        </p:nvSpPr>
        <p:spPr/>
        <p:txBody>
          <a:bodyPr/>
          <a:lstStyle/>
          <a:p>
            <a:pPr marL="0" indent="0">
              <a:buNone/>
            </a:pPr>
            <a:r>
              <a:rPr lang="tr-TR" dirty="0" err="1"/>
              <a:t>Hegel</a:t>
            </a:r>
            <a:r>
              <a:rPr lang="tr-TR" dirty="0"/>
              <a:t> özetle </a:t>
            </a:r>
            <a:endParaRPr lang="tr-TR" dirty="0" smtClean="0"/>
          </a:p>
          <a:p>
            <a:r>
              <a:rPr lang="tr-TR" dirty="0"/>
              <a:t>F</a:t>
            </a:r>
            <a:r>
              <a:rPr lang="tr-TR" dirty="0" smtClean="0"/>
              <a:t>arklı </a:t>
            </a:r>
            <a:r>
              <a:rPr lang="tr-TR" dirty="0"/>
              <a:t>kültürlerin altında yatan ilkeleri, basitçe «kendini </a:t>
            </a:r>
            <a:r>
              <a:rPr lang="tr-TR" dirty="0" err="1"/>
              <a:t>özkavrayışsal</a:t>
            </a:r>
            <a:r>
              <a:rPr lang="tr-TR" dirty="0"/>
              <a:t> bir bütünlük olarak yükselten ve tamamlayan tek bir evrensel tinin gelişimindeki basamaklar olarak görmüştür (Morris: 20-21)   </a:t>
            </a:r>
          </a:p>
          <a:p>
            <a:r>
              <a:rPr lang="tr-TR" dirty="0" smtClean="0"/>
              <a:t>Aristoteles gibi </a:t>
            </a:r>
            <a:r>
              <a:rPr lang="tr-TR" dirty="0" err="1" smtClean="0"/>
              <a:t>Hegel</a:t>
            </a:r>
            <a:r>
              <a:rPr lang="tr-TR" dirty="0" smtClean="0"/>
              <a:t> de «kendisinde potansiyel olarak </a:t>
            </a:r>
            <a:r>
              <a:rPr lang="tr-TR" dirty="0" err="1" smtClean="0"/>
              <a:t>varolanı</a:t>
            </a:r>
            <a:r>
              <a:rPr lang="tr-TR" dirty="0" smtClean="0"/>
              <a:t> gerçeklik haline getirerek kendini geliştiren bir dünya tini düşünür. </a:t>
            </a:r>
          </a:p>
          <a:p>
            <a:r>
              <a:rPr lang="tr-TR" dirty="0" smtClean="0"/>
              <a:t>Tıpkı bir organizmanın büyümesinde olduğu gibi «gelişme ilkesi aynı zamanda varoluşun gizli bir tohumunun (kendisini geliştirmek için </a:t>
            </a:r>
            <a:r>
              <a:rPr lang="tr-TR" dirty="0" err="1" smtClean="0"/>
              <a:t>müğcadele</a:t>
            </a:r>
            <a:r>
              <a:rPr lang="tr-TR" dirty="0" smtClean="0"/>
              <a:t> eden bir kapasite yada potansiyelin) bulunmasını içerir» (Morris:21)</a:t>
            </a:r>
            <a:endParaRPr lang="tr-TR" dirty="0"/>
          </a:p>
        </p:txBody>
      </p:sp>
    </p:spTree>
    <p:extLst>
      <p:ext uri="{BB962C8B-B14F-4D97-AF65-F5344CB8AC3E}">
        <p14:creationId xmlns:p14="http://schemas.microsoft.com/office/powerpoint/2010/main" val="2592007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Hegelci</a:t>
            </a:r>
            <a:r>
              <a:rPr lang="tr-TR" dirty="0" smtClean="0"/>
              <a:t> Metafizik </a:t>
            </a:r>
            <a:endParaRPr lang="tr-TR" dirty="0"/>
          </a:p>
        </p:txBody>
      </p:sp>
      <p:sp>
        <p:nvSpPr>
          <p:cNvPr id="3" name="İçerik Yer Tutucusu 2"/>
          <p:cNvSpPr>
            <a:spLocks noGrp="1"/>
          </p:cNvSpPr>
          <p:nvPr>
            <p:ph idx="1"/>
          </p:nvPr>
        </p:nvSpPr>
        <p:spPr>
          <a:xfrm>
            <a:off x="852055" y="1825625"/>
            <a:ext cx="10515600" cy="4351338"/>
          </a:xfrm>
        </p:spPr>
        <p:txBody>
          <a:bodyPr/>
          <a:lstStyle/>
          <a:p>
            <a:pPr marL="0" indent="0">
              <a:buNone/>
            </a:pPr>
            <a:r>
              <a:rPr lang="tr-TR" dirty="0" smtClean="0"/>
              <a:t>Öte yandan </a:t>
            </a:r>
          </a:p>
          <a:p>
            <a:pPr marL="0" indent="0">
              <a:buNone/>
            </a:pPr>
            <a:r>
              <a:rPr lang="tr-TR" dirty="0" err="1" smtClean="0"/>
              <a:t>Hegel’in</a:t>
            </a:r>
            <a:r>
              <a:rPr lang="tr-TR" dirty="0" smtClean="0"/>
              <a:t> bahsettiği bu büyüme ve gelişme doğal organizmanın gelişmesine benzemez.</a:t>
            </a:r>
          </a:p>
          <a:p>
            <a:r>
              <a:rPr lang="tr-TR" dirty="0" smtClean="0"/>
              <a:t>Doğal Organizmalar, gelişirken doğrudan hiçbir engelle karşılaşmazlar</a:t>
            </a:r>
          </a:p>
          <a:p>
            <a:pPr marL="0" indent="0">
              <a:buNone/>
            </a:pPr>
            <a:r>
              <a:rPr lang="tr-TR" dirty="0" smtClean="0"/>
              <a:t>Oysa tinin gelişmesi farklıdır.   </a:t>
            </a:r>
          </a:p>
          <a:p>
            <a:pPr marL="0" indent="0">
              <a:buNone/>
            </a:pPr>
            <a:r>
              <a:rPr lang="tr-TR" dirty="0" smtClean="0"/>
              <a:t>Tinin gelişmesi insan bilinci ve arzusuyla oluşur.</a:t>
            </a:r>
          </a:p>
          <a:p>
            <a:pPr marL="0" indent="0">
              <a:buNone/>
            </a:pPr>
            <a:r>
              <a:rPr lang="tr-TR" dirty="0" smtClean="0"/>
              <a:t>Doğal büyüme sürecinin «barışçıl» olmasına karşılık tinin gelişmesi diyalektiktir. Kendi içinde büyük bir çatışma barındırır. Karşıtların birliğini içerir</a:t>
            </a:r>
          </a:p>
        </p:txBody>
      </p:sp>
    </p:spTree>
    <p:extLst>
      <p:ext uri="{BB962C8B-B14F-4D97-AF65-F5344CB8AC3E}">
        <p14:creationId xmlns:p14="http://schemas.microsoft.com/office/powerpoint/2010/main" val="31164848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543</Words>
  <Application>Microsoft Office PowerPoint</Application>
  <PresentationFormat>Geniş ekran</PresentationFormat>
  <Paragraphs>40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İdeoloji olarak Din </vt:lpstr>
      <vt:lpstr>Hegelci Metafizik </vt:lpstr>
      <vt:lpstr>Hegel’ci Metafizik </vt:lpstr>
      <vt:lpstr>Hegelci Metafizik </vt:lpstr>
      <vt:lpstr>Hegelci Metafizik </vt:lpstr>
      <vt:lpstr>Hegelci Metafizik </vt:lpstr>
      <vt:lpstr>Hegelci Metafizik </vt:lpstr>
      <vt:lpstr>Hegelci Metafizik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İdeoloji olarak Din </dc:title>
  <dc:creator>Kurtulus</dc:creator>
  <cp:lastModifiedBy>Kurtulus</cp:lastModifiedBy>
  <cp:revision>20</cp:revision>
  <dcterms:created xsi:type="dcterms:W3CDTF">2020-02-12T20:01:54Z</dcterms:created>
  <dcterms:modified xsi:type="dcterms:W3CDTF">2020-02-15T12:44:42Z</dcterms:modified>
</cp:coreProperties>
</file>