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706" r:id="rId2"/>
  </p:sldMasterIdLst>
  <p:notesMasterIdLst>
    <p:notesMasterId r:id="rId37"/>
  </p:notesMasterIdLst>
  <p:sldIdLst>
    <p:sldId id="274"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69" r:id="rId28"/>
    <p:sldId id="271" r:id="rId29"/>
    <p:sldId id="259" r:id="rId30"/>
    <p:sldId id="262" r:id="rId31"/>
    <p:sldId id="272" r:id="rId32"/>
    <p:sldId id="263" r:id="rId33"/>
    <p:sldId id="264" r:id="rId34"/>
    <p:sldId id="273" r:id="rId35"/>
    <p:sldId id="26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3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74CE33-F7F1-4118-968C-BEDB0B29A7FE}" type="datetimeFigureOut">
              <a:rPr lang="en-US" smtClean="0"/>
              <a:t>5/9/2020</a:t>
            </a:fld>
            <a:endParaRPr lang="en-US"/>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2CCC32-5F42-4646-8284-BEFF7E22B3E5}" type="slidenum">
              <a:rPr lang="en-US" smtClean="0"/>
              <a:t>‹#›</a:t>
            </a:fld>
            <a:endParaRPr lang="en-US"/>
          </a:p>
        </p:txBody>
      </p:sp>
    </p:spTree>
    <p:extLst>
      <p:ext uri="{BB962C8B-B14F-4D97-AF65-F5344CB8AC3E}">
        <p14:creationId xmlns:p14="http://schemas.microsoft.com/office/powerpoint/2010/main" val="4096106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56D7B2-A51F-4005-9EF9-0F6C5C8FD308}"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2340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56D7B2-A51F-4005-9EF9-0F6C5C8FD308}"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2437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56D7B2-A51F-4005-9EF9-0F6C5C8FD308}"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2248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56D7B2-A51F-4005-9EF9-0F6C5C8FD308}"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7711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56D7B2-A51F-4005-9EF9-0F6C5C8FD308}"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7781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56D7B2-A51F-4005-9EF9-0F6C5C8FD308}"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0409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56D7B2-A51F-4005-9EF9-0F6C5C8FD308}"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6519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en-US"/>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a:p>
        </p:txBody>
      </p:sp>
      <p:sp>
        <p:nvSpPr>
          <p:cNvPr id="4" name="Veri Yer Tutucusu 3"/>
          <p:cNvSpPr>
            <a:spLocks noGrp="1"/>
          </p:cNvSpPr>
          <p:nvPr>
            <p:ph type="dt" sz="half" idx="10"/>
          </p:nvPr>
        </p:nvSpPr>
        <p:spPr/>
        <p:txBody>
          <a:bodyPr/>
          <a:lstStyle/>
          <a:p>
            <a:fld id="{426051D9-B9B2-413F-B50F-D6F4EEC3C67A}" type="datetimeFigureOut">
              <a:rPr lang="tr-TR" smtClean="0"/>
              <a:t>9.05.2020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5D4AE9F-3711-41EC-AB89-635E8CF2F5F4}" type="slidenum">
              <a:rPr lang="tr-TR" smtClean="0"/>
              <a:t>‹#›</a:t>
            </a:fld>
            <a:endParaRPr lang="tr-TR"/>
          </a:p>
        </p:txBody>
      </p:sp>
    </p:spTree>
    <p:extLst>
      <p:ext uri="{BB962C8B-B14F-4D97-AF65-F5344CB8AC3E}">
        <p14:creationId xmlns:p14="http://schemas.microsoft.com/office/powerpoint/2010/main" val="2374216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426051D9-B9B2-413F-B50F-D6F4EEC3C67A}" type="datetimeFigureOut">
              <a:rPr lang="tr-TR" smtClean="0"/>
              <a:t>9.05.2020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5D4AE9F-3711-41EC-AB89-635E8CF2F5F4}" type="slidenum">
              <a:rPr lang="tr-TR" smtClean="0"/>
              <a:t>‹#›</a:t>
            </a:fld>
            <a:endParaRPr lang="tr-TR"/>
          </a:p>
        </p:txBody>
      </p:sp>
    </p:spTree>
    <p:extLst>
      <p:ext uri="{BB962C8B-B14F-4D97-AF65-F5344CB8AC3E}">
        <p14:creationId xmlns:p14="http://schemas.microsoft.com/office/powerpoint/2010/main" val="2119736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426051D9-B9B2-413F-B50F-D6F4EEC3C67A}" type="datetimeFigureOut">
              <a:rPr lang="tr-TR" smtClean="0"/>
              <a:t>9.05.2020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5D4AE9F-3711-41EC-AB89-635E8CF2F5F4}" type="slidenum">
              <a:rPr lang="tr-TR" smtClean="0"/>
              <a:t>‹#›</a:t>
            </a:fld>
            <a:endParaRPr lang="tr-TR"/>
          </a:p>
        </p:txBody>
      </p:sp>
    </p:spTree>
    <p:extLst>
      <p:ext uri="{BB962C8B-B14F-4D97-AF65-F5344CB8AC3E}">
        <p14:creationId xmlns:p14="http://schemas.microsoft.com/office/powerpoint/2010/main" val="1199602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4500"/>
            </a:lvl1pPr>
          </a:lstStyle>
          <a:p>
            <a:r>
              <a:rPr lang="tr-TR" smtClean="0"/>
              <a:t>Asıl başlık stili için tıklatın</a:t>
            </a:r>
            <a:endParaRPr lang="en-US"/>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en-US"/>
          </a:p>
        </p:txBody>
      </p:sp>
      <p:sp>
        <p:nvSpPr>
          <p:cNvPr id="4" name="Veri Yer Tutucusu 3"/>
          <p:cNvSpPr>
            <a:spLocks noGrp="1"/>
          </p:cNvSpPr>
          <p:nvPr>
            <p:ph type="dt" sz="half" idx="10"/>
          </p:nvPr>
        </p:nvSpPr>
        <p:spPr/>
        <p:txBody>
          <a:bodyPr/>
          <a:lstStyle/>
          <a:p>
            <a:fld id="{A23720DD-5B6D-40BF-8493-A6B52D484E6B}" type="datetimeFigureOut">
              <a:rPr lang="tr-TR" smtClean="0"/>
              <a:t>9.05.2020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664985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A23720DD-5B6D-40BF-8493-A6B52D484E6B}" type="datetimeFigureOut">
              <a:rPr lang="tr-TR" smtClean="0"/>
              <a:t>9.05.2020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945826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40"/>
            <a:ext cx="10515600" cy="2852737"/>
          </a:xfrm>
        </p:spPr>
        <p:txBody>
          <a:bodyPr anchor="b"/>
          <a:lstStyle>
            <a:lvl1pPr>
              <a:defRPr sz="4500"/>
            </a:lvl1pPr>
          </a:lstStyle>
          <a:p>
            <a:r>
              <a:rPr lang="tr-TR" smtClean="0"/>
              <a:t>Asıl başlık stili için tıklatın</a:t>
            </a:r>
            <a:endParaRPr lang="en-US"/>
          </a:p>
        </p:txBody>
      </p:sp>
      <p:sp>
        <p:nvSpPr>
          <p:cNvPr id="3" name="Metin Yer Tutucusu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A23720DD-5B6D-40BF-8493-A6B52D484E6B}" type="datetimeFigureOut">
              <a:rPr lang="tr-TR" smtClean="0"/>
              <a:t>9.05.2020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380451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4"/>
          <p:cNvSpPr>
            <a:spLocks noGrp="1"/>
          </p:cNvSpPr>
          <p:nvPr>
            <p:ph type="dt" sz="half" idx="10"/>
          </p:nvPr>
        </p:nvSpPr>
        <p:spPr/>
        <p:txBody>
          <a:bodyPr/>
          <a:lstStyle/>
          <a:p>
            <a:fld id="{A23720DD-5B6D-40BF-8493-A6B52D484E6B}" type="datetimeFigureOut">
              <a:rPr lang="tr-TR" smtClean="0"/>
              <a:t>9.05.2020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578083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7"/>
            <a:ext cx="10515600" cy="1325563"/>
          </a:xfrm>
        </p:spPr>
        <p:txBody>
          <a:bodyPr/>
          <a:lstStyle/>
          <a:p>
            <a:r>
              <a:rPr lang="tr-TR" smtClean="0"/>
              <a:t>Asıl başlık stili için tıklatın</a:t>
            </a:r>
            <a:endParaRPr lang="en-US"/>
          </a:p>
        </p:txBody>
      </p:sp>
      <p:sp>
        <p:nvSpPr>
          <p:cNvPr id="3" name="Metin Yer Tutucusu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İçerik Yer Tutucusu 3"/>
          <p:cNvSpPr>
            <a:spLocks noGrp="1"/>
          </p:cNvSpPr>
          <p:nvPr>
            <p:ph sz="half" idx="2"/>
          </p:nvPr>
        </p:nvSpPr>
        <p:spPr>
          <a:xfrm>
            <a:off x="839789"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Metin Yer Tutucusu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İçerik Yer Tutucusu 5"/>
          <p:cNvSpPr>
            <a:spLocks noGrp="1"/>
          </p:cNvSpPr>
          <p:nvPr>
            <p:ph sz="quarter" idx="4"/>
          </p:nvPr>
        </p:nvSpPr>
        <p:spPr>
          <a:xfrm>
            <a:off x="6172201"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6"/>
          <p:cNvSpPr>
            <a:spLocks noGrp="1"/>
          </p:cNvSpPr>
          <p:nvPr>
            <p:ph type="dt" sz="half" idx="10"/>
          </p:nvPr>
        </p:nvSpPr>
        <p:spPr/>
        <p:txBody>
          <a:bodyPr/>
          <a:lstStyle/>
          <a:p>
            <a:fld id="{A23720DD-5B6D-40BF-8493-A6B52D484E6B}" type="datetimeFigureOut">
              <a:rPr lang="tr-TR" smtClean="0"/>
              <a:t>9.05.2020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9516143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Veri Yer Tutucusu 2"/>
          <p:cNvSpPr>
            <a:spLocks noGrp="1"/>
          </p:cNvSpPr>
          <p:nvPr>
            <p:ph type="dt" sz="half" idx="10"/>
          </p:nvPr>
        </p:nvSpPr>
        <p:spPr/>
        <p:txBody>
          <a:bodyPr/>
          <a:lstStyle/>
          <a:p>
            <a:fld id="{A23720DD-5B6D-40BF-8493-A6B52D484E6B}" type="datetimeFigureOut">
              <a:rPr lang="tr-TR" smtClean="0"/>
              <a:t>9.05.2020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7670295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9.05.2020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2959834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2400"/>
            </a:lvl1pPr>
          </a:lstStyle>
          <a:p>
            <a:r>
              <a:rPr lang="tr-TR" smtClean="0"/>
              <a:t>Asıl başlık stili için tıklatın</a:t>
            </a:r>
            <a:endParaRPr lang="en-US"/>
          </a:p>
        </p:txBody>
      </p:sp>
      <p:sp>
        <p:nvSpPr>
          <p:cNvPr id="3" name="İçerik Yer Tutucusu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A23720DD-5B6D-40BF-8493-A6B52D484E6B}" type="datetimeFigureOut">
              <a:rPr lang="tr-TR" smtClean="0"/>
              <a:t>9.05.2020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618596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426051D9-B9B2-413F-B50F-D6F4EEC3C67A}" type="datetimeFigureOut">
              <a:rPr lang="tr-TR" smtClean="0"/>
              <a:t>9.05.2020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5D4AE9F-3711-41EC-AB89-635E8CF2F5F4}" type="slidenum">
              <a:rPr lang="tr-TR" smtClean="0"/>
              <a:t>‹#›</a:t>
            </a:fld>
            <a:endParaRPr lang="tr-TR"/>
          </a:p>
        </p:txBody>
      </p:sp>
    </p:spTree>
    <p:extLst>
      <p:ext uri="{BB962C8B-B14F-4D97-AF65-F5344CB8AC3E}">
        <p14:creationId xmlns:p14="http://schemas.microsoft.com/office/powerpoint/2010/main" val="1490722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2400"/>
            </a:lvl1pPr>
          </a:lstStyle>
          <a:p>
            <a:r>
              <a:rPr lang="tr-TR" smtClean="0"/>
              <a:t>Asıl başlık stili için tıklatın</a:t>
            </a:r>
            <a:endParaRPr lang="en-US"/>
          </a:p>
        </p:txBody>
      </p:sp>
      <p:sp>
        <p:nvSpPr>
          <p:cNvPr id="3" name="Resim Yer Tutucusu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A23720DD-5B6D-40BF-8493-A6B52D484E6B}" type="datetimeFigureOut">
              <a:rPr lang="tr-TR" smtClean="0"/>
              <a:t>9.05.2020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701655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A23720DD-5B6D-40BF-8493-A6B52D484E6B}" type="datetimeFigureOut">
              <a:rPr lang="tr-TR" smtClean="0"/>
              <a:t>9.05.2020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065104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1" y="365125"/>
            <a:ext cx="2628900" cy="5811838"/>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838201"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A23720DD-5B6D-40BF-8493-A6B52D484E6B}" type="datetimeFigureOut">
              <a:rPr lang="tr-TR" smtClean="0"/>
              <a:t>9.05.2020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47667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en-US"/>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426051D9-B9B2-413F-B50F-D6F4EEC3C67A}" type="datetimeFigureOut">
              <a:rPr lang="tr-TR" smtClean="0"/>
              <a:t>9.05.2020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5D4AE9F-3711-41EC-AB89-635E8CF2F5F4}" type="slidenum">
              <a:rPr lang="tr-TR" smtClean="0"/>
              <a:t>‹#›</a:t>
            </a:fld>
            <a:endParaRPr lang="tr-TR"/>
          </a:p>
        </p:txBody>
      </p:sp>
    </p:spTree>
    <p:extLst>
      <p:ext uri="{BB962C8B-B14F-4D97-AF65-F5344CB8AC3E}">
        <p14:creationId xmlns:p14="http://schemas.microsoft.com/office/powerpoint/2010/main" val="1022771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4"/>
          <p:cNvSpPr>
            <a:spLocks noGrp="1"/>
          </p:cNvSpPr>
          <p:nvPr>
            <p:ph type="dt" sz="half" idx="10"/>
          </p:nvPr>
        </p:nvSpPr>
        <p:spPr/>
        <p:txBody>
          <a:bodyPr/>
          <a:lstStyle/>
          <a:p>
            <a:fld id="{426051D9-B9B2-413F-B50F-D6F4EEC3C67A}" type="datetimeFigureOut">
              <a:rPr lang="tr-TR" smtClean="0"/>
              <a:t>9.05.2020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5D4AE9F-3711-41EC-AB89-635E8CF2F5F4}" type="slidenum">
              <a:rPr lang="tr-TR" smtClean="0"/>
              <a:t>‹#›</a:t>
            </a:fld>
            <a:endParaRPr lang="tr-TR"/>
          </a:p>
        </p:txBody>
      </p:sp>
    </p:spTree>
    <p:extLst>
      <p:ext uri="{BB962C8B-B14F-4D97-AF65-F5344CB8AC3E}">
        <p14:creationId xmlns:p14="http://schemas.microsoft.com/office/powerpoint/2010/main" val="2219324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en-US"/>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6"/>
          <p:cNvSpPr>
            <a:spLocks noGrp="1"/>
          </p:cNvSpPr>
          <p:nvPr>
            <p:ph type="dt" sz="half" idx="10"/>
          </p:nvPr>
        </p:nvSpPr>
        <p:spPr/>
        <p:txBody>
          <a:bodyPr/>
          <a:lstStyle/>
          <a:p>
            <a:fld id="{426051D9-B9B2-413F-B50F-D6F4EEC3C67A}" type="datetimeFigureOut">
              <a:rPr lang="tr-TR" smtClean="0"/>
              <a:t>9.05.2020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5D4AE9F-3711-41EC-AB89-635E8CF2F5F4}" type="slidenum">
              <a:rPr lang="tr-TR" smtClean="0"/>
              <a:t>‹#›</a:t>
            </a:fld>
            <a:endParaRPr lang="tr-TR"/>
          </a:p>
        </p:txBody>
      </p:sp>
    </p:spTree>
    <p:extLst>
      <p:ext uri="{BB962C8B-B14F-4D97-AF65-F5344CB8AC3E}">
        <p14:creationId xmlns:p14="http://schemas.microsoft.com/office/powerpoint/2010/main" val="477355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Veri Yer Tutucusu 2"/>
          <p:cNvSpPr>
            <a:spLocks noGrp="1"/>
          </p:cNvSpPr>
          <p:nvPr>
            <p:ph type="dt" sz="half" idx="10"/>
          </p:nvPr>
        </p:nvSpPr>
        <p:spPr/>
        <p:txBody>
          <a:bodyPr/>
          <a:lstStyle/>
          <a:p>
            <a:fld id="{426051D9-B9B2-413F-B50F-D6F4EEC3C67A}" type="datetimeFigureOut">
              <a:rPr lang="tr-TR" smtClean="0"/>
              <a:t>9.05.2020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5D4AE9F-3711-41EC-AB89-635E8CF2F5F4}" type="slidenum">
              <a:rPr lang="tr-TR" smtClean="0"/>
              <a:t>‹#›</a:t>
            </a:fld>
            <a:endParaRPr lang="tr-TR"/>
          </a:p>
        </p:txBody>
      </p:sp>
    </p:spTree>
    <p:extLst>
      <p:ext uri="{BB962C8B-B14F-4D97-AF65-F5344CB8AC3E}">
        <p14:creationId xmlns:p14="http://schemas.microsoft.com/office/powerpoint/2010/main" val="4205110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26051D9-B9B2-413F-B50F-D6F4EEC3C67A}" type="datetimeFigureOut">
              <a:rPr lang="tr-TR" smtClean="0"/>
              <a:t>9.05.2020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5D4AE9F-3711-41EC-AB89-635E8CF2F5F4}" type="slidenum">
              <a:rPr lang="tr-TR" smtClean="0"/>
              <a:t>‹#›</a:t>
            </a:fld>
            <a:endParaRPr lang="tr-TR"/>
          </a:p>
        </p:txBody>
      </p:sp>
    </p:spTree>
    <p:extLst>
      <p:ext uri="{BB962C8B-B14F-4D97-AF65-F5344CB8AC3E}">
        <p14:creationId xmlns:p14="http://schemas.microsoft.com/office/powerpoint/2010/main" val="2514191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426051D9-B9B2-413F-B50F-D6F4EEC3C67A}" type="datetimeFigureOut">
              <a:rPr lang="tr-TR" smtClean="0"/>
              <a:t>9.05.2020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5D4AE9F-3711-41EC-AB89-635E8CF2F5F4}" type="slidenum">
              <a:rPr lang="tr-TR" smtClean="0"/>
              <a:t>‹#›</a:t>
            </a:fld>
            <a:endParaRPr lang="tr-TR"/>
          </a:p>
        </p:txBody>
      </p:sp>
    </p:spTree>
    <p:extLst>
      <p:ext uri="{BB962C8B-B14F-4D97-AF65-F5344CB8AC3E}">
        <p14:creationId xmlns:p14="http://schemas.microsoft.com/office/powerpoint/2010/main" val="2782612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426051D9-B9B2-413F-B50F-D6F4EEC3C67A}" type="datetimeFigureOut">
              <a:rPr lang="tr-TR" smtClean="0"/>
              <a:t>9.05.2020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5D4AE9F-3711-41EC-AB89-635E8CF2F5F4}" type="slidenum">
              <a:rPr lang="tr-TR" smtClean="0"/>
              <a:t>‹#›</a:t>
            </a:fld>
            <a:endParaRPr lang="tr-TR"/>
          </a:p>
        </p:txBody>
      </p:sp>
    </p:spTree>
    <p:extLst>
      <p:ext uri="{BB962C8B-B14F-4D97-AF65-F5344CB8AC3E}">
        <p14:creationId xmlns:p14="http://schemas.microsoft.com/office/powerpoint/2010/main" val="2739850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alpha val="68000"/>
          </a:schemeClr>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en-US"/>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6051D9-B9B2-413F-B50F-D6F4EEC3C67A}" type="datetimeFigureOut">
              <a:rPr lang="tr-TR" smtClean="0"/>
              <a:t>9.05.2020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D4AE9F-3711-41EC-AB89-635E8CF2F5F4}" type="slidenum">
              <a:rPr lang="tr-TR" smtClean="0"/>
              <a:t>‹#›</a:t>
            </a:fld>
            <a:endParaRPr lang="tr-TR"/>
          </a:p>
        </p:txBody>
      </p:sp>
    </p:spTree>
    <p:extLst>
      <p:ext uri="{BB962C8B-B14F-4D97-AF65-F5344CB8AC3E}">
        <p14:creationId xmlns:p14="http://schemas.microsoft.com/office/powerpoint/2010/main" val="162541325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alpha val="50000"/>
          </a:schemeClr>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en-US"/>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23720DD-5B6D-40BF-8493-A6B52D484E6B}" type="datetimeFigureOut">
              <a:rPr lang="tr-TR" smtClean="0"/>
              <a:t>9.05.2020</a:t>
            </a:fld>
            <a:endParaRPr lang="tr-TR"/>
          </a:p>
        </p:txBody>
      </p:sp>
      <p:sp>
        <p:nvSpPr>
          <p:cNvPr id="5" name="Altbilgi Yer Tutucusu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29015120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tr.m.wikipedia.org/wiki/Korkut_Boratav" TargetMode="External"/><Relationship Id="rId2" Type="http://schemas.openxmlformats.org/officeDocument/2006/relationships/hyperlink" Target="https://kidega.com/yazar/korkut-boratav-001085" TargetMode="External"/><Relationship Id="rId1" Type="http://schemas.openxmlformats.org/officeDocument/2006/relationships/slideLayout" Target="../slideLayouts/slideLayout2.xml"/><Relationship Id="rId4" Type="http://schemas.openxmlformats.org/officeDocument/2006/relationships/hyperlink" Target="https://www.academia.edu/32602578/1980_den_G%C3%BCn%C3%BCm%C3%BCze_Tar%C4%B1msal_Destek_Sisteminin_D%C3%B6n%C3%BC%C5%9F%C3%BCm%C3%BC_-_K%C3%B6yl%C3%BCl%C3%BC%C4%9F%C3%BCn_Tasfiyesi_TSBD_2007_.pdf?auto=download"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a:bodyPr>
          <a:lstStyle/>
          <a:p>
            <a:r>
              <a:rPr lang="tr-TR" sz="4000" b="1" dirty="0">
                <a:latin typeface="+mn-lt"/>
                <a:cs typeface="Arial" panose="020B0604020202020204" pitchFamily="34" charset="0"/>
              </a:rPr>
              <a:t>GIDA VE TARIM SOSYOLOJİSİ</a:t>
            </a:r>
          </a:p>
        </p:txBody>
      </p:sp>
      <p:sp>
        <p:nvSpPr>
          <p:cNvPr id="3" name="Alt Başlık 2"/>
          <p:cNvSpPr>
            <a:spLocks noGrp="1"/>
          </p:cNvSpPr>
          <p:nvPr>
            <p:ph type="subTitle" idx="1"/>
          </p:nvPr>
        </p:nvSpPr>
        <p:spPr>
          <a:xfrm>
            <a:off x="2667000" y="3933056"/>
            <a:ext cx="6858000" cy="1324744"/>
          </a:xfrm>
        </p:spPr>
        <p:txBody>
          <a:bodyPr>
            <a:normAutofit/>
          </a:bodyPr>
          <a:lstStyle/>
          <a:p>
            <a:r>
              <a:rPr lang="tr-TR" sz="2400" dirty="0">
                <a:cs typeface="Arial" panose="020B0604020202020204" pitchFamily="34" charset="0"/>
              </a:rPr>
              <a:t>HAYRİYE ERBAŞ</a:t>
            </a:r>
          </a:p>
        </p:txBody>
      </p:sp>
    </p:spTree>
    <p:extLst>
      <p:ext uri="{BB962C8B-B14F-4D97-AF65-F5344CB8AC3E}">
        <p14:creationId xmlns:p14="http://schemas.microsoft.com/office/powerpoint/2010/main" val="415843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52650" y="365127"/>
            <a:ext cx="7886700" cy="975642"/>
          </a:xfrm>
        </p:spPr>
        <p:txBody>
          <a:bodyPr>
            <a:normAutofit/>
          </a:bodyPr>
          <a:lstStyle/>
          <a:p>
            <a:r>
              <a:rPr lang="tr-TR" sz="3600" b="1" dirty="0">
                <a:latin typeface="+mn-lt"/>
                <a:cs typeface="Times New Roman" panose="02020603050405020304" pitchFamily="18" charset="0"/>
              </a:rPr>
              <a:t>ÜRETİCİLER/KÖYLÜLER-2</a:t>
            </a:r>
            <a:endParaRPr lang="en-US" sz="3600" b="1" dirty="0">
              <a:latin typeface="+mn-lt"/>
            </a:endParaRPr>
          </a:p>
        </p:txBody>
      </p:sp>
      <p:sp>
        <p:nvSpPr>
          <p:cNvPr id="3" name="İçerik Yer Tutucusu 2"/>
          <p:cNvSpPr>
            <a:spLocks noGrp="1"/>
          </p:cNvSpPr>
          <p:nvPr>
            <p:ph idx="1"/>
          </p:nvPr>
        </p:nvSpPr>
        <p:spPr>
          <a:xfrm>
            <a:off x="1775520" y="1556793"/>
            <a:ext cx="8784976" cy="5184575"/>
          </a:xfrm>
        </p:spPr>
        <p:txBody>
          <a:bodyPr>
            <a:normAutofit fontScale="92500"/>
          </a:bodyPr>
          <a:lstStyle/>
          <a:p>
            <a:pPr algn="just">
              <a:buFont typeface="Wingdings" panose="05000000000000000000" pitchFamily="2" charset="2"/>
              <a:buChar char="Ø"/>
            </a:pPr>
            <a:r>
              <a:rPr lang="tr-TR" sz="2200" dirty="0">
                <a:cs typeface="Times New Roman" panose="02020603050405020304" pitchFamily="18" charset="0"/>
              </a:rPr>
              <a:t>Ağa topraklarında ortakçılık yapan ve başka ek işler yapan, sürekli tefecilerden borçlanmaya ihtiyaç duyanlar işte bu </a:t>
            </a:r>
            <a:r>
              <a:rPr lang="tr-TR" sz="2200" b="1" dirty="0">
                <a:cs typeface="Times New Roman" panose="02020603050405020304" pitchFamily="18" charset="0"/>
              </a:rPr>
              <a:t>«kendine yeten» </a:t>
            </a:r>
            <a:r>
              <a:rPr lang="tr-TR" sz="2200" dirty="0">
                <a:cs typeface="Times New Roman" panose="02020603050405020304" pitchFamily="18" charset="0"/>
              </a:rPr>
              <a:t>diye tanımlanan köylülerdir.</a:t>
            </a:r>
          </a:p>
          <a:p>
            <a:pPr algn="just">
              <a:buFont typeface="Wingdings" panose="05000000000000000000" pitchFamily="2" charset="2"/>
              <a:buChar char="Ø"/>
            </a:pPr>
            <a:endParaRPr lang="tr-TR" sz="2200" dirty="0">
              <a:cs typeface="Times New Roman" panose="02020603050405020304" pitchFamily="18" charset="0"/>
            </a:endParaRPr>
          </a:p>
          <a:p>
            <a:pPr algn="just">
              <a:buFont typeface="Wingdings" panose="05000000000000000000" pitchFamily="2" charset="2"/>
              <a:buChar char="Ø"/>
            </a:pPr>
            <a:r>
              <a:rPr lang="tr-TR" sz="2200" dirty="0">
                <a:cs typeface="Times New Roman" panose="02020603050405020304" pitchFamily="18" charset="0"/>
              </a:rPr>
              <a:t>Ayrıca bunlar hiçbir şekilde </a:t>
            </a:r>
            <a:r>
              <a:rPr lang="tr-TR" sz="2200" u="sng" dirty="0">
                <a:cs typeface="Times New Roman" panose="02020603050405020304" pitchFamily="18" charset="0"/>
              </a:rPr>
              <a:t>devlet taban fiyat politikalarından etkilenmeyen üreticilerdir.</a:t>
            </a:r>
            <a:r>
              <a:rPr lang="tr-TR" sz="2200" dirty="0">
                <a:cs typeface="Times New Roman" panose="02020603050405020304" pitchFamily="18" charset="0"/>
              </a:rPr>
              <a:t> Çünkü ürünlerini pazarlamak bir yana asgari tüketimlerine bile yetmez.</a:t>
            </a:r>
          </a:p>
          <a:p>
            <a:pPr marL="0" indent="0" algn="just">
              <a:buNone/>
            </a:pPr>
            <a:r>
              <a:rPr lang="tr-TR" sz="2200" dirty="0">
                <a:cs typeface="Times New Roman" panose="02020603050405020304" pitchFamily="18" charset="0"/>
              </a:rPr>
              <a:t> </a:t>
            </a:r>
          </a:p>
          <a:p>
            <a:pPr algn="just">
              <a:buFont typeface="Wingdings" panose="05000000000000000000" pitchFamily="2" charset="2"/>
              <a:buChar char="Ø"/>
            </a:pPr>
            <a:r>
              <a:rPr lang="tr-TR" sz="2200" dirty="0">
                <a:cs typeface="Times New Roman" panose="02020603050405020304" pitchFamily="18" charset="0"/>
              </a:rPr>
              <a:t>İster krizlerde olsun, ister vergilerini/borçlarını ödeyememe durumunda olsun, bu küçük köylüler topraklarını </a:t>
            </a:r>
            <a:r>
              <a:rPr lang="tr-TR" sz="2200" b="1" dirty="0">
                <a:cs typeface="Times New Roman" panose="02020603050405020304" pitchFamily="18" charset="0"/>
              </a:rPr>
              <a:t>en kolay kaybeden gruptur</a:t>
            </a:r>
            <a:r>
              <a:rPr lang="tr-TR" sz="2200" dirty="0">
                <a:cs typeface="Times New Roman" panose="02020603050405020304" pitchFamily="18" charset="0"/>
              </a:rPr>
              <a:t>.</a:t>
            </a:r>
          </a:p>
          <a:p>
            <a:pPr algn="just">
              <a:buFont typeface="Wingdings" panose="05000000000000000000" pitchFamily="2" charset="2"/>
              <a:buChar char="Ø"/>
            </a:pPr>
            <a:endParaRPr lang="tr-TR" sz="2200" dirty="0">
              <a:cs typeface="Times New Roman" panose="02020603050405020304" pitchFamily="18" charset="0"/>
            </a:endParaRPr>
          </a:p>
          <a:p>
            <a:pPr algn="just">
              <a:buFont typeface="Wingdings" panose="05000000000000000000" pitchFamily="2" charset="2"/>
              <a:buChar char="Ø"/>
            </a:pPr>
            <a:r>
              <a:rPr lang="tr-TR" sz="2200" dirty="0">
                <a:cs typeface="Times New Roman" panose="02020603050405020304" pitchFamily="18" charset="0"/>
              </a:rPr>
              <a:t>Özellikle başta Doğu Anadolu Bölgesinde olmak üzere ağaların gücü sadece büyük toprak sahibi olmalarından kaynaklanmaz. Aşiret, tarikat ilişkileri, siyasi nüfuzları, zenginliklerini tefecilik ve ticarette kullanmaları, köylülerle genelde kişisel ilişkileri olan ağaların/büyük toprak sahiplerinin  yoksul köylüleri çok yönlü ve katmerli bir biçimde sömürmelerine yol açmıştır.</a:t>
            </a:r>
          </a:p>
          <a:p>
            <a:endParaRPr lang="en-US" sz="2200" dirty="0"/>
          </a:p>
        </p:txBody>
      </p:sp>
    </p:spTree>
    <p:extLst>
      <p:ext uri="{BB962C8B-B14F-4D97-AF65-F5344CB8AC3E}">
        <p14:creationId xmlns:p14="http://schemas.microsoft.com/office/powerpoint/2010/main" val="4256840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solidFill>
                  <a:prstClr val="black"/>
                </a:solidFill>
                <a:latin typeface="+mn-lt"/>
                <a:cs typeface="Times New Roman" panose="02020603050405020304" pitchFamily="18" charset="0"/>
              </a:rPr>
              <a:t>ÜRETİCİLER/KÖYLÜLER-3</a:t>
            </a:r>
            <a:endParaRPr lang="en-US" sz="3600" dirty="0">
              <a:latin typeface="+mn-lt"/>
            </a:endParaRPr>
          </a:p>
        </p:txBody>
      </p:sp>
      <p:sp>
        <p:nvSpPr>
          <p:cNvPr id="3" name="İçerik Yer Tutucusu 2"/>
          <p:cNvSpPr>
            <a:spLocks noGrp="1"/>
          </p:cNvSpPr>
          <p:nvPr>
            <p:ph idx="1"/>
          </p:nvPr>
        </p:nvSpPr>
        <p:spPr/>
        <p:txBody>
          <a:bodyPr>
            <a:normAutofit/>
          </a:bodyPr>
          <a:lstStyle/>
          <a:p>
            <a:pPr algn="just">
              <a:buFont typeface="Wingdings" panose="05000000000000000000" pitchFamily="2" charset="2"/>
              <a:buChar char="Ø"/>
            </a:pPr>
            <a:r>
              <a:rPr lang="tr-TR" sz="2200" dirty="0">
                <a:cs typeface="Times New Roman" panose="02020603050405020304" pitchFamily="18" charset="0"/>
              </a:rPr>
              <a:t>1923’ten itibaren tüm hükümet politikaları, en çok köylülerin desteklendiği iddia edilen 1950’ler dahil küçük toprak sahibi köylülerin yararına olmamıştır. </a:t>
            </a:r>
          </a:p>
          <a:p>
            <a:pPr algn="just">
              <a:buFont typeface="Wingdings" panose="05000000000000000000" pitchFamily="2" charset="2"/>
              <a:buChar char="Ø"/>
            </a:pPr>
            <a:endParaRPr lang="tr-TR" sz="2200" dirty="0">
              <a:cs typeface="Times New Roman" panose="02020603050405020304" pitchFamily="18" charset="0"/>
            </a:endParaRPr>
          </a:p>
          <a:p>
            <a:pPr algn="just">
              <a:buFont typeface="Wingdings" panose="05000000000000000000" pitchFamily="2" charset="2"/>
              <a:buChar char="Ø"/>
            </a:pPr>
            <a:r>
              <a:rPr lang="tr-TR" sz="2200" dirty="0">
                <a:cs typeface="Times New Roman" panose="02020603050405020304" pitchFamily="18" charset="0"/>
              </a:rPr>
              <a:t>1960-1985 dönemi için aralarında Türkiye’nin de bulunduğu 18 azgelişmiş ülkeyi araştıran Dünya Bankasının bulgularına göre bu ülkelerdeki sanayi koruma politikalarının yüksekliğinin doğrudan ve dolaylı etkisi iç ticaret haddinin %30 oranında </a:t>
            </a:r>
            <a:r>
              <a:rPr lang="tr-TR" sz="2200" u="sng" dirty="0">
                <a:cs typeface="Times New Roman" panose="02020603050405020304" pitchFamily="18" charset="0"/>
              </a:rPr>
              <a:t>tarım aleyhine </a:t>
            </a:r>
            <a:r>
              <a:rPr lang="tr-TR" sz="2200" dirty="0">
                <a:cs typeface="Times New Roman" panose="02020603050405020304" pitchFamily="18" charset="0"/>
              </a:rPr>
              <a:t>bozulması olmuştur. </a:t>
            </a:r>
          </a:p>
          <a:p>
            <a:pPr marL="0" indent="0" algn="just">
              <a:buNone/>
            </a:pPr>
            <a:r>
              <a:rPr lang="tr-TR" sz="2200" dirty="0">
                <a:cs typeface="Times New Roman" panose="02020603050405020304" pitchFamily="18" charset="0"/>
              </a:rPr>
              <a:t> </a:t>
            </a:r>
          </a:p>
          <a:p>
            <a:pPr algn="just">
              <a:buFont typeface="Wingdings" panose="05000000000000000000" pitchFamily="2" charset="2"/>
              <a:buChar char="Ø"/>
            </a:pPr>
            <a:r>
              <a:rPr lang="tr-TR" sz="2200" dirty="0">
                <a:cs typeface="Times New Roman" panose="02020603050405020304" pitchFamily="18" charset="0"/>
              </a:rPr>
              <a:t>Tarımsal destekleme politikalarından en çok </a:t>
            </a:r>
            <a:r>
              <a:rPr lang="tr-TR" sz="2200" u="sng" dirty="0">
                <a:cs typeface="Times New Roman" panose="02020603050405020304" pitchFamily="18" charset="0"/>
              </a:rPr>
              <a:t>büyük çiftçiler </a:t>
            </a:r>
            <a:r>
              <a:rPr lang="tr-TR" sz="2200" dirty="0">
                <a:cs typeface="Times New Roman" panose="02020603050405020304" pitchFamily="18" charset="0"/>
              </a:rPr>
              <a:t>yararlanırken geriye kalan kırsal kesim gerçek bir gelir kaybına uğramış ve tarımdan, tarım dışına büyük bir gelir aktarımı olmuştur. Buna karşılık aynı dönemde gelişmiş ülkelerde tarımsal destekleme politikaları ile tarıma büyük bir gelir aktarılmıştır. </a:t>
            </a:r>
          </a:p>
          <a:p>
            <a:endParaRPr lang="en-US" sz="2200" dirty="0"/>
          </a:p>
        </p:txBody>
      </p:sp>
    </p:spTree>
    <p:extLst>
      <p:ext uri="{BB962C8B-B14F-4D97-AF65-F5344CB8AC3E}">
        <p14:creationId xmlns:p14="http://schemas.microsoft.com/office/powerpoint/2010/main" val="2189403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52650" y="365127"/>
            <a:ext cx="7886700" cy="975642"/>
          </a:xfrm>
        </p:spPr>
        <p:txBody>
          <a:bodyPr>
            <a:normAutofit/>
          </a:bodyPr>
          <a:lstStyle/>
          <a:p>
            <a:r>
              <a:rPr lang="tr-TR" sz="3600" b="1" dirty="0">
                <a:latin typeface="+mn-lt"/>
              </a:rPr>
              <a:t>1980’lerden Günümüze</a:t>
            </a:r>
            <a:endParaRPr lang="en-US" sz="3600" b="1" dirty="0">
              <a:latin typeface="+mn-lt"/>
            </a:endParaRPr>
          </a:p>
        </p:txBody>
      </p:sp>
      <p:sp>
        <p:nvSpPr>
          <p:cNvPr id="3" name="İçerik Yer Tutucusu 2"/>
          <p:cNvSpPr>
            <a:spLocks noGrp="1"/>
          </p:cNvSpPr>
          <p:nvPr>
            <p:ph idx="1"/>
          </p:nvPr>
        </p:nvSpPr>
        <p:spPr>
          <a:xfrm>
            <a:off x="1524000" y="1340770"/>
            <a:ext cx="8964488" cy="5517230"/>
          </a:xfrm>
        </p:spPr>
        <p:txBody>
          <a:bodyPr>
            <a:normAutofit fontScale="92500"/>
          </a:bodyPr>
          <a:lstStyle/>
          <a:p>
            <a:pPr marL="0" indent="0" algn="just">
              <a:buNone/>
            </a:pPr>
            <a:r>
              <a:rPr lang="tr-TR" sz="2200" dirty="0">
                <a:cs typeface="Times New Roman" panose="02020603050405020304" pitchFamily="18" charset="0"/>
              </a:rPr>
              <a:t>1980’lerden günümüze, küçük üreticilerin borçluluğu ve yoksullaşması başlıca şu nedenlerle artmıştır: </a:t>
            </a:r>
          </a:p>
          <a:p>
            <a:pPr algn="just">
              <a:buFont typeface="Wingdings" panose="05000000000000000000" pitchFamily="2" charset="2"/>
              <a:buChar char="Ø"/>
            </a:pPr>
            <a:endParaRPr lang="tr-TR" sz="2200" dirty="0">
              <a:cs typeface="Times New Roman" panose="02020603050405020304" pitchFamily="18" charset="0"/>
            </a:endParaRPr>
          </a:p>
          <a:p>
            <a:pPr lvl="1" algn="just">
              <a:buFont typeface="Wingdings" panose="05000000000000000000" pitchFamily="2" charset="2"/>
              <a:buChar char="Ø"/>
            </a:pPr>
            <a:r>
              <a:rPr lang="tr-TR" sz="2200" dirty="0">
                <a:cs typeface="Times New Roman" panose="02020603050405020304" pitchFamily="18" charset="0"/>
              </a:rPr>
              <a:t>Her türlü tarımsal desteğin kaldırıldığı koşullarda Türkiye, üreticilerini ve ihracatlarını çok büyük sübvansiyonlarla destekleyen </a:t>
            </a:r>
            <a:r>
              <a:rPr lang="tr-TR" sz="2200" u="sng" dirty="0">
                <a:cs typeface="Times New Roman" panose="02020603050405020304" pitchFamily="18" charset="0"/>
              </a:rPr>
              <a:t>gelişmiş ülkelerin açık pazarı</a:t>
            </a:r>
            <a:r>
              <a:rPr lang="tr-TR" sz="2200" dirty="0">
                <a:cs typeface="Times New Roman" panose="02020603050405020304" pitchFamily="18" charset="0"/>
              </a:rPr>
              <a:t> haline gelmiştir.</a:t>
            </a:r>
          </a:p>
          <a:p>
            <a:pPr lvl="1" algn="just">
              <a:buFont typeface="Wingdings" panose="05000000000000000000" pitchFamily="2" charset="2"/>
              <a:buChar char="Ø"/>
            </a:pPr>
            <a:endParaRPr lang="tr-TR" sz="2200" dirty="0">
              <a:cs typeface="Times New Roman" panose="02020603050405020304" pitchFamily="18" charset="0"/>
            </a:endParaRPr>
          </a:p>
          <a:p>
            <a:pPr lvl="1" algn="just">
              <a:buFont typeface="Wingdings" panose="05000000000000000000" pitchFamily="2" charset="2"/>
              <a:buChar char="Ø"/>
            </a:pPr>
            <a:r>
              <a:rPr lang="tr-TR" sz="2200" u="sng" dirty="0">
                <a:cs typeface="Times New Roman" panose="02020603050405020304" pitchFamily="18" charset="0"/>
              </a:rPr>
              <a:t>Tüm tarımsal girdilerin fiyatları hızla artarken</a:t>
            </a:r>
            <a:r>
              <a:rPr lang="tr-TR" sz="2200" dirty="0">
                <a:cs typeface="Times New Roman" panose="02020603050405020304" pitchFamily="18" charset="0"/>
              </a:rPr>
              <a:t>, ucuz tarım ürünleri ithalatı karşısında zaten küçük toprakları olan köylülerin rekabet etmek bir yana   ayakta kalabilmeleri bile imkansızdır.</a:t>
            </a:r>
          </a:p>
          <a:p>
            <a:pPr lvl="1" algn="just">
              <a:buFont typeface="Wingdings" panose="05000000000000000000" pitchFamily="2" charset="2"/>
              <a:buChar char="Ø"/>
            </a:pPr>
            <a:r>
              <a:rPr lang="tr-TR" sz="2200" dirty="0">
                <a:cs typeface="Times New Roman" panose="02020603050405020304" pitchFamily="18" charset="0"/>
              </a:rPr>
              <a:t>Özellikle kıyı bölgelerindeki tüm verimli topraklar, oteller ve evlerin yapımıyla betonlaşmış, fabrika, karayolu, havaalanı,  gibi inşaatlarla </a:t>
            </a:r>
            <a:r>
              <a:rPr lang="tr-TR" sz="2200" u="sng" dirty="0">
                <a:cs typeface="Times New Roman" panose="02020603050405020304" pitchFamily="18" charset="0"/>
              </a:rPr>
              <a:t>tarımsal toprakların yok olması ve köylülerin tarım dışına sürülmesine yol açmıştır</a:t>
            </a:r>
            <a:r>
              <a:rPr lang="tr-TR" sz="2200" dirty="0">
                <a:cs typeface="Times New Roman" panose="02020603050405020304" pitchFamily="18" charset="0"/>
              </a:rPr>
              <a:t>. </a:t>
            </a:r>
          </a:p>
          <a:p>
            <a:pPr lvl="1" algn="just">
              <a:buFont typeface="Wingdings" panose="05000000000000000000" pitchFamily="2" charset="2"/>
              <a:buChar char="Ø"/>
            </a:pPr>
            <a:endParaRPr lang="tr-TR" sz="2200" dirty="0">
              <a:cs typeface="Times New Roman" panose="02020603050405020304" pitchFamily="18" charset="0"/>
            </a:endParaRPr>
          </a:p>
          <a:p>
            <a:pPr lvl="1" algn="just">
              <a:buFont typeface="Wingdings" panose="05000000000000000000" pitchFamily="2" charset="2"/>
              <a:buChar char="Ø"/>
            </a:pPr>
            <a:endParaRPr lang="tr-TR" sz="2200" dirty="0">
              <a:cs typeface="Times New Roman" panose="02020603050405020304" pitchFamily="18" charset="0"/>
            </a:endParaRPr>
          </a:p>
          <a:p>
            <a:pPr lvl="1" algn="just">
              <a:buFont typeface="Wingdings" panose="05000000000000000000" pitchFamily="2" charset="2"/>
              <a:buChar char="Ø"/>
            </a:pPr>
            <a:r>
              <a:rPr lang="tr-TR" sz="2200" dirty="0">
                <a:cs typeface="Times New Roman" panose="02020603050405020304" pitchFamily="18" charset="0"/>
              </a:rPr>
              <a:t>Küçük üreticilerin yoksulluk içinde işsizliğin yüksek olduğu şehirlere </a:t>
            </a:r>
            <a:r>
              <a:rPr lang="tr-TR" sz="2200" u="sng" dirty="0">
                <a:cs typeface="Times New Roman" panose="02020603050405020304" pitchFamily="18" charset="0"/>
              </a:rPr>
              <a:t>göç etmekten </a:t>
            </a:r>
            <a:r>
              <a:rPr lang="tr-TR" sz="2200" dirty="0">
                <a:cs typeface="Times New Roman" panose="02020603050405020304" pitchFamily="18" charset="0"/>
              </a:rPr>
              <a:t>başka seçenekleri yokken, özellikle 1990 sonrasından başlayarak </a:t>
            </a:r>
            <a:r>
              <a:rPr lang="tr-TR" sz="2200" u="sng" dirty="0">
                <a:cs typeface="Times New Roman" panose="02020603050405020304" pitchFamily="18" charset="0"/>
              </a:rPr>
              <a:t>büyük sermayenin tarıma aşırı ilgi duyduğu görülmektedir. </a:t>
            </a:r>
          </a:p>
          <a:p>
            <a:pPr lvl="1" algn="just">
              <a:buFont typeface="Wingdings" panose="05000000000000000000" pitchFamily="2" charset="2"/>
              <a:buChar char="Ø"/>
            </a:pPr>
            <a:endParaRPr lang="tr-TR" sz="2200" dirty="0">
              <a:cs typeface="Times New Roman" panose="02020603050405020304" pitchFamily="18" charset="0"/>
            </a:endParaRPr>
          </a:p>
          <a:p>
            <a:endParaRPr lang="en-US" sz="2200" dirty="0"/>
          </a:p>
        </p:txBody>
      </p:sp>
    </p:spTree>
    <p:extLst>
      <p:ext uri="{BB962C8B-B14F-4D97-AF65-F5344CB8AC3E}">
        <p14:creationId xmlns:p14="http://schemas.microsoft.com/office/powerpoint/2010/main" val="3964756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91544" y="404664"/>
            <a:ext cx="7848872" cy="562074"/>
          </a:xfrm>
        </p:spPr>
        <p:txBody>
          <a:bodyPr>
            <a:noAutofit/>
          </a:bodyPr>
          <a:lstStyle/>
          <a:p>
            <a:r>
              <a:rPr lang="tr-TR" sz="3600" b="1" dirty="0">
                <a:latin typeface="+mn-lt"/>
                <a:cs typeface="Times New Roman" panose="02020603050405020304" pitchFamily="18" charset="0"/>
              </a:rPr>
              <a:t>PATRONLAR</a:t>
            </a:r>
            <a:endParaRPr lang="tr-TR" sz="3600" b="1" dirty="0">
              <a:latin typeface="+mn-lt"/>
              <a:cs typeface="Times New Roman" panose="02020603050405020304" pitchFamily="18" charset="0"/>
            </a:endParaRPr>
          </a:p>
        </p:txBody>
      </p:sp>
      <p:sp>
        <p:nvSpPr>
          <p:cNvPr id="3" name="İçerik Yer Tutucusu 2"/>
          <p:cNvSpPr>
            <a:spLocks noGrp="1"/>
          </p:cNvSpPr>
          <p:nvPr>
            <p:ph idx="1"/>
          </p:nvPr>
        </p:nvSpPr>
        <p:spPr>
          <a:xfrm>
            <a:off x="2135560" y="1124744"/>
            <a:ext cx="7776864" cy="5328592"/>
          </a:xfrm>
        </p:spPr>
        <p:txBody>
          <a:bodyPr>
            <a:noAutofit/>
          </a:bodyPr>
          <a:lstStyle/>
          <a:p>
            <a:pPr algn="just">
              <a:buFont typeface="Wingdings" panose="05000000000000000000" pitchFamily="2" charset="2"/>
              <a:buChar char="Ø"/>
            </a:pPr>
            <a:r>
              <a:rPr lang="tr-TR" sz="2200" dirty="0">
                <a:cs typeface="Times New Roman" panose="02020603050405020304" pitchFamily="18" charset="0"/>
              </a:rPr>
              <a:t>1980 sonrasında sermayeye sınırsız özgürlüklerin tanındığı, emekçilerin sendikasızlaştırıldığı, işsizleştirildiği, devletin vergi almak yerine borçlandığı ortamda, özelleştirme ihaleleri ile </a:t>
            </a:r>
            <a:r>
              <a:rPr lang="tr-TR" sz="2200" u="sng" dirty="0">
                <a:cs typeface="Times New Roman" panose="02020603050405020304" pitchFamily="18" charset="0"/>
              </a:rPr>
              <a:t>büyük sermaye, devlet üretme çiftliklerini 30-49 yıllığına çok ucuza kiralamaya başlamıştır.</a:t>
            </a:r>
          </a:p>
          <a:p>
            <a:pPr algn="just">
              <a:buFont typeface="Wingdings" panose="05000000000000000000" pitchFamily="2" charset="2"/>
              <a:buChar char="Ø"/>
            </a:pPr>
            <a:endParaRPr lang="tr-TR" sz="2200" dirty="0">
              <a:cs typeface="Times New Roman" panose="02020603050405020304" pitchFamily="18" charset="0"/>
            </a:endParaRPr>
          </a:p>
          <a:p>
            <a:pPr algn="just">
              <a:buFont typeface="Wingdings" panose="05000000000000000000" pitchFamily="2" charset="2"/>
              <a:buChar char="Ø"/>
            </a:pPr>
            <a:r>
              <a:rPr lang="tr-TR" sz="2200" dirty="0">
                <a:cs typeface="Times New Roman" panose="02020603050405020304" pitchFamily="18" charset="0"/>
              </a:rPr>
              <a:t>Ama yine de büyük sermayedarlar devlet üretme çiftliklerinin özel sektöre devredilmesinin çok yavaş olduğundan şikayetçidir. </a:t>
            </a:r>
            <a:r>
              <a:rPr lang="tr-TR" sz="2200" u="sng" dirty="0">
                <a:cs typeface="Times New Roman" panose="02020603050405020304" pitchFamily="18" charset="0"/>
              </a:rPr>
              <a:t>Köylülerin hızla «kentlileştirilmesini», bir iki hayvanı olan ve küçük topraklarını işleyen köylülerin yerine büyük tarım işletmesinin geçmesi gerektiğini savunmaktadırlar.</a:t>
            </a:r>
            <a:endParaRPr lang="tr-TR" sz="2200" u="sng" dirty="0">
              <a:cs typeface="Times New Roman" panose="02020603050405020304" pitchFamily="18" charset="0"/>
            </a:endParaRPr>
          </a:p>
        </p:txBody>
      </p:sp>
    </p:spTree>
    <p:extLst>
      <p:ext uri="{BB962C8B-B14F-4D97-AF65-F5344CB8AC3E}">
        <p14:creationId xmlns:p14="http://schemas.microsoft.com/office/powerpoint/2010/main" val="39765090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latin typeface="+mn-lt"/>
              </a:rPr>
              <a:t>Köylülüğün Tasfiyesi-</a:t>
            </a:r>
            <a:r>
              <a:rPr lang="tr-TR" sz="3600" b="1" dirty="0">
                <a:latin typeface="+mn-lt"/>
                <a:cs typeface="Times New Roman" panose="02020603050405020304" pitchFamily="18" charset="0"/>
              </a:rPr>
              <a:t>A</a:t>
            </a:r>
            <a:r>
              <a:rPr lang="tr-TR" sz="3600" b="1" dirty="0">
                <a:latin typeface="+mn-lt"/>
                <a:cs typeface="Times New Roman" panose="02020603050405020304" pitchFamily="18" charset="0"/>
              </a:rPr>
              <a:t>ğalar, Patronlar, Liberalizm Ve Demokrasi</a:t>
            </a:r>
            <a:endParaRPr lang="en-US" sz="3600" b="1" dirty="0">
              <a:latin typeface="+mn-lt"/>
            </a:endParaRPr>
          </a:p>
        </p:txBody>
      </p:sp>
      <p:sp>
        <p:nvSpPr>
          <p:cNvPr id="3" name="İçerik Yer Tutucusu 2"/>
          <p:cNvSpPr>
            <a:spLocks noGrp="1"/>
          </p:cNvSpPr>
          <p:nvPr>
            <p:ph idx="1"/>
          </p:nvPr>
        </p:nvSpPr>
        <p:spPr/>
        <p:txBody>
          <a:bodyPr>
            <a:normAutofit/>
          </a:bodyPr>
          <a:lstStyle/>
          <a:p>
            <a:pPr algn="just">
              <a:buFont typeface="Wingdings" panose="05000000000000000000" pitchFamily="2" charset="2"/>
              <a:buChar char="Ø"/>
            </a:pPr>
            <a:r>
              <a:rPr lang="tr-TR" sz="2200" dirty="0">
                <a:cs typeface="Times New Roman" panose="02020603050405020304" pitchFamily="18" charset="0"/>
              </a:rPr>
              <a:t>Köylülüğün tasfiyesi Türkiye’de büyük sermayedarlar için 21. yy’de de yakıcı bir sorun olmayı sürdürüyor. Çünkü büyük sermaye, hem büyük çaplı hayvancılık ve besicilikle ilgili yatırımlar yapmak hem de özellikle kıyı bölgelerindeki tarım arazilerinde turistik tesisler kurmak istiyor.</a:t>
            </a:r>
          </a:p>
          <a:p>
            <a:pPr marL="0" indent="0" algn="just">
              <a:buNone/>
            </a:pPr>
            <a:endParaRPr lang="tr-TR" sz="2200" dirty="0">
              <a:cs typeface="Times New Roman" panose="02020603050405020304" pitchFamily="18" charset="0"/>
            </a:endParaRPr>
          </a:p>
          <a:p>
            <a:pPr algn="just">
              <a:buFont typeface="Wingdings" panose="05000000000000000000" pitchFamily="2" charset="2"/>
              <a:buChar char="Ø"/>
            </a:pPr>
            <a:r>
              <a:rPr lang="tr-TR" sz="2200" dirty="0">
                <a:cs typeface="Times New Roman" panose="02020603050405020304" pitchFamily="18" charset="0"/>
              </a:rPr>
              <a:t>Cumhuriyetin başından beri, servet ve sermaye birikiminin kaynağı siyasi mevkilerle yakın ilişkiyle bağlantılıydı. Sürekli devlet teşviki ve koruması ile gelişen sermaye, küreselleşme döneminde de bu alışkanlığını sürdürmektedir.</a:t>
            </a:r>
          </a:p>
          <a:p>
            <a:pPr algn="just"/>
            <a:r>
              <a:rPr lang="tr-TR" sz="2200" i="1" dirty="0">
                <a:cs typeface="Times New Roman" panose="02020603050405020304" pitchFamily="18" charset="0"/>
              </a:rPr>
              <a:t>«Güçlü toprak sahibi sınıflar genellikle liberal iktisat politikalarını tercih ederler. (…) Türkiye’de hiçbir zaman bir liberal dönem yaşanmadı; çünkü bir toprak sahibi sınıfı yoktu»</a:t>
            </a:r>
          </a:p>
          <a:p>
            <a:endParaRPr lang="tr-TR" sz="2200" dirty="0">
              <a:cs typeface="Times New Roman" panose="02020603050405020304" pitchFamily="18" charset="0"/>
            </a:endParaRPr>
          </a:p>
          <a:p>
            <a:pPr algn="just"/>
            <a:r>
              <a:rPr lang="tr-TR" sz="2200" i="1" dirty="0">
                <a:cs typeface="Times New Roman" panose="02020603050405020304" pitchFamily="18" charset="0"/>
              </a:rPr>
              <a:t>«Nüfusun %35’inin köylü olduğu bir ülkede demokrasi tam oturmaz.»</a:t>
            </a:r>
          </a:p>
          <a:p>
            <a:endParaRPr lang="en-US" sz="2200" dirty="0"/>
          </a:p>
        </p:txBody>
      </p:sp>
    </p:spTree>
    <p:extLst>
      <p:ext uri="{BB962C8B-B14F-4D97-AF65-F5344CB8AC3E}">
        <p14:creationId xmlns:p14="http://schemas.microsoft.com/office/powerpoint/2010/main" val="1279828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latin typeface="+mn-lt"/>
              </a:rPr>
              <a:t>İki Genelleme </a:t>
            </a:r>
            <a:endParaRPr lang="en-US" sz="3600" b="1" dirty="0">
              <a:latin typeface="+mn-lt"/>
            </a:endParaRPr>
          </a:p>
        </p:txBody>
      </p:sp>
      <p:sp>
        <p:nvSpPr>
          <p:cNvPr id="3" name="İçerik Yer Tutucusu 2"/>
          <p:cNvSpPr>
            <a:spLocks noGrp="1"/>
          </p:cNvSpPr>
          <p:nvPr>
            <p:ph idx="1"/>
          </p:nvPr>
        </p:nvSpPr>
        <p:spPr/>
        <p:txBody>
          <a:bodyPr/>
          <a:lstStyle/>
          <a:p>
            <a:pPr marL="0" indent="0">
              <a:buNone/>
            </a:pPr>
            <a:r>
              <a:rPr lang="tr-TR" sz="2200" dirty="0">
                <a:solidFill>
                  <a:prstClr val="black"/>
                </a:solidFill>
                <a:cs typeface="Times New Roman" panose="02020603050405020304" pitchFamily="18" charset="0"/>
              </a:rPr>
              <a:t>İlk genelleme 2 yanlışı barındırır:</a:t>
            </a:r>
          </a:p>
          <a:p>
            <a:pPr lvl="0"/>
            <a:endParaRPr lang="tr-TR" sz="2200" dirty="0">
              <a:solidFill>
                <a:prstClr val="black"/>
              </a:solidFill>
              <a:cs typeface="Times New Roman" panose="02020603050405020304" pitchFamily="18" charset="0"/>
            </a:endParaRPr>
          </a:p>
          <a:p>
            <a:pPr marL="822960" lvl="1" indent="-457200" algn="just">
              <a:buFont typeface="+mj-lt"/>
              <a:buAutoNum type="arabicParenR"/>
            </a:pPr>
            <a:r>
              <a:rPr lang="tr-TR" sz="2200" b="1" dirty="0">
                <a:cs typeface="Times New Roman" panose="02020603050405020304" pitchFamily="18" charset="0"/>
              </a:rPr>
              <a:t>Güçlü toprak sahipleri ile liberal politikalar bağlantısı. </a:t>
            </a:r>
            <a:r>
              <a:rPr lang="tr-TR" sz="2200" dirty="0">
                <a:solidFill>
                  <a:prstClr val="black"/>
                </a:solidFill>
                <a:cs typeface="Times New Roman" panose="02020603050405020304" pitchFamily="18" charset="0"/>
              </a:rPr>
              <a:t>Eğer liberal politikalardan kastedilen; ekonomiye asgari devlet müdahalesi, bireyin-özel girişimciliğin önceliği, serbest rekabetçi bir düzense tarihin hiçbir döneminde böyle bir bağlantı görülmez</a:t>
            </a:r>
          </a:p>
          <a:p>
            <a:pPr marL="822960" lvl="1" indent="-457200" algn="just">
              <a:buFont typeface="+mj-lt"/>
              <a:buAutoNum type="arabicParenR"/>
            </a:pPr>
            <a:endParaRPr lang="tr-TR" sz="2200" dirty="0">
              <a:solidFill>
                <a:srgbClr val="5B9BD5">
                  <a:lumMod val="75000"/>
                </a:srgbClr>
              </a:solidFill>
              <a:cs typeface="Times New Roman" panose="02020603050405020304" pitchFamily="18" charset="0"/>
            </a:endParaRPr>
          </a:p>
          <a:p>
            <a:pPr marL="822960" lvl="1" indent="-457200" algn="just">
              <a:buFont typeface="+mj-lt"/>
              <a:buAutoNum type="arabicParenR"/>
            </a:pPr>
            <a:r>
              <a:rPr lang="tr-TR" sz="2200" b="1" dirty="0">
                <a:cs typeface="Times New Roman" panose="02020603050405020304" pitchFamily="18" charset="0"/>
              </a:rPr>
              <a:t>Türkiye’de büyük toprak sahiplerinin olmadığı iddiasıdır. </a:t>
            </a:r>
            <a:r>
              <a:rPr lang="tr-TR" sz="2200" dirty="0">
                <a:solidFill>
                  <a:prstClr val="black"/>
                </a:solidFill>
                <a:cs typeface="Times New Roman" panose="02020603050405020304" pitchFamily="18" charset="0"/>
              </a:rPr>
              <a:t>Bunun gerçekleri yansıtmadığına daha önce değindik.</a:t>
            </a:r>
          </a:p>
          <a:p>
            <a:endParaRPr lang="en-US" sz="2200" dirty="0"/>
          </a:p>
        </p:txBody>
      </p:sp>
    </p:spTree>
    <p:extLst>
      <p:ext uri="{BB962C8B-B14F-4D97-AF65-F5344CB8AC3E}">
        <p14:creationId xmlns:p14="http://schemas.microsoft.com/office/powerpoint/2010/main" val="1915983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81212" y="332657"/>
            <a:ext cx="7886700" cy="1325563"/>
          </a:xfrm>
        </p:spPr>
        <p:txBody>
          <a:bodyPr>
            <a:normAutofit/>
          </a:bodyPr>
          <a:lstStyle/>
          <a:p>
            <a:r>
              <a:rPr lang="tr-TR" sz="3600" b="1" dirty="0">
                <a:latin typeface="+mn-lt"/>
              </a:rPr>
              <a:t>Ağalar, Patronlar, Liberalizm ve </a:t>
            </a:r>
            <a:r>
              <a:rPr lang="tr-TR" sz="3600" b="1" dirty="0">
                <a:latin typeface="+mn-lt"/>
              </a:rPr>
              <a:t>Demokrasi-1</a:t>
            </a:r>
            <a:endParaRPr lang="en-US" sz="3600" b="1" dirty="0">
              <a:latin typeface="+mn-lt"/>
            </a:endParaRPr>
          </a:p>
        </p:txBody>
      </p:sp>
      <p:sp>
        <p:nvSpPr>
          <p:cNvPr id="3" name="İçerik Yer Tutucusu 2"/>
          <p:cNvSpPr>
            <a:spLocks noGrp="1"/>
          </p:cNvSpPr>
          <p:nvPr>
            <p:ph idx="1"/>
          </p:nvPr>
        </p:nvSpPr>
        <p:spPr/>
        <p:txBody>
          <a:bodyPr/>
          <a:lstStyle/>
          <a:p>
            <a:pPr algn="just">
              <a:buFont typeface="Wingdings" panose="05000000000000000000" pitchFamily="2" charset="2"/>
              <a:buChar char="Ø"/>
            </a:pPr>
            <a:r>
              <a:rPr lang="tr-TR" sz="2200" i="1" dirty="0">
                <a:cs typeface="Times New Roman" panose="02020603050405020304" pitchFamily="18" charset="0"/>
              </a:rPr>
              <a:t>Köylülük ile demokrasi </a:t>
            </a:r>
            <a:r>
              <a:rPr lang="tr-TR" sz="2200" dirty="0">
                <a:cs typeface="Times New Roman" panose="02020603050405020304" pitchFamily="18" charset="0"/>
              </a:rPr>
              <a:t>ilişkisini ise Avrupa tarihsel bağlamında ele alırsak;</a:t>
            </a:r>
          </a:p>
          <a:p>
            <a:pPr algn="just"/>
            <a:endParaRPr lang="tr-TR" sz="2200" dirty="0">
              <a:cs typeface="Times New Roman" panose="02020603050405020304" pitchFamily="18" charset="0"/>
            </a:endParaRPr>
          </a:p>
          <a:p>
            <a:pPr lvl="1" algn="just"/>
            <a:r>
              <a:rPr lang="tr-TR" sz="2200" dirty="0">
                <a:cs typeface="Times New Roman" panose="02020603050405020304" pitchFamily="18" charset="0"/>
              </a:rPr>
              <a:t>Tek bir hukuk sisteminin yurttaşlar arasında hiçbir ayrım yapılmadan herkese eşit biçimde uygulanması  Batı demokrasilerinin temelidir. Benzer şekilde anayasalarla iktidarların ve yurttaşların hakları ve sorumlulukları belirlenmiştir.  </a:t>
            </a:r>
            <a:r>
              <a:rPr lang="tr-TR" sz="2200" u="sng" dirty="0">
                <a:cs typeface="Times New Roman" panose="02020603050405020304" pitchFamily="18" charset="0"/>
              </a:rPr>
              <a:t>Ama yasal siyasi eşitliğin temelinde, var olan iktisadi eşitsizlikler yer aldığı için, elbette iktisadi olarak güçlü grupların hükümetlerin özellikle iktisadi ve toplumsal politikalarını etkilemekte belirleyici olduğu herkesçe kabul edilen bir gerçektir </a:t>
            </a:r>
            <a:endParaRPr lang="tr-TR" sz="2200" i="1" u="sng" dirty="0">
              <a:cs typeface="Times New Roman" panose="02020603050405020304" pitchFamily="18" charset="0"/>
            </a:endParaRPr>
          </a:p>
          <a:p>
            <a:endParaRPr lang="en-US" sz="2200" dirty="0"/>
          </a:p>
        </p:txBody>
      </p:sp>
    </p:spTree>
    <p:extLst>
      <p:ext uri="{BB962C8B-B14F-4D97-AF65-F5344CB8AC3E}">
        <p14:creationId xmlns:p14="http://schemas.microsoft.com/office/powerpoint/2010/main" val="3183024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sz="2200" b="1" dirty="0"/>
              <a:t>Köylülük ve demokrasi ilişkisine </a:t>
            </a:r>
            <a:r>
              <a:rPr lang="tr-TR" sz="2200" dirty="0"/>
              <a:t>bakacak olursak demokrasilerde  </a:t>
            </a:r>
            <a:r>
              <a:rPr lang="tr-TR" sz="2200" b="1" dirty="0"/>
              <a:t>tek hukuk sistemi</a:t>
            </a:r>
            <a:r>
              <a:rPr lang="tr-TR" sz="2200" dirty="0"/>
              <a:t> karşısında </a:t>
            </a:r>
            <a:r>
              <a:rPr lang="tr-TR" sz="2200" b="1" dirty="0"/>
              <a:t>tüm yurttaşların eşit</a:t>
            </a:r>
            <a:r>
              <a:rPr lang="tr-TR" sz="2200" dirty="0"/>
              <a:t> olduğu yargı uygulanmalıdır. Oysa Türkiye’de </a:t>
            </a:r>
            <a:r>
              <a:rPr lang="tr-TR" sz="2200" b="1" dirty="0"/>
              <a:t>askeri ve sivil  iki ayrı hukuk düzeni </a:t>
            </a:r>
            <a:r>
              <a:rPr lang="tr-TR" sz="2200" dirty="0"/>
              <a:t>ve Batı’da görülmeyen kimi </a:t>
            </a:r>
            <a:r>
              <a:rPr lang="tr-TR" sz="2200" b="1" dirty="0"/>
              <a:t>ayrıcalıklar, dokunulmazlıklar</a:t>
            </a:r>
            <a:r>
              <a:rPr lang="tr-TR" sz="2200" dirty="0"/>
              <a:t> vardır. </a:t>
            </a:r>
          </a:p>
          <a:p>
            <a:r>
              <a:rPr lang="tr-TR" sz="2200" b="1" dirty="0"/>
              <a:t>Türkiye’de iktisadi olarak güçlü olan gruplar</a:t>
            </a:r>
            <a:r>
              <a:rPr lang="tr-TR" sz="2200" dirty="0"/>
              <a:t>, hükümetlerin </a:t>
            </a:r>
            <a:r>
              <a:rPr lang="tr-TR" sz="2200" b="1" dirty="0"/>
              <a:t>iktisadi ve toplumsal politikalarını </a:t>
            </a:r>
            <a:r>
              <a:rPr lang="tr-TR" sz="2200" dirty="0"/>
              <a:t>etkilemektedir. </a:t>
            </a:r>
            <a:endParaRPr lang="tr-TR" sz="2200" dirty="0"/>
          </a:p>
        </p:txBody>
      </p:sp>
      <p:sp>
        <p:nvSpPr>
          <p:cNvPr id="3" name="Başlık 2"/>
          <p:cNvSpPr>
            <a:spLocks noGrp="1"/>
          </p:cNvSpPr>
          <p:nvPr>
            <p:ph type="title"/>
          </p:nvPr>
        </p:nvSpPr>
        <p:spPr>
          <a:xfrm>
            <a:off x="2152650" y="325938"/>
            <a:ext cx="7886700" cy="1325563"/>
          </a:xfrm>
        </p:spPr>
        <p:txBody>
          <a:bodyPr>
            <a:normAutofit/>
          </a:bodyPr>
          <a:lstStyle/>
          <a:p>
            <a:r>
              <a:rPr lang="tr-TR" sz="3600" b="1" dirty="0">
                <a:latin typeface="+mn-lt"/>
              </a:rPr>
              <a:t>Ağalar, Patronlar, Liberalizm ve </a:t>
            </a:r>
            <a:r>
              <a:rPr lang="tr-TR" sz="3600" b="1" dirty="0">
                <a:latin typeface="+mn-lt"/>
              </a:rPr>
              <a:t>Demokrasi-2</a:t>
            </a:r>
            <a:endParaRPr lang="tr-TR" sz="3600" dirty="0">
              <a:latin typeface="+mn-lt"/>
            </a:endParaRPr>
          </a:p>
        </p:txBody>
      </p:sp>
    </p:spTree>
    <p:extLst>
      <p:ext uri="{BB962C8B-B14F-4D97-AF65-F5344CB8AC3E}">
        <p14:creationId xmlns:p14="http://schemas.microsoft.com/office/powerpoint/2010/main" val="4152509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396068" y="2060849"/>
            <a:ext cx="7408333" cy="4065315"/>
          </a:xfrm>
        </p:spPr>
        <p:txBody>
          <a:bodyPr>
            <a:normAutofit lnSpcReduction="10000"/>
          </a:bodyPr>
          <a:lstStyle/>
          <a:p>
            <a:r>
              <a:rPr lang="tr-TR" sz="2200" i="1" dirty="0"/>
              <a:t>«Nüfusun %35’inin köylü olduğu bir ülkede demokrasi tam oturmaz» </a:t>
            </a:r>
            <a:r>
              <a:rPr lang="tr-TR" sz="2200" dirty="0"/>
              <a:t>Ethem Sancak </a:t>
            </a:r>
          </a:p>
          <a:p>
            <a:r>
              <a:rPr lang="tr-TR" sz="2200" dirty="0"/>
              <a:t>Peki soru şu:  «nüfusun %35’ini oluşturan, kendi geçimini bile zar zor sağlayan küçük köylüler, demokrasinin yerleşmesinde nasıl olumsuz etki yaratabilir?</a:t>
            </a:r>
          </a:p>
          <a:p>
            <a:pPr>
              <a:buFontTx/>
              <a:buChar char="-"/>
            </a:pPr>
            <a:r>
              <a:rPr lang="tr-TR" sz="2200" dirty="0"/>
              <a:t>Güçlü siyasi lobi değiller, iktidarlarca ‘oy deposu’ olarak görülürler, seçimler sırasında dinsel duyarlılıkları ve toprağa bağımlılıkları kullanılarak oy isteyen partiye inandıkları da bir gerçektir. (DP gibi oysa kurucuları büyük toprak sahipleriydi) Aslında bu durumdan patronlar rahatsız olmaz.</a:t>
            </a:r>
          </a:p>
          <a:p>
            <a:pPr>
              <a:buFontTx/>
              <a:buChar char="-"/>
            </a:pPr>
            <a:r>
              <a:rPr lang="tr-TR" sz="2200" dirty="0"/>
              <a:t>Amacı köylülüğü hızlıca tasfiye etmek olan bir patronun, köylü-demokrasi söylemi üzerinden binlerce dönüm toprağı sahiplenmesinin bir başka nedeni olmalı.  </a:t>
            </a:r>
          </a:p>
        </p:txBody>
      </p:sp>
      <p:sp>
        <p:nvSpPr>
          <p:cNvPr id="3" name="Başlık 2"/>
          <p:cNvSpPr>
            <a:spLocks noGrp="1"/>
          </p:cNvSpPr>
          <p:nvPr>
            <p:ph type="title"/>
          </p:nvPr>
        </p:nvSpPr>
        <p:spPr/>
        <p:txBody>
          <a:bodyPr>
            <a:normAutofit/>
          </a:bodyPr>
          <a:lstStyle/>
          <a:p>
            <a:r>
              <a:rPr lang="tr-TR" sz="3600" b="1" dirty="0">
                <a:latin typeface="+mn-lt"/>
              </a:rPr>
              <a:t>Ağalar, Patronlar, Liberalizm ve </a:t>
            </a:r>
            <a:r>
              <a:rPr lang="tr-TR" sz="3600" b="1" dirty="0">
                <a:latin typeface="+mn-lt"/>
              </a:rPr>
              <a:t>Demokrasi-3</a:t>
            </a:r>
            <a:endParaRPr lang="tr-TR" sz="3600" dirty="0">
              <a:latin typeface="+mn-lt"/>
            </a:endParaRPr>
          </a:p>
        </p:txBody>
      </p:sp>
    </p:spTree>
    <p:extLst>
      <p:ext uri="{BB962C8B-B14F-4D97-AF65-F5344CB8AC3E}">
        <p14:creationId xmlns:p14="http://schemas.microsoft.com/office/powerpoint/2010/main" val="3703572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latin typeface="+mn-lt"/>
              </a:rPr>
              <a:t>Temel Bir Soru Ve Sorunsal</a:t>
            </a:r>
            <a:endParaRPr lang="en-US" sz="3600" b="1" dirty="0">
              <a:latin typeface="+mn-lt"/>
            </a:endParaRPr>
          </a:p>
        </p:txBody>
      </p:sp>
      <p:sp>
        <p:nvSpPr>
          <p:cNvPr id="3" name="İçerik Yer Tutucusu 2"/>
          <p:cNvSpPr>
            <a:spLocks noGrp="1"/>
          </p:cNvSpPr>
          <p:nvPr>
            <p:ph idx="1"/>
          </p:nvPr>
        </p:nvSpPr>
        <p:spPr/>
        <p:txBody>
          <a:bodyPr>
            <a:normAutofit/>
          </a:bodyPr>
          <a:lstStyle/>
          <a:p>
            <a:endParaRPr lang="tr-TR" sz="2200" dirty="0">
              <a:cs typeface="Times New Roman" panose="02020603050405020304" pitchFamily="18" charset="0"/>
            </a:endParaRPr>
          </a:p>
          <a:p>
            <a:r>
              <a:rPr lang="tr-TR" sz="2200" b="1" dirty="0"/>
              <a:t>Türkiye 20. </a:t>
            </a:r>
            <a:r>
              <a:rPr lang="tr-TR" sz="2200" b="1" dirty="0" err="1"/>
              <a:t>yy’da</a:t>
            </a:r>
            <a:r>
              <a:rPr lang="tr-TR" sz="2200" b="1" dirty="0"/>
              <a:t> toprak reformu yapmayan az sayıdaki ülkeden biridir. </a:t>
            </a:r>
            <a:r>
              <a:rPr lang="tr-TR" sz="2200" dirty="0"/>
              <a:t>Hem birinci hem ikinci dünya savaşlarından sonra galip gelen ülkeler, büyük toprak sahiplerinin gücünü kırıp yeni kurduracakları hükümetlerin önünü açmak için kendi denetimlerinde geniş çaplı toprak reformu yaptırmış ve köylülere toprak dağıtmıştır. Bunun dışında Meksika gibi birçok az gelişmiş ülke de toprak reformlarına girişmişlerdir. </a:t>
            </a:r>
          </a:p>
          <a:p>
            <a:endParaRPr lang="tr-TR" sz="2200" dirty="0">
              <a:cs typeface="Times New Roman" panose="02020603050405020304" pitchFamily="18" charset="0"/>
            </a:endParaRPr>
          </a:p>
          <a:p>
            <a:r>
              <a:rPr lang="tr-TR" sz="2200" dirty="0">
                <a:cs typeface="Times New Roman" panose="02020603050405020304" pitchFamily="18" charset="0"/>
              </a:rPr>
              <a:t>Şimdi de başka bir açıdan konuya bakalım. Hem kentlere akan yoğun göçün hızını azaltmak, hem de köylülere insanca bir yaşam sağlamak için patronların sahiplendiği binlerce dönümlük devlet çiftliklerinin en azından bir bölümünün bile olsa topraksız ve az topraklı köylülere dağıtılmasını, yani </a:t>
            </a:r>
            <a:r>
              <a:rPr lang="tr-TR" sz="2200" u="sng" dirty="0">
                <a:cs typeface="Times New Roman" panose="02020603050405020304" pitchFamily="18" charset="0"/>
              </a:rPr>
              <a:t>küçük çaplı bir toprak reformu önersek, acaba ağaların ve patronların tepkisi ne olur</a:t>
            </a:r>
            <a:r>
              <a:rPr lang="tr-TR" sz="2200" dirty="0">
                <a:cs typeface="Times New Roman" panose="02020603050405020304" pitchFamily="18" charset="0"/>
              </a:rPr>
              <a:t>? </a:t>
            </a:r>
          </a:p>
          <a:p>
            <a:endParaRPr lang="en-US" sz="2200" dirty="0"/>
          </a:p>
        </p:txBody>
      </p:sp>
    </p:spTree>
    <p:extLst>
      <p:ext uri="{BB962C8B-B14F-4D97-AF65-F5344CB8AC3E}">
        <p14:creationId xmlns:p14="http://schemas.microsoft.com/office/powerpoint/2010/main" val="2568507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495600" y="3429000"/>
            <a:ext cx="7486600" cy="1944216"/>
          </a:xfrm>
        </p:spPr>
        <p:txBody>
          <a:bodyPr>
            <a:normAutofit/>
          </a:bodyPr>
          <a:lstStyle/>
          <a:p>
            <a:pPr algn="ctr"/>
            <a:r>
              <a:rPr lang="tr-TR" sz="3200" b="1" dirty="0">
                <a:latin typeface="+mn-lt"/>
                <a:cs typeface="Times New Roman" panose="02020603050405020304" pitchFamily="18" charset="0"/>
              </a:rPr>
              <a:t>KAPİTALİZM VE KÖYLÜLÜK:AĞALAR-ÜRETENLER-PATRONLAR</a:t>
            </a:r>
            <a:br>
              <a:rPr lang="tr-TR" sz="3200" b="1" dirty="0">
                <a:latin typeface="+mn-lt"/>
                <a:cs typeface="Times New Roman" panose="02020603050405020304" pitchFamily="18" charset="0"/>
              </a:rPr>
            </a:br>
            <a:r>
              <a:rPr lang="tr-TR" sz="3200" b="1" dirty="0">
                <a:latin typeface="+mn-lt"/>
                <a:cs typeface="Times New Roman" panose="02020603050405020304" pitchFamily="18" charset="0"/>
              </a:rPr>
              <a:t>(Oya </a:t>
            </a:r>
            <a:r>
              <a:rPr lang="tr-TR" sz="3200" b="1" dirty="0">
                <a:latin typeface="+mn-lt"/>
                <a:cs typeface="Times New Roman" panose="02020603050405020304" pitchFamily="18" charset="0"/>
              </a:rPr>
              <a:t>K</a:t>
            </a:r>
            <a:r>
              <a:rPr lang="tr-TR" sz="3200" b="1" dirty="0">
                <a:latin typeface="+mn-lt"/>
                <a:cs typeface="Times New Roman" panose="02020603050405020304" pitchFamily="18" charset="0"/>
              </a:rPr>
              <a:t>öymen)</a:t>
            </a:r>
            <a:endParaRPr lang="tr-TR" sz="3200" b="1" dirty="0">
              <a:latin typeface="+mn-lt"/>
              <a:cs typeface="Times New Roman" panose="02020603050405020304" pitchFamily="18" charset="0"/>
            </a:endParaRPr>
          </a:p>
        </p:txBody>
      </p:sp>
    </p:spTree>
    <p:extLst>
      <p:ext uri="{BB962C8B-B14F-4D97-AF65-F5344CB8AC3E}">
        <p14:creationId xmlns:p14="http://schemas.microsoft.com/office/powerpoint/2010/main" val="12137950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81200" y="274638"/>
            <a:ext cx="7787208" cy="706090"/>
          </a:xfrm>
        </p:spPr>
        <p:txBody>
          <a:bodyPr>
            <a:normAutofit/>
          </a:bodyPr>
          <a:lstStyle/>
          <a:p>
            <a:r>
              <a:rPr lang="tr-TR" sz="3600" b="1" dirty="0">
                <a:latin typeface="+mn-lt"/>
                <a:cs typeface="Times New Roman" panose="02020603050405020304" pitchFamily="18" charset="0"/>
              </a:rPr>
              <a:t>Toprak Reformu Tartışmaları-1 </a:t>
            </a:r>
            <a:endParaRPr lang="tr-TR" sz="3600" b="1" dirty="0">
              <a:latin typeface="+mn-lt"/>
              <a:cs typeface="Times New Roman" panose="02020603050405020304" pitchFamily="18" charset="0"/>
            </a:endParaRPr>
          </a:p>
        </p:txBody>
      </p:sp>
      <p:sp>
        <p:nvSpPr>
          <p:cNvPr id="3" name="İçerik Yer Tutucusu 2"/>
          <p:cNvSpPr>
            <a:spLocks noGrp="1"/>
          </p:cNvSpPr>
          <p:nvPr>
            <p:ph idx="1"/>
          </p:nvPr>
        </p:nvSpPr>
        <p:spPr>
          <a:xfrm>
            <a:off x="1919536" y="1268760"/>
            <a:ext cx="8003232" cy="5133184"/>
          </a:xfrm>
        </p:spPr>
        <p:txBody>
          <a:bodyPr>
            <a:normAutofit/>
          </a:bodyPr>
          <a:lstStyle/>
          <a:p>
            <a:pPr algn="just">
              <a:buFont typeface="Wingdings" panose="05000000000000000000" pitchFamily="2" charset="2"/>
              <a:buChar char="Ø"/>
            </a:pPr>
            <a:r>
              <a:rPr lang="tr-TR" sz="2200" dirty="0">
                <a:cs typeface="Times New Roman" panose="02020603050405020304" pitchFamily="18" charset="0"/>
              </a:rPr>
              <a:t>Türkiye 20.yy de toprak reformu yapmayan az sayıda ülkeden biridir. </a:t>
            </a:r>
          </a:p>
          <a:p>
            <a:pPr algn="just">
              <a:buFont typeface="Wingdings" panose="05000000000000000000" pitchFamily="2" charset="2"/>
              <a:buChar char="Ø"/>
            </a:pPr>
            <a:endParaRPr lang="tr-TR" sz="2200" dirty="0">
              <a:cs typeface="Times New Roman" panose="02020603050405020304" pitchFamily="18" charset="0"/>
            </a:endParaRPr>
          </a:p>
          <a:p>
            <a:pPr algn="just">
              <a:buFont typeface="Wingdings" panose="05000000000000000000" pitchFamily="2" charset="2"/>
              <a:buChar char="Ø"/>
            </a:pPr>
            <a:r>
              <a:rPr lang="tr-TR" sz="2200" dirty="0">
                <a:cs typeface="Times New Roman" panose="02020603050405020304" pitchFamily="18" charset="0"/>
              </a:rPr>
              <a:t>Hem 1. hem de 2. Dünya Savaşlarından galip gelen ülkeler,  Avrupa’da, Japonya, Kore gibi ülkelerde büyük toprak sahiplerinin gücünü kırıp yeni kurduracakları hükümetlerin önünü açmak için kendi denetimlerinde toprak reformları yaptırmış ve köylülere toprak dağıtmışlardır.</a:t>
            </a:r>
          </a:p>
          <a:p>
            <a:pPr algn="just">
              <a:buFont typeface="Wingdings" panose="05000000000000000000" pitchFamily="2" charset="2"/>
              <a:buChar char="Ø"/>
            </a:pPr>
            <a:endParaRPr lang="tr-TR" sz="2200" dirty="0">
              <a:cs typeface="Times New Roman" panose="02020603050405020304" pitchFamily="18" charset="0"/>
            </a:endParaRPr>
          </a:p>
          <a:p>
            <a:pPr algn="just">
              <a:buFont typeface="Wingdings" panose="05000000000000000000" pitchFamily="2" charset="2"/>
              <a:buChar char="Ø"/>
            </a:pPr>
            <a:r>
              <a:rPr lang="tr-TR" sz="2200" dirty="0">
                <a:cs typeface="Times New Roman" panose="02020603050405020304" pitchFamily="18" charset="0"/>
              </a:rPr>
              <a:t>Böylece siyaseten de köylülerin desteği kazanılmış oluyordu.</a:t>
            </a:r>
          </a:p>
          <a:p>
            <a:pPr algn="just">
              <a:buFont typeface="Wingdings" panose="05000000000000000000" pitchFamily="2" charset="2"/>
              <a:buChar char="Ø"/>
            </a:pPr>
            <a:endParaRPr lang="tr-TR" sz="2200" dirty="0">
              <a:cs typeface="Times New Roman" panose="02020603050405020304" pitchFamily="18" charset="0"/>
            </a:endParaRPr>
          </a:p>
          <a:p>
            <a:pPr algn="just">
              <a:buFont typeface="Wingdings" panose="05000000000000000000" pitchFamily="2" charset="2"/>
              <a:buChar char="Ø"/>
            </a:pPr>
            <a:r>
              <a:rPr lang="tr-TR" sz="2200" dirty="0">
                <a:cs typeface="Times New Roman" panose="02020603050405020304" pitchFamily="18" charset="0"/>
              </a:rPr>
              <a:t>Bunun dışında Meksika gibi birçok azgelişmiş ülkede sol, sosyal demokrat iktidarlar toprak reformlarına girişmişlerdir.    </a:t>
            </a:r>
            <a:endParaRPr lang="tr-TR" sz="2200" dirty="0">
              <a:cs typeface="Times New Roman" panose="02020603050405020304" pitchFamily="18" charset="0"/>
            </a:endParaRPr>
          </a:p>
        </p:txBody>
      </p:sp>
    </p:spTree>
    <p:extLst>
      <p:ext uri="{BB962C8B-B14F-4D97-AF65-F5344CB8AC3E}">
        <p14:creationId xmlns:p14="http://schemas.microsoft.com/office/powerpoint/2010/main" val="12633246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latin typeface="+mn-lt"/>
                <a:cs typeface="Times New Roman" panose="02020603050405020304" pitchFamily="18" charset="0"/>
              </a:rPr>
              <a:t>Toprak Reformu Tartışmaları-2 </a:t>
            </a:r>
            <a:endParaRPr lang="en-US" sz="3600" b="1" dirty="0">
              <a:latin typeface="+mn-lt"/>
            </a:endParaRPr>
          </a:p>
        </p:txBody>
      </p:sp>
      <p:sp>
        <p:nvSpPr>
          <p:cNvPr id="3" name="İçerik Yer Tutucusu 2"/>
          <p:cNvSpPr>
            <a:spLocks noGrp="1"/>
          </p:cNvSpPr>
          <p:nvPr>
            <p:ph idx="1"/>
          </p:nvPr>
        </p:nvSpPr>
        <p:spPr/>
        <p:txBody>
          <a:bodyPr>
            <a:normAutofit/>
          </a:bodyPr>
          <a:lstStyle/>
          <a:p>
            <a:pPr>
              <a:buFont typeface="Wingdings" panose="05000000000000000000" pitchFamily="2" charset="2"/>
              <a:buChar char="Ø"/>
            </a:pPr>
            <a:r>
              <a:rPr lang="tr-TR" sz="2200" dirty="0">
                <a:cs typeface="Times New Roman" panose="02020603050405020304" pitchFamily="18" charset="0"/>
              </a:rPr>
              <a:t>Türkiye’de ise meclisteki ilk yoğun tartışmalar </a:t>
            </a:r>
            <a:r>
              <a:rPr lang="tr-TR" sz="2200" u="sng" dirty="0">
                <a:cs typeface="Times New Roman" panose="02020603050405020304" pitchFamily="18" charset="0"/>
              </a:rPr>
              <a:t>1936-1950</a:t>
            </a:r>
            <a:r>
              <a:rPr lang="tr-TR" sz="2200" dirty="0">
                <a:cs typeface="Times New Roman" panose="02020603050405020304" pitchFamily="18" charset="0"/>
              </a:rPr>
              <a:t> arasında yapılmış bundan sonra da her askeri darbenin ardından toprak reformu hızla ve öncelikle gündeme getirilmiş benzer bir hızla da gündemden düşürülmüştür. </a:t>
            </a:r>
          </a:p>
          <a:p>
            <a:pPr>
              <a:buFont typeface="Wingdings" panose="05000000000000000000" pitchFamily="2" charset="2"/>
              <a:buChar char="Ø"/>
            </a:pPr>
            <a:r>
              <a:rPr lang="tr-TR" sz="2200" dirty="0">
                <a:cs typeface="Times New Roman" panose="02020603050405020304" pitchFamily="18" charset="0"/>
              </a:rPr>
              <a:t>Büyük toprak sahiplerinin öne sürdüğü savlardan biri:</a:t>
            </a:r>
          </a:p>
          <a:p>
            <a:pPr lvl="1" algn="just"/>
            <a:r>
              <a:rPr lang="tr-TR" sz="2200" dirty="0">
                <a:cs typeface="Times New Roman" panose="02020603050405020304" pitchFamily="18" charset="0"/>
              </a:rPr>
              <a:t>1950’ye kadar milletvekilli yapan, topraklarının büyüklüğü 70 bin dönümü bulan Eskişehirli Emin Sazak, toprak reformu tasarısı geri alınırsa </a:t>
            </a:r>
            <a:r>
              <a:rPr lang="tr-TR" sz="2200" dirty="0" err="1">
                <a:cs typeface="Times New Roman" panose="02020603050405020304" pitchFamily="18" charset="0"/>
              </a:rPr>
              <a:t>Beylikköprü’deki</a:t>
            </a:r>
            <a:r>
              <a:rPr lang="tr-TR" sz="2200" dirty="0">
                <a:cs typeface="Times New Roman" panose="02020603050405020304" pitchFamily="18" charset="0"/>
              </a:rPr>
              <a:t> 30 bin dönümünü devlete hibe edeceğini söyleyerek devam eder: </a:t>
            </a:r>
          </a:p>
          <a:p>
            <a:pPr lvl="1" algn="just"/>
            <a:endParaRPr lang="tr-TR" sz="2200" dirty="0">
              <a:cs typeface="Times New Roman" panose="02020603050405020304" pitchFamily="18" charset="0"/>
            </a:endParaRPr>
          </a:p>
          <a:p>
            <a:pPr lvl="2"/>
            <a:r>
              <a:rPr lang="tr-TR" sz="2200" i="1" dirty="0">
                <a:cs typeface="Times New Roman" panose="02020603050405020304" pitchFamily="18" charset="0"/>
              </a:rPr>
              <a:t>İnsanların çamurunu değiştiremeyiz. (…) Birisi (…) mareşal olur, diğeri nefer olur. (…) Arkadaşlar bu amele işi bütün köyleri altüst eder. Çiftçiler kendisini nispeten kurtarır. Ama bu prensip kabul edilince , yarın amelenin şu apartmanın bir odasını da istemek hakkı olacaktır.</a:t>
            </a:r>
          </a:p>
          <a:p>
            <a:endParaRPr lang="en-US" sz="2200" dirty="0"/>
          </a:p>
        </p:txBody>
      </p:sp>
    </p:spTree>
    <p:extLst>
      <p:ext uri="{BB962C8B-B14F-4D97-AF65-F5344CB8AC3E}">
        <p14:creationId xmlns:p14="http://schemas.microsoft.com/office/powerpoint/2010/main" val="2120104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91544" y="116633"/>
            <a:ext cx="8047806" cy="1080120"/>
          </a:xfrm>
        </p:spPr>
        <p:txBody>
          <a:bodyPr>
            <a:normAutofit/>
          </a:bodyPr>
          <a:lstStyle/>
          <a:p>
            <a:r>
              <a:rPr lang="tr-TR" sz="3600" b="1" dirty="0">
                <a:latin typeface="+mn-lt"/>
                <a:cs typeface="Times New Roman" panose="02020603050405020304" pitchFamily="18" charset="0"/>
              </a:rPr>
              <a:t>Toprak Reformu Tartışmaları-3</a:t>
            </a:r>
            <a:endParaRPr lang="en-US" sz="3600" b="1" dirty="0">
              <a:latin typeface="+mn-lt"/>
            </a:endParaRPr>
          </a:p>
        </p:txBody>
      </p:sp>
      <p:sp>
        <p:nvSpPr>
          <p:cNvPr id="3" name="İçerik Yer Tutucusu 2"/>
          <p:cNvSpPr>
            <a:spLocks noGrp="1"/>
          </p:cNvSpPr>
          <p:nvPr>
            <p:ph idx="1"/>
          </p:nvPr>
        </p:nvSpPr>
        <p:spPr>
          <a:xfrm>
            <a:off x="1775520" y="1412776"/>
            <a:ext cx="8712968" cy="5256584"/>
          </a:xfrm>
        </p:spPr>
        <p:txBody>
          <a:bodyPr>
            <a:normAutofit/>
          </a:bodyPr>
          <a:lstStyle/>
          <a:p>
            <a:pPr algn="just"/>
            <a:r>
              <a:rPr lang="tr-TR" sz="2200" dirty="0">
                <a:cs typeface="Times New Roman" panose="02020603050405020304" pitchFamily="18" charset="0"/>
              </a:rPr>
              <a:t>1945’te çıkarılabilen </a:t>
            </a:r>
            <a:r>
              <a:rPr lang="tr-TR" sz="2200" b="1" dirty="0">
                <a:cs typeface="Times New Roman" panose="02020603050405020304" pitchFamily="18" charset="0"/>
              </a:rPr>
              <a:t>Çiftçiyi Topraklandırma Kanunu </a:t>
            </a:r>
            <a:r>
              <a:rPr lang="tr-TR" sz="2200" dirty="0">
                <a:cs typeface="Times New Roman" panose="02020603050405020304" pitchFamily="18" charset="0"/>
              </a:rPr>
              <a:t>henüz komisyonda tartışılırken  </a:t>
            </a:r>
            <a:r>
              <a:rPr lang="tr-TR" sz="2200" dirty="0" err="1">
                <a:cs typeface="Times New Roman" panose="02020603050405020304" pitchFamily="18" charset="0"/>
              </a:rPr>
              <a:t>Cavid</a:t>
            </a:r>
            <a:r>
              <a:rPr lang="tr-TR" sz="2200" dirty="0">
                <a:cs typeface="Times New Roman" panose="02020603050405020304" pitchFamily="18" charset="0"/>
              </a:rPr>
              <a:t> Oral’ın o dönem belirttiği gibi zararsız hale getirilmiştir. 1948’de Tarım Bakanı olan Çukurova’nın en büyük toprak ağalarından </a:t>
            </a:r>
            <a:r>
              <a:rPr lang="tr-TR" sz="2200" dirty="0" err="1">
                <a:cs typeface="Times New Roman" panose="02020603050405020304" pitchFamily="18" charset="0"/>
              </a:rPr>
              <a:t>Cavid</a:t>
            </a:r>
            <a:r>
              <a:rPr lang="tr-TR" sz="2200" dirty="0">
                <a:cs typeface="Times New Roman" panose="02020603050405020304" pitchFamily="18" charset="0"/>
              </a:rPr>
              <a:t> Oral haklıydı çünkü, </a:t>
            </a:r>
            <a:r>
              <a:rPr lang="tr-TR" sz="2200" b="1" dirty="0">
                <a:cs typeface="Times New Roman" panose="02020603050405020304" pitchFamily="18" charset="0"/>
              </a:rPr>
              <a:t>Kanun, tasarının ilk halinden çok farklı olarak hiçbir özel arazinin kamulaştırılamayacağı</a:t>
            </a:r>
            <a:r>
              <a:rPr lang="tr-TR" sz="2200" dirty="0">
                <a:cs typeface="Times New Roman" panose="02020603050405020304" pitchFamily="18" charset="0"/>
              </a:rPr>
              <a:t> bir biçime sokuldu. Sadece hazine arazileri dağıtılabilecekti.</a:t>
            </a:r>
          </a:p>
          <a:p>
            <a:pPr algn="just">
              <a:buFont typeface="Wingdings" panose="05000000000000000000" pitchFamily="2" charset="2"/>
              <a:buChar char="Ø"/>
            </a:pPr>
            <a:r>
              <a:rPr lang="tr-TR" sz="2200" dirty="0">
                <a:cs typeface="Times New Roman" panose="02020603050405020304" pitchFamily="18" charset="0"/>
              </a:rPr>
              <a:t>1965 </a:t>
            </a:r>
            <a:r>
              <a:rPr lang="tr-TR" sz="2200" b="1" dirty="0">
                <a:cs typeface="Times New Roman" panose="02020603050405020304" pitchFamily="18" charset="0"/>
              </a:rPr>
              <a:t>Toprak Reformu Kanun Tasarısında </a:t>
            </a:r>
            <a:r>
              <a:rPr lang="tr-TR" sz="2200" dirty="0">
                <a:cs typeface="Times New Roman" panose="02020603050405020304" pitchFamily="18" charset="0"/>
              </a:rPr>
              <a:t>kamulaştırılacak topraklara «rayiç değer» biçilmesi, sahibine bu bedelin 10 yıl içinde ödenmesi ve dünyada görülmedik bir uygulama olarak reformun 25 yılda tamamlanması öngörülmüştür.  </a:t>
            </a:r>
          </a:p>
          <a:p>
            <a:pPr algn="just">
              <a:buFont typeface="Wingdings" panose="05000000000000000000" pitchFamily="2" charset="2"/>
              <a:buChar char="Ø"/>
            </a:pPr>
            <a:endParaRPr lang="tr-TR" sz="2200" dirty="0">
              <a:cs typeface="Times New Roman" panose="02020603050405020304" pitchFamily="18" charset="0"/>
            </a:endParaRPr>
          </a:p>
          <a:p>
            <a:pPr algn="just">
              <a:buFont typeface="Wingdings" panose="05000000000000000000" pitchFamily="2" charset="2"/>
              <a:buChar char="Ø"/>
            </a:pPr>
            <a:r>
              <a:rPr lang="tr-TR" sz="2200" dirty="0">
                <a:cs typeface="Times New Roman" panose="02020603050405020304" pitchFamily="18" charset="0"/>
              </a:rPr>
              <a:t>Bu yıllarda toplam nüfusun %67’si köylerde yaşamakta ve tarımsal nüfusun %10’u tarım gelirlerinin %52’sini almaktaydı. Sonuçta, «Küçük köylünün ekonomik durumunun sanıldığından da kötü olduğunun ortaya çıktığı bir sırada Toprak Reformu Kanunu tekrar uyutulmuştur» </a:t>
            </a:r>
          </a:p>
          <a:p>
            <a:endParaRPr lang="tr-TR" sz="2200" dirty="0">
              <a:cs typeface="Times New Roman" panose="02020603050405020304" pitchFamily="18" charset="0"/>
            </a:endParaRPr>
          </a:p>
        </p:txBody>
      </p:sp>
    </p:spTree>
    <p:extLst>
      <p:ext uri="{BB962C8B-B14F-4D97-AF65-F5344CB8AC3E}">
        <p14:creationId xmlns:p14="http://schemas.microsoft.com/office/powerpoint/2010/main" val="2238041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latin typeface="+mn-lt"/>
                <a:cs typeface="Times New Roman" panose="02020603050405020304" pitchFamily="18" charset="0"/>
              </a:rPr>
              <a:t>Toprak Reformu Tartışmaları-4</a:t>
            </a:r>
            <a:endParaRPr lang="en-US" sz="3600" b="1" dirty="0">
              <a:latin typeface="+mn-lt"/>
            </a:endParaRPr>
          </a:p>
        </p:txBody>
      </p:sp>
      <p:sp>
        <p:nvSpPr>
          <p:cNvPr id="3" name="İçerik Yer Tutucusu 2"/>
          <p:cNvSpPr>
            <a:spLocks noGrp="1"/>
          </p:cNvSpPr>
          <p:nvPr>
            <p:ph idx="1"/>
          </p:nvPr>
        </p:nvSpPr>
        <p:spPr>
          <a:xfrm>
            <a:off x="1847528" y="1825625"/>
            <a:ext cx="8191822" cy="4771727"/>
          </a:xfrm>
        </p:spPr>
        <p:txBody>
          <a:bodyPr>
            <a:normAutofit/>
          </a:bodyPr>
          <a:lstStyle/>
          <a:p>
            <a:pPr algn="just">
              <a:buFont typeface="Wingdings" panose="05000000000000000000" pitchFamily="2" charset="2"/>
              <a:buChar char="Ø"/>
            </a:pPr>
            <a:r>
              <a:rPr lang="tr-TR" sz="2200" dirty="0">
                <a:cs typeface="Times New Roman" panose="02020603050405020304" pitchFamily="18" charset="0"/>
              </a:rPr>
              <a:t>Toprak reformu yerine </a:t>
            </a:r>
            <a:r>
              <a:rPr lang="tr-TR" sz="2200" b="1" dirty="0">
                <a:cs typeface="Times New Roman" panose="02020603050405020304" pitchFamily="18" charset="0"/>
              </a:rPr>
              <a:t>Tarım Reformunu savunanlar </a:t>
            </a:r>
            <a:r>
              <a:rPr lang="tr-TR" sz="2200" dirty="0">
                <a:cs typeface="Times New Roman" panose="02020603050405020304" pitchFamily="18" charset="0"/>
              </a:rPr>
              <a:t>yani Menderes’ten başlayarak o çizginin devamı partilere (DP, AP, MHP) göre;  </a:t>
            </a:r>
            <a:r>
              <a:rPr lang="tr-TR" sz="2200" b="1" dirty="0">
                <a:cs typeface="Times New Roman" panose="02020603050405020304" pitchFamily="18" charset="0"/>
              </a:rPr>
              <a:t>Türkiye’de dağıtılacak toprak yoktur ve toprak reformu gereksizdir, çünkü Türkiye zaten geçim derdi olmayan «küçük üreticiler/köylüler» ülkesidir.</a:t>
            </a:r>
          </a:p>
          <a:p>
            <a:pPr algn="just">
              <a:buFont typeface="Wingdings" panose="05000000000000000000" pitchFamily="2" charset="2"/>
              <a:buChar char="Ø"/>
            </a:pPr>
            <a:endParaRPr lang="tr-TR" sz="2200" dirty="0">
              <a:cs typeface="Times New Roman" panose="02020603050405020304" pitchFamily="18" charset="0"/>
            </a:endParaRPr>
          </a:p>
          <a:p>
            <a:pPr algn="just">
              <a:buFont typeface="Wingdings" panose="05000000000000000000" pitchFamily="2" charset="2"/>
              <a:buChar char="Ø"/>
            </a:pPr>
            <a:r>
              <a:rPr lang="tr-TR" sz="2200" b="1" dirty="0">
                <a:cs typeface="Times New Roman" panose="02020603050405020304" pitchFamily="18" charset="0"/>
              </a:rPr>
              <a:t>1920’lerden günümüze, </a:t>
            </a:r>
            <a:r>
              <a:rPr lang="tr-TR" sz="2200" b="1" i="1" dirty="0">
                <a:cs typeface="Times New Roman" panose="02020603050405020304" pitchFamily="18" charset="0"/>
              </a:rPr>
              <a:t>iktidarların ve toplumbilimlerindeki baskın liberal görüşün buluştuğu nokta </a:t>
            </a:r>
            <a:r>
              <a:rPr lang="tr-TR" sz="2200" b="1" dirty="0">
                <a:cs typeface="Times New Roman" panose="02020603050405020304" pitchFamily="18" charset="0"/>
              </a:rPr>
              <a:t>Türkiye’de hiçbir zaman büyük toprak mülkiyetinin olmadığı ve Türkiye’nin tarımda kendine yeten adeta bir küçük köylü cenneti</a:t>
            </a:r>
            <a:r>
              <a:rPr lang="tr-TR" sz="2200" dirty="0">
                <a:cs typeface="Times New Roman" panose="02020603050405020304" pitchFamily="18" charset="0"/>
              </a:rPr>
              <a:t> olduğudur. Bu iddiaların 85 yıl boyunca olağanüstü «istikrarlı» biçimde, dünya ve Türkiye ne kadar değişirse değişsin hiç değişmemesi, gerçekten düşünülmesi gereken bir durumdur.</a:t>
            </a:r>
          </a:p>
          <a:p>
            <a:pPr>
              <a:buFont typeface="Wingdings" panose="05000000000000000000" pitchFamily="2" charset="2"/>
              <a:buChar char="Ø"/>
            </a:pPr>
            <a:endParaRPr lang="tr-TR" sz="2200" dirty="0">
              <a:cs typeface="Times New Roman" panose="02020603050405020304" pitchFamily="18" charset="0"/>
            </a:endParaRPr>
          </a:p>
        </p:txBody>
      </p:sp>
    </p:spTree>
    <p:extLst>
      <p:ext uri="{BB962C8B-B14F-4D97-AF65-F5344CB8AC3E}">
        <p14:creationId xmlns:p14="http://schemas.microsoft.com/office/powerpoint/2010/main" val="4220030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t>Sonuç Yerine</a:t>
            </a:r>
            <a:endParaRPr lang="en-US" sz="3600" b="1" dirty="0"/>
          </a:p>
        </p:txBody>
      </p:sp>
      <p:sp>
        <p:nvSpPr>
          <p:cNvPr id="3" name="İçerik Yer Tutucusu 2"/>
          <p:cNvSpPr>
            <a:spLocks noGrp="1"/>
          </p:cNvSpPr>
          <p:nvPr>
            <p:ph idx="1"/>
          </p:nvPr>
        </p:nvSpPr>
        <p:spPr/>
        <p:txBody>
          <a:bodyPr/>
          <a:lstStyle/>
          <a:p>
            <a:r>
              <a:rPr lang="tr-TR" sz="2200" dirty="0"/>
              <a:t>Ünlü tarihçi </a:t>
            </a:r>
            <a:r>
              <a:rPr lang="tr-TR" sz="2200" dirty="0" err="1"/>
              <a:t>Hobsbawn’ın</a:t>
            </a:r>
            <a:r>
              <a:rPr lang="tr-TR" sz="2200" dirty="0"/>
              <a:t> dediği gibi; </a:t>
            </a:r>
          </a:p>
          <a:p>
            <a:r>
              <a:rPr lang="tr-TR" sz="2200" dirty="0"/>
              <a:t>«20. yüzyılın başında, toprağından geçinen köylü bu  yüzyılın tipik bir özelliğiyken, yüzyılın sonunun simgesi köylülüğün ölümü yani topraktan koparılması ve yersiz </a:t>
            </a:r>
            <a:r>
              <a:rPr lang="tr-TR" sz="2200" dirty="0" err="1"/>
              <a:t>yurtsuzlaştırılmasıdır</a:t>
            </a:r>
            <a:r>
              <a:rPr lang="tr-TR" sz="2200" dirty="0"/>
              <a:t>.»</a:t>
            </a:r>
          </a:p>
          <a:p>
            <a:endParaRPr lang="en-US" sz="2200" dirty="0"/>
          </a:p>
        </p:txBody>
      </p:sp>
    </p:spTree>
    <p:extLst>
      <p:ext uri="{BB962C8B-B14F-4D97-AF65-F5344CB8AC3E}">
        <p14:creationId xmlns:p14="http://schemas.microsoft.com/office/powerpoint/2010/main" val="2573092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200" b="1" dirty="0">
                <a:latin typeface="+mn-lt"/>
              </a:rPr>
              <a:t>Kaynakça:</a:t>
            </a:r>
            <a:endParaRPr lang="en-US" sz="2200" b="1" dirty="0">
              <a:latin typeface="+mn-lt"/>
            </a:endParaRPr>
          </a:p>
        </p:txBody>
      </p:sp>
      <p:sp>
        <p:nvSpPr>
          <p:cNvPr id="3" name="İçerik Yer Tutucusu 2"/>
          <p:cNvSpPr>
            <a:spLocks noGrp="1"/>
          </p:cNvSpPr>
          <p:nvPr>
            <p:ph idx="1"/>
          </p:nvPr>
        </p:nvSpPr>
        <p:spPr/>
        <p:txBody>
          <a:bodyPr>
            <a:normAutofit/>
          </a:bodyPr>
          <a:lstStyle/>
          <a:p>
            <a:pPr marL="540385" indent="-540385" algn="just" hangingPunct="0"/>
            <a:r>
              <a:rPr lang="tr-TR" sz="2200" dirty="0">
                <a:ea typeface="Times New Roman" panose="02020603050405020304" pitchFamily="18" charset="0"/>
              </a:rPr>
              <a:t>Köymen, Oya (2008) </a:t>
            </a:r>
            <a:r>
              <a:rPr lang="tr-TR" sz="2200" i="1" dirty="0">
                <a:ea typeface="Times New Roman" panose="02020603050405020304" pitchFamily="18" charset="0"/>
              </a:rPr>
              <a:t>Kapitalizm ve Köylülük: Ağalar, Üretenler, Patronlar,</a:t>
            </a:r>
            <a:r>
              <a:rPr lang="tr-TR" sz="2200" dirty="0">
                <a:ea typeface="Times New Roman" panose="02020603050405020304" pitchFamily="18" charset="0"/>
              </a:rPr>
              <a:t> İstanbul: Yordam Kitap.</a:t>
            </a:r>
          </a:p>
          <a:p>
            <a:pPr marL="540385" indent="-540385" algn="just" hangingPunct="0"/>
            <a:r>
              <a:rPr lang="tr-TR" sz="2200" dirty="0">
                <a:ea typeface="Times New Roman" panose="02020603050405020304" pitchFamily="18" charset="0"/>
              </a:rPr>
              <a:t>Köymen, Oya (2009) «Kapitalizm ve Köylülük: Ağalar, Üretenler ve Patronlar», </a:t>
            </a:r>
            <a:r>
              <a:rPr lang="tr-TR" sz="2200" i="1" dirty="0">
                <a:ea typeface="Times New Roman" panose="02020603050405020304" pitchFamily="18" charset="0"/>
              </a:rPr>
              <a:t>Mülkiye</a:t>
            </a:r>
            <a:r>
              <a:rPr lang="tr-TR" sz="2200" dirty="0">
                <a:ea typeface="Times New Roman" panose="02020603050405020304" pitchFamily="18" charset="0"/>
              </a:rPr>
              <a:t>, Cilt. XXXIII, Sayı. 262.</a:t>
            </a:r>
          </a:p>
          <a:p>
            <a:pPr marL="540385" indent="-540385" algn="just" hangingPunct="0"/>
            <a:endParaRPr lang="en-US" sz="2200" dirty="0">
              <a:ea typeface="Times New Roman" panose="02020603050405020304" pitchFamily="18" charset="0"/>
            </a:endParaRPr>
          </a:p>
          <a:p>
            <a:endParaRPr lang="en-US" sz="2200" dirty="0"/>
          </a:p>
        </p:txBody>
      </p:sp>
    </p:spTree>
    <p:extLst>
      <p:ext uri="{BB962C8B-B14F-4D97-AF65-F5344CB8AC3E}">
        <p14:creationId xmlns:p14="http://schemas.microsoft.com/office/powerpoint/2010/main" val="2486044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a:bodyPr>
          <a:lstStyle/>
          <a:p>
            <a:r>
              <a:rPr lang="tr-TR" sz="3000" b="1" dirty="0">
                <a:latin typeface="Cambria" panose="02040503050406030204" pitchFamily="18" charset="0"/>
                <a:cs typeface="Arial" panose="020B0604020202020204" pitchFamily="34" charset="0"/>
              </a:rPr>
              <a:t>GIDA VE TARIM SOSYOLOJİSİ</a:t>
            </a:r>
          </a:p>
        </p:txBody>
      </p:sp>
      <p:sp>
        <p:nvSpPr>
          <p:cNvPr id="3" name="Alt Başlık 2"/>
          <p:cNvSpPr>
            <a:spLocks noGrp="1"/>
          </p:cNvSpPr>
          <p:nvPr>
            <p:ph type="subTitle" idx="1"/>
          </p:nvPr>
        </p:nvSpPr>
        <p:spPr/>
        <p:txBody>
          <a:bodyPr/>
          <a:lstStyle/>
          <a:p>
            <a:r>
              <a:rPr lang="tr-TR" dirty="0">
                <a:latin typeface="Cambria" panose="02040503050406030204" pitchFamily="18" charset="0"/>
                <a:cs typeface="Arial" panose="020B0604020202020204" pitchFamily="34" charset="0"/>
              </a:rPr>
              <a:t>HAYRİYE ERBAŞ</a:t>
            </a:r>
          </a:p>
        </p:txBody>
      </p:sp>
    </p:spTree>
    <p:extLst>
      <p:ext uri="{BB962C8B-B14F-4D97-AF65-F5344CB8AC3E}">
        <p14:creationId xmlns:p14="http://schemas.microsoft.com/office/powerpoint/2010/main" val="23708528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KORKUT BORATAV</a:t>
            </a:r>
            <a:endParaRPr lang="en-US" dirty="0"/>
          </a:p>
        </p:txBody>
      </p:sp>
      <p:sp>
        <p:nvSpPr>
          <p:cNvPr id="3" name="İçerik Yer Tutucusu 2"/>
          <p:cNvSpPr>
            <a:spLocks noGrp="1"/>
          </p:cNvSpPr>
          <p:nvPr>
            <p:ph sz="half" idx="1"/>
          </p:nvPr>
        </p:nvSpPr>
        <p:spPr/>
        <p:txBody>
          <a:bodyPr>
            <a:normAutofit fontScale="70000" lnSpcReduction="20000"/>
          </a:bodyPr>
          <a:lstStyle/>
          <a:p>
            <a:r>
              <a:rPr lang="tr-TR" dirty="0"/>
              <a:t>1935'te Konya'da doğdu.1959 yılında Ankara Üniversitesi Hukuk Fakültesi'ni bitirdi. 1960 yılında tamamladığı Maliye Teorisi yüksek lisans eğitimi sonunda Ankara Üniversitesi Siyasal Bilgiler Fakültesi'ne asistan olarak girdi. 1964'te, aynı fakültede, iktisat doktorasını tamamladı. 1964 ile 1966 yılları arasında Cambridge Üniversitesi'nde araştırmalar yaptı. 1972'de doçent oldu.1980 yılında Ankara Üniversitesi'nde Profesör unvanını aldı</a:t>
            </a:r>
          </a:p>
          <a:p>
            <a:r>
              <a:rPr lang="tr-TR" dirty="0"/>
              <a:t>Marksist iktisatçı olan </a:t>
            </a:r>
            <a:r>
              <a:rPr lang="tr-TR" dirty="0" err="1"/>
              <a:t>Boratav</a:t>
            </a:r>
            <a:r>
              <a:rPr lang="tr-TR" dirty="0"/>
              <a:t> :ekonomik bölüşüm ilkeleri, tarım ve kapitalizm, işçi sınıfının ekonomik sorunları, devletin ekonomik planlamaları, sosyalist kalkınma modelleri gibi iktisat temelli birçok konuda tezler sunmuştur.</a:t>
            </a:r>
          </a:p>
          <a:p>
            <a:endParaRPr lang="en-US" dirty="0"/>
          </a:p>
        </p:txBody>
      </p:sp>
      <p:pic>
        <p:nvPicPr>
          <p:cNvPr id="5" name="İçerik Yer Tutucusu 4"/>
          <p:cNvPicPr>
            <a:picLocks noGrp="1" noChangeAspect="1"/>
          </p:cNvPicPr>
          <p:nvPr>
            <p:ph sz="half" idx="2"/>
          </p:nvPr>
        </p:nvPicPr>
        <p:blipFill>
          <a:blip r:embed="rId2"/>
          <a:stretch>
            <a:fillRect/>
          </a:stretch>
        </p:blipFill>
        <p:spPr>
          <a:xfrm>
            <a:off x="6857835" y="2096129"/>
            <a:ext cx="3810330" cy="3810330"/>
          </a:xfrm>
          <a:prstGeom prst="rect">
            <a:avLst/>
          </a:prstGeom>
        </p:spPr>
      </p:pic>
    </p:spTree>
    <p:extLst>
      <p:ext uri="{BB962C8B-B14F-4D97-AF65-F5344CB8AC3E}">
        <p14:creationId xmlns:p14="http://schemas.microsoft.com/office/powerpoint/2010/main" val="17983843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1125071"/>
          </a:xfrm>
        </p:spPr>
        <p:txBody>
          <a:bodyPr>
            <a:noAutofit/>
          </a:bodyPr>
          <a:lstStyle/>
          <a:p>
            <a:r>
              <a:rPr lang="tr-TR" sz="5400" b="1" dirty="0" smtClean="0"/>
              <a:t>Tarımsal Yapılar ve Kapitalizm</a:t>
            </a:r>
            <a:endParaRPr lang="tr-TR" sz="5400" b="1" dirty="0"/>
          </a:p>
        </p:txBody>
      </p:sp>
      <p:sp>
        <p:nvSpPr>
          <p:cNvPr id="3" name="İçerik Yer Tutucusu 2"/>
          <p:cNvSpPr>
            <a:spLocks noGrp="1"/>
          </p:cNvSpPr>
          <p:nvPr>
            <p:ph idx="1"/>
          </p:nvPr>
        </p:nvSpPr>
        <p:spPr/>
        <p:txBody>
          <a:bodyPr>
            <a:normAutofit fontScale="92500" lnSpcReduction="20000"/>
          </a:bodyPr>
          <a:lstStyle/>
          <a:p>
            <a:endParaRPr lang="tr-TR" dirty="0" smtClean="0"/>
          </a:p>
          <a:p>
            <a:r>
              <a:rPr lang="tr-TR" dirty="0" smtClean="0"/>
              <a:t>Kitaba genel bir çerçeve çizmek için </a:t>
            </a:r>
            <a:r>
              <a:rPr lang="tr-TR" dirty="0" err="1" smtClean="0"/>
              <a:t>Boratav</a:t>
            </a:r>
            <a:r>
              <a:rPr lang="tr-TR" dirty="0" smtClean="0"/>
              <a:t> ; Tarımda üretim ilişkilerini ve işletme biçimlerini açıklığa kavuşturmuştur. Temel üretken birim "tarımsal işletme" olduğu için bu noktayı bölüşüm ilkeleri ile ilişkilendirmiştir</a:t>
            </a:r>
          </a:p>
          <a:p>
            <a:r>
              <a:rPr lang="tr-TR" dirty="0" smtClean="0"/>
              <a:t>Bölüşüm ilkelerini, artığı yaratan ve artığa el koyan iki sınıf üzerinden anlamlandırmıştır. Artı değeri </a:t>
            </a:r>
            <a:r>
              <a:rPr lang="tr-TR" dirty="0"/>
              <a:t>ü</a:t>
            </a:r>
            <a:r>
              <a:rPr lang="tr-TR" dirty="0" smtClean="0"/>
              <a:t>reten işçi ile artığa el koyan kapitalist üretici</a:t>
            </a:r>
          </a:p>
          <a:p>
            <a:r>
              <a:rPr lang="tr-TR" dirty="0"/>
              <a:t>Ü</a:t>
            </a:r>
            <a:r>
              <a:rPr lang="tr-TR" dirty="0" smtClean="0"/>
              <a:t>retim biçimleri: </a:t>
            </a:r>
          </a:p>
          <a:p>
            <a:r>
              <a:rPr lang="tr-TR" dirty="0" smtClean="0"/>
              <a:t>1) Asya tipi üretim </a:t>
            </a:r>
          </a:p>
          <a:p>
            <a:r>
              <a:rPr lang="tr-TR" dirty="0" smtClean="0"/>
              <a:t>2) Feodal üretim </a:t>
            </a:r>
          </a:p>
          <a:p>
            <a:r>
              <a:rPr lang="tr-TR" dirty="0" smtClean="0"/>
              <a:t>3) Yarı feodal üretim </a:t>
            </a:r>
          </a:p>
          <a:p>
            <a:r>
              <a:rPr lang="tr-TR" dirty="0" smtClean="0"/>
              <a:t>4) Kapitalist üretim</a:t>
            </a:r>
            <a:endParaRPr lang="tr-TR" dirty="0"/>
          </a:p>
        </p:txBody>
      </p:sp>
    </p:spTree>
    <p:extLst>
      <p:ext uri="{BB962C8B-B14F-4D97-AF65-F5344CB8AC3E}">
        <p14:creationId xmlns:p14="http://schemas.microsoft.com/office/powerpoint/2010/main" val="4277600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Üretim İlişkileri</a:t>
            </a:r>
            <a:endParaRPr lang="tr-TR" b="1" dirty="0"/>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1966" y="1690688"/>
            <a:ext cx="9274628" cy="5167311"/>
          </a:xfrm>
        </p:spPr>
      </p:pic>
    </p:spTree>
    <p:extLst>
      <p:ext uri="{BB962C8B-B14F-4D97-AF65-F5344CB8AC3E}">
        <p14:creationId xmlns:p14="http://schemas.microsoft.com/office/powerpoint/2010/main" val="300295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81200" y="274638"/>
            <a:ext cx="8219256" cy="634082"/>
          </a:xfrm>
        </p:spPr>
        <p:txBody>
          <a:bodyPr>
            <a:normAutofit/>
          </a:bodyPr>
          <a:lstStyle/>
          <a:p>
            <a:r>
              <a:rPr lang="tr-TR" sz="3600" b="1" dirty="0">
                <a:latin typeface="+mn-lt"/>
                <a:cs typeface="Times New Roman" panose="02020603050405020304" pitchFamily="18" charset="0"/>
              </a:rPr>
              <a:t>KARŞIT FİKİRLER (kendisine ters düşenler)</a:t>
            </a:r>
            <a:endParaRPr lang="tr-TR" sz="3600" dirty="0">
              <a:latin typeface="+mn-lt"/>
              <a:cs typeface="Times New Roman" panose="02020603050405020304" pitchFamily="18" charset="0"/>
            </a:endParaRPr>
          </a:p>
        </p:txBody>
      </p:sp>
      <p:sp>
        <p:nvSpPr>
          <p:cNvPr id="3" name="İçerik Yer Tutucusu 2"/>
          <p:cNvSpPr>
            <a:spLocks noGrp="1"/>
          </p:cNvSpPr>
          <p:nvPr>
            <p:ph idx="1"/>
          </p:nvPr>
        </p:nvSpPr>
        <p:spPr>
          <a:xfrm>
            <a:off x="1981200" y="1484784"/>
            <a:ext cx="8147248" cy="4989168"/>
          </a:xfrm>
        </p:spPr>
        <p:txBody>
          <a:bodyPr>
            <a:normAutofit lnSpcReduction="10000"/>
          </a:bodyPr>
          <a:lstStyle/>
          <a:p>
            <a:pPr algn="just">
              <a:buFont typeface="Wingdings" panose="05000000000000000000" pitchFamily="2" charset="2"/>
              <a:buChar char="Ø"/>
            </a:pPr>
            <a:r>
              <a:rPr lang="tr-TR" sz="2200" dirty="0">
                <a:cs typeface="Times New Roman" panose="02020603050405020304" pitchFamily="18" charset="0"/>
              </a:rPr>
              <a:t>Ağaların/büyük toprak sahiplerinin olmadığı ya da çok önemsiz olduğu tarımda, </a:t>
            </a:r>
            <a:r>
              <a:rPr lang="tr-TR" sz="2200" b="1" u="sng" dirty="0">
                <a:cs typeface="Times New Roman" panose="02020603050405020304" pitchFamily="18" charset="0"/>
              </a:rPr>
              <a:t>kendi</a:t>
            </a:r>
            <a:r>
              <a:rPr lang="tr-TR" sz="2200" u="sng" dirty="0">
                <a:cs typeface="Times New Roman" panose="02020603050405020304" pitchFamily="18" charset="0"/>
              </a:rPr>
              <a:t> </a:t>
            </a:r>
            <a:r>
              <a:rPr lang="tr-TR" sz="2200" b="1" u="sng" dirty="0">
                <a:cs typeface="Times New Roman" panose="02020603050405020304" pitchFamily="18" charset="0"/>
              </a:rPr>
              <a:t>kendine yeten küçük köylülük, </a:t>
            </a:r>
            <a:r>
              <a:rPr lang="tr-TR" sz="2200" dirty="0">
                <a:cs typeface="Times New Roman" panose="02020603050405020304" pitchFamily="18" charset="0"/>
              </a:rPr>
              <a:t>tarımsal üreticilerin büyük çoğunluğunu oluşturur: bu da «</a:t>
            </a:r>
            <a:r>
              <a:rPr lang="tr-TR" sz="2200" u="sng" dirty="0">
                <a:cs typeface="Times New Roman" panose="02020603050405020304" pitchFamily="18" charset="0"/>
              </a:rPr>
              <a:t>köylü</a:t>
            </a:r>
            <a:r>
              <a:rPr lang="tr-TR" sz="2200" dirty="0">
                <a:cs typeface="Times New Roman" panose="02020603050405020304" pitchFamily="18" charset="0"/>
              </a:rPr>
              <a:t> </a:t>
            </a:r>
            <a:r>
              <a:rPr lang="tr-TR" sz="2200" u="sng" dirty="0">
                <a:cs typeface="Times New Roman" panose="02020603050405020304" pitchFamily="18" charset="0"/>
              </a:rPr>
              <a:t>ekonomisi</a:t>
            </a:r>
            <a:r>
              <a:rPr lang="tr-TR" sz="2200" dirty="0">
                <a:cs typeface="Times New Roman" panose="02020603050405020304" pitchFamily="18" charset="0"/>
              </a:rPr>
              <a:t>» olarak adlandırılabilecek özgün bir modeldir.</a:t>
            </a:r>
          </a:p>
          <a:p>
            <a:pPr algn="just">
              <a:buFont typeface="Wingdings" panose="05000000000000000000" pitchFamily="2" charset="2"/>
              <a:buChar char="Ø"/>
            </a:pPr>
            <a:endParaRPr lang="tr-TR" sz="2200" dirty="0">
              <a:cs typeface="Times New Roman" panose="02020603050405020304" pitchFamily="18" charset="0"/>
            </a:endParaRPr>
          </a:p>
          <a:p>
            <a:pPr algn="just">
              <a:buFont typeface="Wingdings" panose="05000000000000000000" pitchFamily="2" charset="2"/>
              <a:buChar char="Ø"/>
            </a:pPr>
            <a:r>
              <a:rPr lang="tr-TR" sz="2200" dirty="0">
                <a:cs typeface="Times New Roman" panose="02020603050405020304" pitchFamily="18" charset="0"/>
              </a:rPr>
              <a:t>Küçük köylülük, kapitalist işletmelere göre krizlere daha dayanıklıdır. Kapitalist üretim ilişkileri ülkede yaygınlaşsa da onları fazla etkilemez.</a:t>
            </a:r>
          </a:p>
          <a:p>
            <a:pPr algn="just">
              <a:buFont typeface="Wingdings" panose="05000000000000000000" pitchFamily="2" charset="2"/>
              <a:buChar char="Ø"/>
            </a:pPr>
            <a:endParaRPr lang="tr-TR" sz="2200" dirty="0">
              <a:cs typeface="Times New Roman" panose="02020603050405020304" pitchFamily="18" charset="0"/>
            </a:endParaRPr>
          </a:p>
          <a:p>
            <a:pPr algn="just">
              <a:buFont typeface="Wingdings" panose="05000000000000000000" pitchFamily="2" charset="2"/>
              <a:buChar char="Ø"/>
            </a:pPr>
            <a:r>
              <a:rPr lang="tr-TR" sz="2200" dirty="0">
                <a:cs typeface="Times New Roman" panose="02020603050405020304" pitchFamily="18" charset="0"/>
              </a:rPr>
              <a:t>Zaten Türkiye’de nüfusa göre topraklar neredeyse sınırsız olduğundan isteyen topraklarını istediği kadar genişletebilecek durumdadır.</a:t>
            </a:r>
          </a:p>
          <a:p>
            <a:pPr algn="just">
              <a:buFont typeface="Wingdings" panose="05000000000000000000" pitchFamily="2" charset="2"/>
              <a:buChar char="Ø"/>
            </a:pPr>
            <a:endParaRPr lang="tr-TR" sz="2200" dirty="0">
              <a:cs typeface="Times New Roman" panose="02020603050405020304" pitchFamily="18" charset="0"/>
            </a:endParaRPr>
          </a:p>
          <a:p>
            <a:pPr algn="just">
              <a:buFont typeface="Wingdings" panose="05000000000000000000" pitchFamily="2" charset="2"/>
              <a:buChar char="Ø"/>
            </a:pPr>
            <a:r>
              <a:rPr lang="tr-TR" sz="2200" dirty="0">
                <a:cs typeface="Times New Roman" panose="02020603050405020304" pitchFamily="18" charset="0"/>
              </a:rPr>
              <a:t>Devlet de 1923’ten beri bu kesimi tarım politikaları ile sürekli desteklemiştir. Dolayısıyla da toprak reformuna hiçbir zaman ihtiyaç olmamıştır.</a:t>
            </a:r>
          </a:p>
          <a:p>
            <a:pPr algn="just"/>
            <a:endParaRPr lang="tr-TR" sz="2200" dirty="0">
              <a:cs typeface="Times New Roman" panose="02020603050405020304" pitchFamily="18" charset="0"/>
            </a:endParaRPr>
          </a:p>
          <a:p>
            <a:pPr algn="just"/>
            <a:endParaRPr lang="tr-TR" sz="2200" dirty="0">
              <a:cs typeface="Times New Roman" panose="02020603050405020304" pitchFamily="18" charset="0"/>
            </a:endParaRPr>
          </a:p>
        </p:txBody>
      </p:sp>
    </p:spTree>
    <p:extLst>
      <p:ext uri="{BB962C8B-B14F-4D97-AF65-F5344CB8AC3E}">
        <p14:creationId xmlns:p14="http://schemas.microsoft.com/office/powerpoint/2010/main" val="29837267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sz="half" idx="1"/>
          </p:nvPr>
        </p:nvSpPr>
        <p:spPr/>
        <p:txBody>
          <a:bodyPr/>
          <a:lstStyle/>
          <a:p>
            <a:r>
              <a:rPr lang="tr-TR" dirty="0"/>
              <a:t>Kavramları Kiracılık, ürün miktarına bağlı olmaksızın mülk sahibine verilen ayni para. </a:t>
            </a:r>
            <a:r>
              <a:rPr lang="tr-TR" dirty="0" err="1"/>
              <a:t>Zilyed</a:t>
            </a:r>
            <a:r>
              <a:rPr lang="tr-TR" dirty="0"/>
              <a:t>, icar gibi kiralama antlaşmaları ile mutabakat sağlanır. </a:t>
            </a:r>
          </a:p>
          <a:p>
            <a:r>
              <a:rPr lang="tr-TR" dirty="0"/>
              <a:t>Ortaklık, tarla sahibi ile ortakçının(yarıcı, maraba) hasılat sonunda elde edilen ayni miktarı paylaşmaları esasına dayanır</a:t>
            </a:r>
          </a:p>
          <a:p>
            <a:endParaRPr lang="en-US" dirty="0"/>
          </a:p>
        </p:txBody>
      </p:sp>
      <p:pic>
        <p:nvPicPr>
          <p:cNvPr id="5" name="İçerik Yer Tutucusu 4"/>
          <p:cNvPicPr>
            <a:picLocks noGrp="1" noChangeAspect="1"/>
          </p:cNvPicPr>
          <p:nvPr>
            <p:ph sz="half" idx="2"/>
          </p:nvPr>
        </p:nvPicPr>
        <p:blipFill>
          <a:blip r:embed="rId2"/>
          <a:stretch>
            <a:fillRect/>
          </a:stretch>
        </p:blipFill>
        <p:spPr>
          <a:xfrm>
            <a:off x="6019800" y="1825625"/>
            <a:ext cx="6172200" cy="4356954"/>
          </a:xfrm>
          <a:prstGeom prst="rect">
            <a:avLst/>
          </a:prstGeom>
        </p:spPr>
      </p:pic>
    </p:spTree>
    <p:extLst>
      <p:ext uri="{BB962C8B-B14F-4D97-AF65-F5344CB8AC3E}">
        <p14:creationId xmlns:p14="http://schemas.microsoft.com/office/powerpoint/2010/main" val="5527732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726141"/>
            <a:ext cx="8596668" cy="1190812"/>
          </a:xfrm>
        </p:spPr>
        <p:txBody>
          <a:bodyPr>
            <a:normAutofit/>
          </a:bodyPr>
          <a:lstStyle/>
          <a:p>
            <a:r>
              <a:rPr lang="tr-TR" sz="5400" dirty="0"/>
              <a:t>Tarım İ</a:t>
            </a:r>
            <a:r>
              <a:rPr lang="tr-TR" sz="5400" dirty="0" smtClean="0"/>
              <a:t>şçiliği</a:t>
            </a:r>
            <a:endParaRPr lang="tr-TR" sz="5400" dirty="0"/>
          </a:p>
        </p:txBody>
      </p:sp>
      <p:sp>
        <p:nvSpPr>
          <p:cNvPr id="3" name="İçerik Yer Tutucusu 2"/>
          <p:cNvSpPr>
            <a:spLocks noGrp="1"/>
          </p:cNvSpPr>
          <p:nvPr>
            <p:ph idx="1"/>
          </p:nvPr>
        </p:nvSpPr>
        <p:spPr/>
        <p:txBody>
          <a:bodyPr>
            <a:normAutofit/>
          </a:bodyPr>
          <a:lstStyle/>
          <a:p>
            <a:r>
              <a:rPr lang="tr-TR" sz="2400" dirty="0" smtClean="0"/>
              <a:t>Kapitalist üretim ilişkisinin temel belirleyicisi sermaye-işçi  ikilisinin bulunmasıdır. Malın değeri (fiyat)  ve </a:t>
            </a:r>
            <a:r>
              <a:rPr lang="tr-TR" sz="2400" dirty="0" err="1" smtClean="0"/>
              <a:t>içgücünün</a:t>
            </a:r>
            <a:r>
              <a:rPr lang="tr-TR" sz="2400" dirty="0" smtClean="0"/>
              <a:t> değeri (ücret) üzerinden bölüşüm ilkelerini eleştiriyor </a:t>
            </a:r>
            <a:r>
              <a:rPr lang="tr-TR" sz="2400" dirty="0" err="1" smtClean="0"/>
              <a:t>Boratav</a:t>
            </a:r>
            <a:r>
              <a:rPr lang="tr-TR" sz="2400" dirty="0" smtClean="0"/>
              <a:t>. Temel belirleyici olan emeğin sömürüsünün artı değeri kapitalist </a:t>
            </a:r>
            <a:r>
              <a:rPr lang="tr-TR" sz="2400" dirty="0"/>
              <a:t>ü</a:t>
            </a:r>
            <a:r>
              <a:rPr lang="tr-TR" sz="2400" dirty="0" smtClean="0"/>
              <a:t>reticiye aktardığını belirtiyor. Bu makasın açılması emekçiyi dibe çekerken, kapitalist üreticiyi sürekli bir varlık arttırmasına yol açtığından söz ediyor</a:t>
            </a:r>
            <a:endParaRPr lang="tr-TR" sz="2400" dirty="0"/>
          </a:p>
        </p:txBody>
      </p:sp>
    </p:spTree>
    <p:extLst>
      <p:ext uri="{BB962C8B-B14F-4D97-AF65-F5344CB8AC3E}">
        <p14:creationId xmlns:p14="http://schemas.microsoft.com/office/powerpoint/2010/main" val="405764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766482"/>
            <a:ext cx="8596668" cy="1163918"/>
          </a:xfrm>
        </p:spPr>
        <p:txBody>
          <a:bodyPr>
            <a:normAutofit/>
          </a:bodyPr>
          <a:lstStyle/>
          <a:p>
            <a:r>
              <a:rPr lang="tr-TR" sz="5400" dirty="0"/>
              <a:t>Ticaret ve Tefecilik</a:t>
            </a:r>
          </a:p>
        </p:txBody>
      </p:sp>
      <p:sp>
        <p:nvSpPr>
          <p:cNvPr id="3" name="İçerik Yer Tutucusu 2"/>
          <p:cNvSpPr>
            <a:spLocks noGrp="1"/>
          </p:cNvSpPr>
          <p:nvPr>
            <p:ph idx="1"/>
          </p:nvPr>
        </p:nvSpPr>
        <p:spPr/>
        <p:txBody>
          <a:bodyPr>
            <a:normAutofit/>
          </a:bodyPr>
          <a:lstStyle/>
          <a:p>
            <a:r>
              <a:rPr lang="tr-TR" sz="2400" dirty="0" smtClean="0"/>
              <a:t>Küçük meta </a:t>
            </a:r>
            <a:r>
              <a:rPr lang="tr-TR" sz="2400" dirty="0"/>
              <a:t>ü</a:t>
            </a:r>
            <a:r>
              <a:rPr lang="tr-TR" sz="2400" dirty="0" smtClean="0"/>
              <a:t>retimi sağlayan köylü veya kırsalda yaşayan üretici ürününü pazarlamak ve kent pazarına adapte olabilmek için tüccarı bir eklem olarak kullanıyor. Zamanla tüccar(komisyoncu)  o sisteme entegre oluyor ve </a:t>
            </a:r>
            <a:r>
              <a:rPr lang="tr-TR" sz="2400" dirty="0"/>
              <a:t>ü</a:t>
            </a:r>
            <a:r>
              <a:rPr lang="tr-TR" sz="2400" dirty="0" smtClean="0"/>
              <a:t>retimden elde edilen kara ortak oluyor. Bu küçük üreticinin hali hazırda az olan gelirini daha fazla zayıflatıyor. </a:t>
            </a:r>
            <a:r>
              <a:rPr lang="tr-TR" sz="2400" dirty="0" err="1" smtClean="0"/>
              <a:t>Tüccarsız</a:t>
            </a:r>
            <a:r>
              <a:rPr lang="tr-TR" sz="2400" dirty="0" smtClean="0"/>
              <a:t> bir ticaret olası değil kapitalizm içerisinde çünkü </a:t>
            </a:r>
            <a:r>
              <a:rPr lang="tr-TR" sz="2400" dirty="0"/>
              <a:t>ç</a:t>
            </a:r>
            <a:r>
              <a:rPr lang="tr-TR" sz="2400" dirty="0" smtClean="0"/>
              <a:t>ok kademeli bir ticaret Söz konusu. </a:t>
            </a:r>
            <a:r>
              <a:rPr lang="tr-TR" sz="2400" dirty="0"/>
              <a:t>Ü</a:t>
            </a:r>
            <a:r>
              <a:rPr lang="tr-TR" sz="2400" dirty="0" smtClean="0"/>
              <a:t>reticiden çıkan fiyat ile tüketicinin aldığı fiyat arasındaki fark "ticari kar" olarak adlandırılır.</a:t>
            </a:r>
          </a:p>
          <a:p>
            <a:r>
              <a:rPr lang="tr-TR" sz="2400" dirty="0" smtClean="0"/>
              <a:t>Tüccara benzer nesnel koşullar tefeci için de geçerli. Küçük üretici piyasaya girip ürününü pazarlayabilmek için anlık zorunlu nakdi ihtiyacını, zorunlu bir refakatçi olarak tefeciden sağlar. Bunun karşılığında faizli geri dönüş sağlar. Bu sistemin sürekli islememesinden mütevellit tefeci zamanla artı değere ortak olur ve üretim aşamasına sermayesi olduğu için entegre olur.</a:t>
            </a:r>
          </a:p>
          <a:p>
            <a:endParaRPr lang="tr-TR" sz="2400" dirty="0"/>
          </a:p>
        </p:txBody>
      </p:sp>
    </p:spTree>
    <p:extLst>
      <p:ext uri="{BB962C8B-B14F-4D97-AF65-F5344CB8AC3E}">
        <p14:creationId xmlns:p14="http://schemas.microsoft.com/office/powerpoint/2010/main" val="3075861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r>
              <a:rPr lang="tr-TR" dirty="0" err="1" smtClean="0"/>
              <a:t>Boratav</a:t>
            </a:r>
            <a:r>
              <a:rPr lang="tr-TR" dirty="0" smtClean="0"/>
              <a:t> tüm </a:t>
            </a:r>
            <a:r>
              <a:rPr lang="tr-TR" dirty="0"/>
              <a:t>bu konuları demografik çarpıklıklar, feodal rant, bölüşüm ilkeleri gibi birçok konu ile bağdaştırıyor. Bu </a:t>
            </a:r>
            <a:r>
              <a:rPr lang="tr-TR" dirty="0" err="1"/>
              <a:t>tabakalaşma</a:t>
            </a:r>
            <a:r>
              <a:rPr lang="tr-TR" dirty="0"/>
              <a:t> kavramını; köylülüğün tasfiyesi, küçük meta üreticilerin kentlere göçmesi, çarpıklaşmış ekonomi, kapitalist birikim gibi birçok konuyla bağdaştırarak geniş bir şekilde açıklıyor</a:t>
            </a:r>
            <a:r>
              <a:rPr lang="tr-TR" dirty="0" smtClean="0"/>
              <a:t>.</a:t>
            </a:r>
          </a:p>
          <a:p>
            <a:r>
              <a:rPr lang="tr-TR" dirty="0" smtClean="0"/>
              <a:t>Sonraki çalışmalarında farklı ölçütlerle kırsal alanda sınıf yapısı konusunda araştırmalara devam ediyor. </a:t>
            </a:r>
            <a:endParaRPr lang="tr-TR" dirty="0"/>
          </a:p>
        </p:txBody>
      </p:sp>
    </p:spTree>
    <p:extLst>
      <p:ext uri="{BB962C8B-B14F-4D97-AF65-F5344CB8AC3E}">
        <p14:creationId xmlns:p14="http://schemas.microsoft.com/office/powerpoint/2010/main" val="443353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KAYNAKÇA</a:t>
            </a:r>
            <a:endParaRPr lang="tr-TR" dirty="0"/>
          </a:p>
        </p:txBody>
      </p:sp>
      <p:sp>
        <p:nvSpPr>
          <p:cNvPr id="3" name="İçerik Yer Tutucusu 2"/>
          <p:cNvSpPr>
            <a:spLocks noGrp="1"/>
          </p:cNvSpPr>
          <p:nvPr>
            <p:ph idx="1"/>
          </p:nvPr>
        </p:nvSpPr>
        <p:spPr/>
        <p:txBody>
          <a:bodyPr>
            <a:normAutofit fontScale="92500" lnSpcReduction="20000"/>
          </a:bodyPr>
          <a:lstStyle/>
          <a:p>
            <a:r>
              <a:rPr lang="tr-TR" dirty="0">
                <a:hlinkClick r:id="rId2"/>
              </a:rPr>
              <a:t>https://</a:t>
            </a:r>
            <a:r>
              <a:rPr lang="tr-TR" dirty="0" smtClean="0">
                <a:hlinkClick r:id="rId2"/>
              </a:rPr>
              <a:t>kidega.com/yazar/korkut-boratav-001085</a:t>
            </a:r>
            <a:endParaRPr lang="tr-TR" dirty="0" smtClean="0"/>
          </a:p>
          <a:p>
            <a:r>
              <a:rPr lang="tr-TR" dirty="0">
                <a:hlinkClick r:id="rId3"/>
              </a:rPr>
              <a:t>https://</a:t>
            </a:r>
            <a:r>
              <a:rPr lang="tr-TR" dirty="0" smtClean="0">
                <a:hlinkClick r:id="rId3"/>
              </a:rPr>
              <a:t>tr.m.wikipedia.org/wiki/Korkut_Boratav</a:t>
            </a:r>
            <a:endParaRPr lang="tr-TR" dirty="0" smtClean="0"/>
          </a:p>
          <a:p>
            <a:r>
              <a:rPr lang="en-US" dirty="0" err="1"/>
              <a:t>Tarımsal</a:t>
            </a:r>
            <a:r>
              <a:rPr lang="en-US" dirty="0"/>
              <a:t> </a:t>
            </a:r>
            <a:r>
              <a:rPr lang="en-US" dirty="0" err="1"/>
              <a:t>Yapılar</a:t>
            </a:r>
            <a:r>
              <a:rPr lang="en-US" dirty="0"/>
              <a:t> </a:t>
            </a:r>
            <a:r>
              <a:rPr lang="en-US" dirty="0" err="1"/>
              <a:t>ve</a:t>
            </a:r>
            <a:r>
              <a:rPr lang="en-US" dirty="0"/>
              <a:t> </a:t>
            </a:r>
            <a:r>
              <a:rPr lang="en-US" dirty="0" err="1"/>
              <a:t>Kapitalizm</a:t>
            </a:r>
            <a:r>
              <a:rPr lang="en-US" dirty="0"/>
              <a:t> (SBF, </a:t>
            </a:r>
            <a:r>
              <a:rPr lang="en-US" dirty="0" err="1"/>
              <a:t>İletişim</a:t>
            </a:r>
            <a:r>
              <a:rPr lang="en-US" dirty="0"/>
              <a:t>, 1980; 2. </a:t>
            </a:r>
            <a:r>
              <a:rPr lang="en-US" dirty="0" err="1"/>
              <a:t>Baskı</a:t>
            </a:r>
            <a:r>
              <a:rPr lang="en-US" dirty="0"/>
              <a:t>, </a:t>
            </a:r>
            <a:r>
              <a:rPr lang="en-US" dirty="0" err="1"/>
              <a:t>Birikim</a:t>
            </a:r>
            <a:r>
              <a:rPr lang="en-US" dirty="0"/>
              <a:t> </a:t>
            </a:r>
            <a:r>
              <a:rPr lang="en-US" dirty="0" err="1"/>
              <a:t>Yayınları</a:t>
            </a:r>
            <a:r>
              <a:rPr lang="en-US" dirty="0"/>
              <a:t>; 3. </a:t>
            </a:r>
            <a:r>
              <a:rPr lang="en-US" dirty="0" err="1"/>
              <a:t>Baskı</a:t>
            </a:r>
            <a:r>
              <a:rPr lang="en-US" dirty="0"/>
              <a:t>, </a:t>
            </a:r>
            <a:r>
              <a:rPr lang="en-US" dirty="0" err="1"/>
              <a:t>İmge</a:t>
            </a:r>
            <a:r>
              <a:rPr lang="en-US" dirty="0"/>
              <a:t> </a:t>
            </a:r>
            <a:r>
              <a:rPr lang="en-US" dirty="0" err="1"/>
              <a:t>Kitabevi</a:t>
            </a:r>
            <a:r>
              <a:rPr lang="en-US" dirty="0"/>
              <a:t> </a:t>
            </a:r>
            <a:r>
              <a:rPr lang="en-US" dirty="0" err="1"/>
              <a:t>Yayınları</a:t>
            </a:r>
            <a:r>
              <a:rPr lang="en-US" dirty="0"/>
              <a:t>, 2004</a:t>
            </a:r>
            <a:r>
              <a:rPr lang="en-US" dirty="0" smtClean="0"/>
              <a:t>)</a:t>
            </a:r>
            <a:r>
              <a:rPr lang="tr-TR" dirty="0" smtClean="0"/>
              <a:t>.</a:t>
            </a:r>
          </a:p>
          <a:p>
            <a:r>
              <a:rPr lang="tr-TR" dirty="0" err="1" smtClean="0"/>
              <a:t>Boratav</a:t>
            </a:r>
            <a:r>
              <a:rPr lang="tr-TR" dirty="0"/>
              <a:t>, Korkut (2004) “Bir Araştırma Gündeminin Evrimi: “Tarımda Üretim İlişkileri” </a:t>
            </a:r>
            <a:r>
              <a:rPr lang="tr-TR" dirty="0" err="1"/>
              <a:t>nden</a:t>
            </a:r>
            <a:r>
              <a:rPr lang="tr-TR" dirty="0"/>
              <a:t> “Uluslararası Ticarette Bölüşüm </a:t>
            </a:r>
            <a:r>
              <a:rPr lang="tr-TR" dirty="0" err="1"/>
              <a:t>Kategorileri”ne</a:t>
            </a:r>
            <a:r>
              <a:rPr lang="tr-TR" dirty="0"/>
              <a:t>, Tarımsal Yapılar ve Kapitalizm, 3. Baskı, İstanbul: İmge</a:t>
            </a:r>
            <a:endParaRPr lang="en-US" dirty="0"/>
          </a:p>
          <a:p>
            <a:pPr marL="0" indent="0">
              <a:buNone/>
            </a:pPr>
            <a:endParaRPr lang="tr-TR" dirty="0" smtClean="0"/>
          </a:p>
          <a:p>
            <a:r>
              <a:rPr lang="tr-TR" dirty="0">
                <a:hlinkClick r:id="rId4"/>
              </a:rPr>
              <a:t>https://www.academia.edu/32602578/1980_den_G%C3%BCn%C3%BCm%C3%BCze_Tar%C4%B1msal_Destek_Sisteminin_D%C3%B6n%C3%BC%C5%9F%C3%BCm%C3%BC_-_K%C3%B6yl%C3%BCl%C3%BC%C4%9F%C3%BCn_Tasfiyesi_TSBD_2007_.</a:t>
            </a:r>
            <a:r>
              <a:rPr lang="tr-TR" dirty="0" smtClean="0">
                <a:hlinkClick r:id="rId4"/>
              </a:rPr>
              <a:t>pdf?auto=download</a:t>
            </a:r>
            <a:endParaRPr lang="tr-TR" dirty="0" smtClean="0"/>
          </a:p>
          <a:p>
            <a:endParaRPr lang="tr-TR" dirty="0"/>
          </a:p>
        </p:txBody>
      </p:sp>
    </p:spTree>
    <p:extLst>
      <p:ext uri="{BB962C8B-B14F-4D97-AF65-F5344CB8AC3E}">
        <p14:creationId xmlns:p14="http://schemas.microsoft.com/office/powerpoint/2010/main" val="1405127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81200" y="274638"/>
            <a:ext cx="8075240" cy="634082"/>
          </a:xfrm>
        </p:spPr>
        <p:txBody>
          <a:bodyPr>
            <a:normAutofit/>
          </a:bodyPr>
          <a:lstStyle/>
          <a:p>
            <a:r>
              <a:rPr lang="tr-TR" sz="3600" b="1" dirty="0">
                <a:latin typeface="+mn-lt"/>
                <a:cs typeface="Times New Roman" panose="02020603050405020304" pitchFamily="18" charset="0"/>
              </a:rPr>
              <a:t>ELEŞTİRİLER</a:t>
            </a:r>
            <a:r>
              <a:rPr lang="tr-TR" sz="3600" dirty="0">
                <a:latin typeface="+mn-lt"/>
                <a:cs typeface="Times New Roman" panose="02020603050405020304" pitchFamily="18" charset="0"/>
              </a:rPr>
              <a:t> </a:t>
            </a:r>
            <a:endParaRPr lang="tr-TR" sz="3600" dirty="0">
              <a:latin typeface="+mn-lt"/>
              <a:cs typeface="Times New Roman" panose="02020603050405020304" pitchFamily="18" charset="0"/>
            </a:endParaRPr>
          </a:p>
        </p:txBody>
      </p:sp>
      <p:sp>
        <p:nvSpPr>
          <p:cNvPr id="3" name="İçerik Yer Tutucusu 2"/>
          <p:cNvSpPr>
            <a:spLocks noGrp="1"/>
          </p:cNvSpPr>
          <p:nvPr>
            <p:ph idx="1"/>
          </p:nvPr>
        </p:nvSpPr>
        <p:spPr>
          <a:xfrm>
            <a:off x="1775520" y="980728"/>
            <a:ext cx="8352928" cy="5493224"/>
          </a:xfrm>
        </p:spPr>
        <p:txBody>
          <a:bodyPr>
            <a:normAutofit/>
          </a:bodyPr>
          <a:lstStyle/>
          <a:p>
            <a:pPr algn="just">
              <a:buFont typeface="Wingdings" panose="05000000000000000000" pitchFamily="2" charset="2"/>
              <a:buChar char="Ø"/>
            </a:pPr>
            <a:r>
              <a:rPr lang="tr-TR" sz="2200" dirty="0">
                <a:cs typeface="Times New Roman" panose="02020603050405020304" pitchFamily="18" charset="0"/>
              </a:rPr>
              <a:t>Tasvir edilen bu resimden çıkan sonuç:</a:t>
            </a:r>
          </a:p>
          <a:p>
            <a:pPr algn="just"/>
            <a:endParaRPr lang="tr-TR" sz="2200" dirty="0">
              <a:cs typeface="Times New Roman" panose="02020603050405020304" pitchFamily="18" charset="0"/>
            </a:endParaRPr>
          </a:p>
          <a:p>
            <a:pPr lvl="1" algn="just"/>
            <a:r>
              <a:rPr lang="tr-TR" sz="2200" dirty="0">
                <a:cs typeface="Times New Roman" panose="02020603050405020304" pitchFamily="18" charset="0"/>
              </a:rPr>
              <a:t>Türkiye’de tarımda sınıfsal ilişkilerin bahsedilmeyecek kadar önemsiz olduğu,</a:t>
            </a:r>
          </a:p>
          <a:p>
            <a:pPr lvl="1" algn="just"/>
            <a:endParaRPr lang="tr-TR" sz="2200" dirty="0">
              <a:cs typeface="Times New Roman" panose="02020603050405020304" pitchFamily="18" charset="0"/>
            </a:endParaRPr>
          </a:p>
          <a:p>
            <a:pPr lvl="1" algn="just"/>
            <a:r>
              <a:rPr lang="tr-TR" sz="2200" dirty="0">
                <a:cs typeface="Times New Roman" panose="02020603050405020304" pitchFamily="18" charset="0"/>
              </a:rPr>
              <a:t>Birbirine benzeyen </a:t>
            </a:r>
            <a:r>
              <a:rPr lang="tr-TR" sz="2200" u="sng" dirty="0">
                <a:cs typeface="Times New Roman" panose="02020603050405020304" pitchFamily="18" charset="0"/>
              </a:rPr>
              <a:t>büyük bir köylü kitlesinin</a:t>
            </a:r>
            <a:r>
              <a:rPr lang="tr-TR" sz="2200" dirty="0">
                <a:cs typeface="Times New Roman" panose="02020603050405020304" pitchFamily="18" charset="0"/>
              </a:rPr>
              <a:t> ne kendi arasında ne de diğer toplumsal sınıflarla </a:t>
            </a:r>
            <a:r>
              <a:rPr lang="tr-TR" sz="2200" b="1" u="sng" dirty="0">
                <a:cs typeface="Times New Roman" panose="02020603050405020304" pitchFamily="18" charset="0"/>
              </a:rPr>
              <a:t>sömürme-sömürülme</a:t>
            </a:r>
            <a:r>
              <a:rPr lang="tr-TR" sz="2200" dirty="0">
                <a:cs typeface="Times New Roman" panose="02020603050405020304" pitchFamily="18" charset="0"/>
              </a:rPr>
              <a:t>  içinde olmadığı,</a:t>
            </a:r>
          </a:p>
          <a:p>
            <a:pPr lvl="1" algn="just"/>
            <a:endParaRPr lang="tr-TR" sz="2200" dirty="0">
              <a:cs typeface="Times New Roman" panose="02020603050405020304" pitchFamily="18" charset="0"/>
            </a:endParaRPr>
          </a:p>
          <a:p>
            <a:pPr lvl="1" algn="just"/>
            <a:r>
              <a:rPr lang="tr-TR" sz="2200" dirty="0">
                <a:cs typeface="Times New Roman" panose="02020603050405020304" pitchFamily="18" charset="0"/>
              </a:rPr>
              <a:t>Cumhuriyet dönemi boyunca en azından 1980’lere kadar tüm hükümetlerin köylülüğü desteklediği olağanüstü bir durumun olduğu, devletin tüm toplumsal kesimlerin çıkarlarını bir yana bırakıp hep küçük köylü dostu olarak kaldığı (!) </a:t>
            </a:r>
            <a:endParaRPr lang="tr-TR" sz="2200" dirty="0">
              <a:cs typeface="Times New Roman" panose="02020603050405020304" pitchFamily="18" charset="0"/>
            </a:endParaRPr>
          </a:p>
        </p:txBody>
      </p:sp>
    </p:spTree>
    <p:extLst>
      <p:ext uri="{BB962C8B-B14F-4D97-AF65-F5344CB8AC3E}">
        <p14:creationId xmlns:p14="http://schemas.microsoft.com/office/powerpoint/2010/main" val="1934059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81200" y="274638"/>
            <a:ext cx="7467600" cy="778098"/>
          </a:xfrm>
        </p:spPr>
        <p:txBody>
          <a:bodyPr>
            <a:normAutofit/>
          </a:bodyPr>
          <a:lstStyle/>
          <a:p>
            <a:r>
              <a:rPr lang="tr-TR" sz="3600" b="1" dirty="0">
                <a:latin typeface="+mn-lt"/>
                <a:cs typeface="Times New Roman" panose="02020603050405020304" pitchFamily="18" charset="0"/>
              </a:rPr>
              <a:t>AĞALAR-1</a:t>
            </a:r>
            <a:endParaRPr lang="tr-TR" sz="3600" b="1" dirty="0">
              <a:latin typeface="+mn-lt"/>
              <a:cs typeface="Times New Roman" panose="02020603050405020304" pitchFamily="18" charset="0"/>
            </a:endParaRPr>
          </a:p>
        </p:txBody>
      </p:sp>
      <p:sp>
        <p:nvSpPr>
          <p:cNvPr id="3" name="İçerik Yer Tutucusu 2"/>
          <p:cNvSpPr>
            <a:spLocks noGrp="1"/>
          </p:cNvSpPr>
          <p:nvPr>
            <p:ph idx="1"/>
          </p:nvPr>
        </p:nvSpPr>
        <p:spPr>
          <a:xfrm>
            <a:off x="1981200" y="1484784"/>
            <a:ext cx="8075240" cy="4989168"/>
          </a:xfrm>
        </p:spPr>
        <p:txBody>
          <a:bodyPr>
            <a:normAutofit/>
          </a:bodyPr>
          <a:lstStyle/>
          <a:p>
            <a:pPr algn="just">
              <a:buFont typeface="Wingdings" panose="05000000000000000000" pitchFamily="2" charset="2"/>
              <a:buChar char="Ø"/>
            </a:pPr>
            <a:r>
              <a:rPr lang="tr-TR" sz="2200" dirty="0">
                <a:cs typeface="Times New Roman" panose="02020603050405020304" pitchFamily="18" charset="0"/>
              </a:rPr>
              <a:t>Türkiye’de ağalığın/büyük toprak sahipliğinin başlıca kökleri;</a:t>
            </a:r>
          </a:p>
          <a:p>
            <a:pPr algn="just">
              <a:buFont typeface="Wingdings" panose="05000000000000000000" pitchFamily="2" charset="2"/>
              <a:buChar char="Ø"/>
            </a:pPr>
            <a:endParaRPr lang="tr-TR" sz="2200" dirty="0">
              <a:cs typeface="Times New Roman" panose="02020603050405020304" pitchFamily="18" charset="0"/>
            </a:endParaRPr>
          </a:p>
          <a:p>
            <a:pPr marL="822960" lvl="1" indent="-457200" algn="just">
              <a:buFont typeface="+mj-lt"/>
              <a:buAutoNum type="arabicParenR"/>
            </a:pPr>
            <a:r>
              <a:rPr lang="tr-TR" sz="2200" dirty="0">
                <a:cs typeface="Times New Roman" panose="02020603050405020304" pitchFamily="18" charset="0"/>
              </a:rPr>
              <a:t>Osmanlı’dan kalma tapu senetleri gösterilerek edinilen büyük toprak mülkiyeti.         </a:t>
            </a:r>
          </a:p>
          <a:p>
            <a:pPr marL="822960" lvl="1" indent="-457200" algn="just">
              <a:buFont typeface="+mj-lt"/>
              <a:buAutoNum type="arabicParenR"/>
            </a:pPr>
            <a:endParaRPr lang="tr-TR" sz="2200" dirty="0">
              <a:cs typeface="Times New Roman" panose="02020603050405020304" pitchFamily="18" charset="0"/>
            </a:endParaRPr>
          </a:p>
          <a:p>
            <a:pPr marL="822960" lvl="1" indent="-457200" algn="just">
              <a:buFont typeface="+mj-lt"/>
              <a:buAutoNum type="arabicParenR"/>
            </a:pPr>
            <a:r>
              <a:rPr lang="tr-TR" sz="2200" dirty="0">
                <a:cs typeface="Times New Roman" panose="02020603050405020304" pitchFamily="18" charset="0"/>
              </a:rPr>
              <a:t>Azınlıklara ve yabancılara ait mülklerin devralınması. </a:t>
            </a:r>
            <a:endParaRPr lang="tr-TR" sz="2200" dirty="0">
              <a:cs typeface="Times New Roman" panose="02020603050405020304" pitchFamily="18" charset="0"/>
            </a:endParaRPr>
          </a:p>
          <a:p>
            <a:pPr marL="822960" lvl="1" indent="-457200" algn="just">
              <a:buFont typeface="+mj-lt"/>
              <a:buAutoNum type="arabicParenR"/>
            </a:pPr>
            <a:endParaRPr lang="tr-TR" sz="2200" dirty="0">
              <a:cs typeface="Times New Roman" panose="02020603050405020304" pitchFamily="18" charset="0"/>
            </a:endParaRPr>
          </a:p>
          <a:p>
            <a:pPr marL="822960" lvl="1" indent="-457200" algn="just">
              <a:buFont typeface="+mj-lt"/>
              <a:buAutoNum type="arabicParenR"/>
            </a:pPr>
            <a:r>
              <a:rPr lang="tr-TR" sz="2200" dirty="0">
                <a:cs typeface="Times New Roman" panose="02020603050405020304" pitchFamily="18" charset="0"/>
              </a:rPr>
              <a:t>Büyük buhranlar ve savaş koşulları </a:t>
            </a:r>
            <a:r>
              <a:rPr lang="tr-TR" sz="2200" dirty="0">
                <a:cs typeface="Times New Roman" panose="02020603050405020304" pitchFamily="18" charset="0"/>
              </a:rPr>
              <a:t>toprakların </a:t>
            </a:r>
            <a:r>
              <a:rPr lang="tr-TR" sz="2200" dirty="0">
                <a:cs typeface="Times New Roman" panose="02020603050405020304" pitchFamily="18" charset="0"/>
              </a:rPr>
              <a:t>el </a:t>
            </a:r>
            <a:r>
              <a:rPr lang="tr-TR" sz="2200" dirty="0">
                <a:cs typeface="Times New Roman" panose="02020603050405020304" pitchFamily="18" charset="0"/>
              </a:rPr>
              <a:t>değiştirmesi</a:t>
            </a:r>
            <a:endParaRPr lang="tr-TR" sz="2200" dirty="0"/>
          </a:p>
        </p:txBody>
      </p:sp>
    </p:spTree>
    <p:extLst>
      <p:ext uri="{BB962C8B-B14F-4D97-AF65-F5344CB8AC3E}">
        <p14:creationId xmlns:p14="http://schemas.microsoft.com/office/powerpoint/2010/main" val="3579732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latin typeface="+mn-lt"/>
              </a:rPr>
              <a:t>AĞALAR-2</a:t>
            </a:r>
            <a:endParaRPr lang="en-US" sz="3600" b="1" dirty="0">
              <a:latin typeface="+mn-lt"/>
            </a:endParaRPr>
          </a:p>
        </p:txBody>
      </p:sp>
      <p:sp>
        <p:nvSpPr>
          <p:cNvPr id="3" name="İçerik Yer Tutucusu 2"/>
          <p:cNvSpPr>
            <a:spLocks noGrp="1"/>
          </p:cNvSpPr>
          <p:nvPr>
            <p:ph idx="1"/>
          </p:nvPr>
        </p:nvSpPr>
        <p:spPr/>
        <p:txBody>
          <a:bodyPr>
            <a:normAutofit lnSpcReduction="10000"/>
          </a:bodyPr>
          <a:lstStyle/>
          <a:p>
            <a:pPr algn="just">
              <a:buFont typeface="Wingdings" panose="05000000000000000000" pitchFamily="2" charset="2"/>
              <a:buChar char="Ø"/>
            </a:pPr>
            <a:r>
              <a:rPr lang="tr-TR" sz="2200" dirty="0">
                <a:cs typeface="Times New Roman" panose="02020603050405020304" pitchFamily="18" charset="0"/>
              </a:rPr>
              <a:t>1960’lara kadar ağalar/büyük toprak sahipleri </a:t>
            </a:r>
            <a:r>
              <a:rPr lang="tr-TR" sz="2200" u="sng" dirty="0">
                <a:cs typeface="Times New Roman" panose="02020603050405020304" pitchFamily="18" charset="0"/>
              </a:rPr>
              <a:t>meclislerde</a:t>
            </a:r>
            <a:r>
              <a:rPr lang="tr-TR" sz="2200" dirty="0">
                <a:cs typeface="Times New Roman" panose="02020603050405020304" pitchFamily="18" charset="0"/>
              </a:rPr>
              <a:t> ağırlıklı olarak temsil edilen etkili bir siyasi güçtü; 1930’lardan 1945’e kadar süren toprak reformu tartışmaları bu gücün kanıtıdır.</a:t>
            </a:r>
          </a:p>
          <a:p>
            <a:pPr algn="just"/>
            <a:endParaRPr lang="tr-TR" sz="2200" dirty="0">
              <a:cs typeface="Times New Roman" panose="02020603050405020304" pitchFamily="18" charset="0"/>
            </a:endParaRPr>
          </a:p>
          <a:p>
            <a:pPr algn="just">
              <a:buFont typeface="Wingdings" panose="05000000000000000000" pitchFamily="2" charset="2"/>
              <a:buChar char="Ø"/>
            </a:pPr>
            <a:r>
              <a:rPr lang="tr-TR" sz="2200" dirty="0">
                <a:cs typeface="Times New Roman" panose="02020603050405020304" pitchFamily="18" charset="0"/>
              </a:rPr>
              <a:t>Bu sınıf; köylülerle </a:t>
            </a:r>
            <a:r>
              <a:rPr lang="tr-TR" sz="2200" u="sng" dirty="0">
                <a:cs typeface="Times New Roman" panose="02020603050405020304" pitchFamily="18" charset="0"/>
              </a:rPr>
              <a:t>iktisadi yönden </a:t>
            </a:r>
            <a:r>
              <a:rPr lang="tr-TR" sz="2200" dirty="0">
                <a:cs typeface="Times New Roman" panose="02020603050405020304" pitchFamily="18" charset="0"/>
              </a:rPr>
              <a:t>tefeci ve tüccar kimlikleriyle ilişkideydiler. Küçük köylülerin ve marabanın üstündeki </a:t>
            </a:r>
            <a:r>
              <a:rPr lang="tr-TR" sz="2200" u="sng" dirty="0">
                <a:cs typeface="Times New Roman" panose="02020603050405020304" pitchFamily="18" charset="0"/>
              </a:rPr>
              <a:t>kişisel, siyasi ve iktisadi güçlerini</a:t>
            </a:r>
            <a:r>
              <a:rPr lang="tr-TR" sz="2200" dirty="0">
                <a:cs typeface="Times New Roman" panose="02020603050405020304" pitchFamily="18" charset="0"/>
              </a:rPr>
              <a:t> kullanarak köylünün ürününün yarısına el koyuyorlardır. </a:t>
            </a:r>
          </a:p>
          <a:p>
            <a:pPr algn="just">
              <a:buFont typeface="Wingdings" panose="05000000000000000000" pitchFamily="2" charset="2"/>
              <a:buChar char="Ø"/>
            </a:pPr>
            <a:endParaRPr lang="tr-TR" sz="2200" dirty="0">
              <a:cs typeface="Times New Roman" panose="02020603050405020304" pitchFamily="18" charset="0"/>
            </a:endParaRPr>
          </a:p>
          <a:p>
            <a:pPr algn="just">
              <a:buFont typeface="Wingdings" panose="05000000000000000000" pitchFamily="2" charset="2"/>
              <a:buChar char="Ø"/>
            </a:pPr>
            <a:r>
              <a:rPr lang="tr-TR" sz="2200" dirty="0">
                <a:cs typeface="Times New Roman" panose="02020603050405020304" pitchFamily="18" charset="0"/>
              </a:rPr>
              <a:t>Türkiye’de tarımı araştıran ABD’li bir araştırmacı bu durumu söyle değerlendirir:</a:t>
            </a:r>
          </a:p>
          <a:p>
            <a:pPr algn="just"/>
            <a:endParaRPr lang="tr-TR" sz="2200" dirty="0">
              <a:cs typeface="Times New Roman" panose="02020603050405020304" pitchFamily="18" charset="0"/>
            </a:endParaRPr>
          </a:p>
          <a:p>
            <a:pPr lvl="1" algn="just"/>
            <a:r>
              <a:rPr lang="tr-TR" sz="2200" i="1" dirty="0">
                <a:cs typeface="Times New Roman" panose="02020603050405020304" pitchFamily="18" charset="0"/>
              </a:rPr>
              <a:t>«Eğer Türkiye’de tarımın gelişmesi isteniyorsa, köylünün cebinden, şehirlerde oturan ve üretken olmayan büyük toprak sahiplerinin cebine aktarılan tarım gelirleri çok ciddi bir biçimde azaltılmalıdır»</a:t>
            </a:r>
          </a:p>
          <a:p>
            <a:pPr algn="just">
              <a:buFont typeface="Wingdings" panose="05000000000000000000" pitchFamily="2" charset="2"/>
              <a:buChar char="Ø"/>
            </a:pPr>
            <a:endParaRPr lang="tr-TR" sz="2200" dirty="0">
              <a:cs typeface="Times New Roman" panose="02020603050405020304" pitchFamily="18" charset="0"/>
            </a:endParaRPr>
          </a:p>
          <a:p>
            <a:pPr algn="just"/>
            <a:endParaRPr lang="tr-TR" sz="2200" dirty="0">
              <a:cs typeface="Times New Roman" panose="02020603050405020304" pitchFamily="18" charset="0"/>
            </a:endParaRPr>
          </a:p>
          <a:p>
            <a:endParaRPr lang="en-US" sz="2200" dirty="0"/>
          </a:p>
        </p:txBody>
      </p:sp>
    </p:spTree>
    <p:extLst>
      <p:ext uri="{BB962C8B-B14F-4D97-AF65-F5344CB8AC3E}">
        <p14:creationId xmlns:p14="http://schemas.microsoft.com/office/powerpoint/2010/main" val="2819449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52650" y="365127"/>
            <a:ext cx="7886700" cy="975642"/>
          </a:xfrm>
        </p:spPr>
        <p:txBody>
          <a:bodyPr>
            <a:normAutofit/>
          </a:bodyPr>
          <a:lstStyle/>
          <a:p>
            <a:r>
              <a:rPr lang="tr-TR" sz="3600" b="1" dirty="0">
                <a:latin typeface="+mn-lt"/>
              </a:rPr>
              <a:t>Tarımsal Dönüşümler-1</a:t>
            </a:r>
            <a:endParaRPr lang="en-US" sz="3600" b="1" dirty="0">
              <a:latin typeface="+mn-lt"/>
            </a:endParaRPr>
          </a:p>
        </p:txBody>
      </p:sp>
      <p:sp>
        <p:nvSpPr>
          <p:cNvPr id="3" name="İçerik Yer Tutucusu 2"/>
          <p:cNvSpPr>
            <a:spLocks noGrp="1"/>
          </p:cNvSpPr>
          <p:nvPr>
            <p:ph idx="1"/>
          </p:nvPr>
        </p:nvSpPr>
        <p:spPr>
          <a:xfrm>
            <a:off x="2152650" y="1340769"/>
            <a:ext cx="7886700" cy="5517231"/>
          </a:xfrm>
        </p:spPr>
        <p:txBody>
          <a:bodyPr>
            <a:normAutofit lnSpcReduction="10000"/>
          </a:bodyPr>
          <a:lstStyle/>
          <a:p>
            <a:pPr algn="just">
              <a:buFont typeface="Wingdings" panose="05000000000000000000" pitchFamily="2" charset="2"/>
              <a:buChar char="Ø"/>
            </a:pPr>
            <a:r>
              <a:rPr lang="tr-TR" sz="2200" dirty="0">
                <a:cs typeface="Times New Roman" panose="02020603050405020304" pitchFamily="18" charset="0"/>
              </a:rPr>
              <a:t>1950-60 arasında Marshall Planı ile sağlanan kredilerle hızlı bir </a:t>
            </a:r>
            <a:r>
              <a:rPr lang="tr-TR" sz="2200" dirty="0" err="1">
                <a:cs typeface="Times New Roman" panose="02020603050405020304" pitchFamily="18" charset="0"/>
              </a:rPr>
              <a:t>traktörleşme</a:t>
            </a:r>
            <a:r>
              <a:rPr lang="tr-TR" sz="2200" dirty="0">
                <a:cs typeface="Times New Roman" panose="02020603050405020304" pitchFamily="18" charset="0"/>
              </a:rPr>
              <a:t> süreci ve köylerden kentlere göç yaşandı.</a:t>
            </a:r>
          </a:p>
          <a:p>
            <a:pPr algn="just">
              <a:buFont typeface="Wingdings" panose="05000000000000000000" pitchFamily="2" charset="2"/>
              <a:buChar char="Ø"/>
            </a:pPr>
            <a:endParaRPr lang="tr-TR" sz="2200" dirty="0">
              <a:cs typeface="Times New Roman" panose="02020603050405020304" pitchFamily="18" charset="0"/>
            </a:endParaRPr>
          </a:p>
          <a:p>
            <a:pPr algn="just">
              <a:buFont typeface="Wingdings" panose="05000000000000000000" pitchFamily="2" charset="2"/>
              <a:buChar char="Ø"/>
            </a:pPr>
            <a:r>
              <a:rPr lang="tr-TR" sz="2200" dirty="0">
                <a:cs typeface="Times New Roman" panose="02020603050405020304" pitchFamily="18" charset="0"/>
              </a:rPr>
              <a:t>ABD’nin artık kullanmadığı birinci nesil traktörler, ABD kredisiyle alındı: kredilerden en çok 600+ dönüm toprağı olanlar yararlandı.</a:t>
            </a:r>
          </a:p>
          <a:p>
            <a:pPr algn="just">
              <a:buFont typeface="Wingdings" panose="05000000000000000000" pitchFamily="2" charset="2"/>
              <a:buChar char="Ø"/>
            </a:pPr>
            <a:endParaRPr lang="tr-TR" sz="2200" dirty="0">
              <a:cs typeface="Times New Roman" panose="02020603050405020304" pitchFamily="18" charset="0"/>
            </a:endParaRPr>
          </a:p>
          <a:p>
            <a:pPr algn="just">
              <a:buFont typeface="Wingdings" panose="05000000000000000000" pitchFamily="2" charset="2"/>
              <a:buChar char="Ø"/>
            </a:pPr>
            <a:r>
              <a:rPr lang="tr-TR" sz="2200" dirty="0">
                <a:cs typeface="Times New Roman" panose="02020603050405020304" pitchFamily="18" charset="0"/>
              </a:rPr>
              <a:t>1948’de 2000 olan traktör sayısı 10 yılda 40.000 arttı.</a:t>
            </a:r>
          </a:p>
          <a:p>
            <a:pPr algn="just">
              <a:buFont typeface="Wingdings" panose="05000000000000000000" pitchFamily="2" charset="2"/>
              <a:buChar char="Ø"/>
            </a:pPr>
            <a:endParaRPr lang="tr-TR" sz="2200" dirty="0">
              <a:cs typeface="Times New Roman" panose="02020603050405020304" pitchFamily="18" charset="0"/>
            </a:endParaRPr>
          </a:p>
          <a:p>
            <a:pPr algn="just">
              <a:buFont typeface="Wingdings" panose="05000000000000000000" pitchFamily="2" charset="2"/>
              <a:buChar char="Ø"/>
            </a:pPr>
            <a:r>
              <a:rPr lang="tr-TR" sz="2200" dirty="0">
                <a:cs typeface="Times New Roman" panose="02020603050405020304" pitchFamily="18" charset="0"/>
              </a:rPr>
              <a:t>Tanktan bozma bu traktörler toprağı çok derinden yaralıyordu, etkisi 20 yıl sonra keşfedilecek toprak erozyonu başlamıştı.</a:t>
            </a:r>
          </a:p>
          <a:p>
            <a:pPr algn="just">
              <a:buFont typeface="Wingdings" panose="05000000000000000000" pitchFamily="2" charset="2"/>
              <a:buChar char="Ø"/>
            </a:pPr>
            <a:endParaRPr lang="tr-TR" sz="2200" dirty="0">
              <a:cs typeface="Times New Roman" panose="02020603050405020304" pitchFamily="18" charset="0"/>
            </a:endParaRPr>
          </a:p>
          <a:p>
            <a:pPr algn="just">
              <a:buFont typeface="Wingdings" panose="05000000000000000000" pitchFamily="2" charset="2"/>
              <a:buChar char="Ø"/>
            </a:pPr>
            <a:r>
              <a:rPr lang="tr-TR" sz="2200" dirty="0">
                <a:cs typeface="Times New Roman" panose="02020603050405020304" pitchFamily="18" charset="0"/>
              </a:rPr>
              <a:t>Traktörle köy ortak malı olan meralar yok edildi.</a:t>
            </a:r>
          </a:p>
          <a:p>
            <a:pPr algn="just">
              <a:buFont typeface="Wingdings" panose="05000000000000000000" pitchFamily="2" charset="2"/>
              <a:buChar char="Ø"/>
            </a:pPr>
            <a:endParaRPr lang="tr-TR" sz="2200" dirty="0">
              <a:cs typeface="Times New Roman" panose="02020603050405020304" pitchFamily="18" charset="0"/>
            </a:endParaRPr>
          </a:p>
          <a:p>
            <a:pPr algn="just">
              <a:buFont typeface="Wingdings" panose="05000000000000000000" pitchFamily="2" charset="2"/>
              <a:buChar char="Ø"/>
            </a:pPr>
            <a:r>
              <a:rPr lang="tr-TR" sz="2200" dirty="0">
                <a:cs typeface="Times New Roman" panose="02020603050405020304" pitchFamily="18" charset="0"/>
              </a:rPr>
              <a:t>Bu az sayıda hayvanı olan köylüler için bir darbe anlamını taşıyordu.</a:t>
            </a:r>
          </a:p>
          <a:p>
            <a:endParaRPr lang="en-US" sz="2200" dirty="0"/>
          </a:p>
        </p:txBody>
      </p:sp>
    </p:spTree>
    <p:extLst>
      <p:ext uri="{BB962C8B-B14F-4D97-AF65-F5344CB8AC3E}">
        <p14:creationId xmlns:p14="http://schemas.microsoft.com/office/powerpoint/2010/main" val="494757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latin typeface="+mn-lt"/>
              </a:rPr>
              <a:t>Tarımsal Dönüşümler-2</a:t>
            </a:r>
            <a:endParaRPr lang="en-US" sz="3600" dirty="0">
              <a:latin typeface="+mn-lt"/>
            </a:endParaRPr>
          </a:p>
        </p:txBody>
      </p:sp>
      <p:sp>
        <p:nvSpPr>
          <p:cNvPr id="3" name="İçerik Yer Tutucusu 2"/>
          <p:cNvSpPr>
            <a:spLocks noGrp="1"/>
          </p:cNvSpPr>
          <p:nvPr>
            <p:ph idx="1"/>
          </p:nvPr>
        </p:nvSpPr>
        <p:spPr/>
        <p:txBody>
          <a:bodyPr/>
          <a:lstStyle/>
          <a:p>
            <a:pPr algn="just">
              <a:buFont typeface="Wingdings" panose="05000000000000000000" pitchFamily="2" charset="2"/>
              <a:buChar char="Ø"/>
            </a:pPr>
            <a:r>
              <a:rPr lang="tr-TR" sz="2200" dirty="0">
                <a:cs typeface="Times New Roman" panose="02020603050405020304" pitchFamily="18" charset="0"/>
              </a:rPr>
              <a:t>Dağ taş sürüldü ve devlet arazileri de fiilen özel mülkiyete geçti.</a:t>
            </a:r>
          </a:p>
          <a:p>
            <a:pPr algn="just">
              <a:buFont typeface="Wingdings" panose="05000000000000000000" pitchFamily="2" charset="2"/>
              <a:buChar char="Ø"/>
            </a:pPr>
            <a:endParaRPr lang="tr-TR" sz="2200" dirty="0">
              <a:cs typeface="Times New Roman" panose="02020603050405020304" pitchFamily="18" charset="0"/>
            </a:endParaRPr>
          </a:p>
          <a:p>
            <a:pPr algn="just">
              <a:buFont typeface="Wingdings" panose="05000000000000000000" pitchFamily="2" charset="2"/>
              <a:buChar char="Ø"/>
            </a:pPr>
            <a:r>
              <a:rPr lang="tr-TR" sz="2200" dirty="0" err="1">
                <a:cs typeface="Times New Roman" panose="02020603050405020304" pitchFamily="18" charset="0"/>
              </a:rPr>
              <a:t>Traktörleşen</a:t>
            </a:r>
            <a:r>
              <a:rPr lang="tr-TR" sz="2200" dirty="0">
                <a:cs typeface="Times New Roman" panose="02020603050405020304" pitchFamily="18" charset="0"/>
              </a:rPr>
              <a:t> büyük toprak sahipleri küçük köylüyü </a:t>
            </a:r>
            <a:r>
              <a:rPr lang="tr-TR" sz="2200" dirty="0" err="1">
                <a:cs typeface="Times New Roman" panose="02020603050405020304" pitchFamily="18" charset="0"/>
              </a:rPr>
              <a:t>topraksızlaştırarak</a:t>
            </a:r>
            <a:r>
              <a:rPr lang="tr-TR" sz="2200" dirty="0">
                <a:cs typeface="Times New Roman" panose="02020603050405020304" pitchFamily="18" charset="0"/>
              </a:rPr>
              <a:t> kentlere doğru sürdü.</a:t>
            </a:r>
          </a:p>
          <a:p>
            <a:pPr algn="just">
              <a:buFont typeface="Wingdings" panose="05000000000000000000" pitchFamily="2" charset="2"/>
              <a:buChar char="Ø"/>
            </a:pPr>
            <a:endParaRPr lang="tr-TR" sz="2200" dirty="0">
              <a:cs typeface="Times New Roman" panose="02020603050405020304" pitchFamily="18" charset="0"/>
            </a:endParaRPr>
          </a:p>
          <a:p>
            <a:pPr algn="just">
              <a:buFont typeface="Wingdings" panose="05000000000000000000" pitchFamily="2" charset="2"/>
              <a:buChar char="Ø"/>
            </a:pPr>
            <a:r>
              <a:rPr lang="tr-TR" sz="2200" dirty="0">
                <a:cs typeface="Times New Roman" panose="02020603050405020304" pitchFamily="18" charset="0"/>
              </a:rPr>
              <a:t>1950 öncesi 10 yılda kent nüfusu %21 artmışken 1950-1960 arasında %79 arttı.</a:t>
            </a:r>
          </a:p>
          <a:p>
            <a:pPr algn="just">
              <a:buFont typeface="Wingdings" panose="05000000000000000000" pitchFamily="2" charset="2"/>
              <a:buChar char="Ø"/>
            </a:pPr>
            <a:endParaRPr lang="tr-TR" sz="2200" dirty="0">
              <a:cs typeface="Times New Roman" panose="02020603050405020304" pitchFamily="18" charset="0"/>
            </a:endParaRPr>
          </a:p>
          <a:p>
            <a:pPr algn="just">
              <a:buFont typeface="Wingdings" panose="05000000000000000000" pitchFamily="2" charset="2"/>
              <a:buChar char="Ø"/>
            </a:pPr>
            <a:r>
              <a:rPr lang="tr-TR" sz="2200" dirty="0">
                <a:cs typeface="Times New Roman" panose="02020603050405020304" pitchFamily="18" charset="0"/>
              </a:rPr>
              <a:t>Kentlerde sanayi olmadığından da </a:t>
            </a:r>
            <a:r>
              <a:rPr lang="tr-TR" sz="2200" dirty="0" err="1">
                <a:cs typeface="Times New Roman" panose="02020603050405020304" pitchFamily="18" charset="0"/>
              </a:rPr>
              <a:t>topraksızlaşan</a:t>
            </a:r>
            <a:r>
              <a:rPr lang="tr-TR" sz="2200" dirty="0">
                <a:cs typeface="Times New Roman" panose="02020603050405020304" pitchFamily="18" charset="0"/>
              </a:rPr>
              <a:t> köylülerin şanslıları inşaat işçisi oldu, diğerleri </a:t>
            </a:r>
            <a:r>
              <a:rPr lang="tr-TR" sz="2200" dirty="0"/>
              <a:t>işsiz kaldı.</a:t>
            </a:r>
          </a:p>
          <a:p>
            <a:endParaRPr lang="en-US" sz="2200" dirty="0"/>
          </a:p>
        </p:txBody>
      </p:sp>
    </p:spTree>
    <p:extLst>
      <p:ext uri="{BB962C8B-B14F-4D97-AF65-F5344CB8AC3E}">
        <p14:creationId xmlns:p14="http://schemas.microsoft.com/office/powerpoint/2010/main" val="283742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81200" y="274638"/>
            <a:ext cx="8003232" cy="562074"/>
          </a:xfrm>
        </p:spPr>
        <p:txBody>
          <a:bodyPr>
            <a:noAutofit/>
          </a:bodyPr>
          <a:lstStyle/>
          <a:p>
            <a:r>
              <a:rPr lang="tr-TR" sz="3600" b="1" dirty="0">
                <a:latin typeface="+mn-lt"/>
                <a:cs typeface="Times New Roman" panose="02020603050405020304" pitchFamily="18" charset="0"/>
              </a:rPr>
              <a:t>ÜRETİCİLER/KÖYLÜLER-1</a:t>
            </a:r>
            <a:endParaRPr lang="tr-TR" sz="3600" b="1" dirty="0">
              <a:latin typeface="+mn-lt"/>
              <a:cs typeface="Times New Roman" panose="02020603050405020304" pitchFamily="18" charset="0"/>
            </a:endParaRPr>
          </a:p>
        </p:txBody>
      </p:sp>
      <p:sp>
        <p:nvSpPr>
          <p:cNvPr id="3" name="İçerik Yer Tutucusu 2"/>
          <p:cNvSpPr>
            <a:spLocks noGrp="1"/>
          </p:cNvSpPr>
          <p:nvPr>
            <p:ph idx="1"/>
          </p:nvPr>
        </p:nvSpPr>
        <p:spPr>
          <a:xfrm>
            <a:off x="1698340" y="980728"/>
            <a:ext cx="8568952" cy="5544616"/>
          </a:xfrm>
        </p:spPr>
        <p:txBody>
          <a:bodyPr>
            <a:normAutofit/>
          </a:bodyPr>
          <a:lstStyle/>
          <a:p>
            <a:pPr algn="just"/>
            <a:r>
              <a:rPr lang="tr-TR" sz="2200" dirty="0">
                <a:cs typeface="Times New Roman" panose="02020603050405020304" pitchFamily="18" charset="0"/>
              </a:rPr>
              <a:t>Türkiye’nin özgünlüğünün kendi kendine yeten yani işlediği topraklardan asgari bir hane halkı geliri elde eden büyük bir köylü kitlesi olduğu tezine karşı bazı verilere bakılırsa;</a:t>
            </a:r>
          </a:p>
          <a:p>
            <a:pPr algn="just"/>
            <a:endParaRPr lang="tr-TR" sz="2200" dirty="0">
              <a:cs typeface="Times New Roman" panose="02020603050405020304" pitchFamily="18" charset="0"/>
            </a:endParaRPr>
          </a:p>
          <a:p>
            <a:pPr lvl="1" algn="just"/>
            <a:r>
              <a:rPr lang="tr-TR" sz="2200" b="1" i="1" u="sng" dirty="0">
                <a:cs typeface="Times New Roman" panose="02020603050405020304" pitchFamily="18" charset="0"/>
              </a:rPr>
              <a:t>Temel soru: </a:t>
            </a:r>
            <a:r>
              <a:rPr lang="tr-TR" sz="2200" i="1" u="sng" dirty="0">
                <a:cs typeface="Times New Roman" panose="02020603050405020304" pitchFamily="18" charset="0"/>
              </a:rPr>
              <a:t>Kendi kendine yeten köylü kimdir, tarımsal nüfusun içinde oranı nedir?</a:t>
            </a:r>
          </a:p>
          <a:p>
            <a:pPr lvl="1"/>
            <a:endParaRPr lang="tr-TR" sz="2200" i="1" u="sng" dirty="0">
              <a:cs typeface="Times New Roman" panose="02020603050405020304" pitchFamily="18" charset="0"/>
            </a:endParaRPr>
          </a:p>
          <a:p>
            <a:pPr lvl="1" algn="just"/>
            <a:r>
              <a:rPr lang="tr-TR" sz="2200" dirty="0">
                <a:cs typeface="Times New Roman" panose="02020603050405020304" pitchFamily="18" charset="0"/>
              </a:rPr>
              <a:t>1930’larda Barkan, İsmail Hüsrev ve Ziraat Vekaleti anketine göre asgari geçimlik toprağın sınırı 100 dönümdür.</a:t>
            </a:r>
          </a:p>
          <a:p>
            <a:pPr lvl="1" algn="just"/>
            <a:endParaRPr lang="tr-TR" sz="2200" dirty="0">
              <a:cs typeface="Times New Roman" panose="02020603050405020304" pitchFamily="18" charset="0"/>
            </a:endParaRPr>
          </a:p>
          <a:p>
            <a:pPr lvl="1" algn="just"/>
            <a:r>
              <a:rPr lang="tr-TR" sz="2200" dirty="0">
                <a:cs typeface="Times New Roman" panose="02020603050405020304" pitchFamily="18" charset="0"/>
              </a:rPr>
              <a:t>1930’larda köylülerin %80’inin işlediği toprak miktarı en çok 100 dönümdür, %60’ının işlediği toprak ise 50 dönümden daha azdır.</a:t>
            </a:r>
          </a:p>
          <a:p>
            <a:pPr lvl="1" algn="just"/>
            <a:endParaRPr lang="tr-TR" sz="2200" dirty="0">
              <a:cs typeface="Times New Roman" panose="02020603050405020304" pitchFamily="18" charset="0"/>
            </a:endParaRPr>
          </a:p>
          <a:p>
            <a:pPr lvl="1" algn="just"/>
            <a:r>
              <a:rPr lang="tr-TR" sz="2200" dirty="0">
                <a:cs typeface="Times New Roman" panose="02020603050405020304" pitchFamily="18" charset="0"/>
              </a:rPr>
              <a:t>Demek ki kendine yeten «küçük topraklı» olarak tanımlanan köylülüğün çoğunluğunun temel özelliği geçimlikten az toprak işleyen </a:t>
            </a:r>
            <a:r>
              <a:rPr lang="tr-TR" sz="2200" b="1" dirty="0">
                <a:cs typeface="Times New Roman" panose="02020603050405020304" pitchFamily="18" charset="0"/>
              </a:rPr>
              <a:t>kendi kendine yetmeyen köylülerdir.</a:t>
            </a:r>
          </a:p>
          <a:p>
            <a:pPr lvl="1"/>
            <a:endParaRPr lang="tr-TR" sz="2200" dirty="0">
              <a:cs typeface="Times New Roman" panose="02020603050405020304" pitchFamily="18" charset="0"/>
            </a:endParaRPr>
          </a:p>
          <a:p>
            <a:pPr marL="365760" lvl="1" indent="0">
              <a:buNone/>
            </a:pPr>
            <a:endParaRPr lang="tr-TR" sz="2200" dirty="0"/>
          </a:p>
        </p:txBody>
      </p:sp>
    </p:spTree>
    <p:extLst>
      <p:ext uri="{BB962C8B-B14F-4D97-AF65-F5344CB8AC3E}">
        <p14:creationId xmlns:p14="http://schemas.microsoft.com/office/powerpoint/2010/main" val="26131066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TotalTime>
  <Words>2587</Words>
  <Application>Microsoft Office PowerPoint</Application>
  <PresentationFormat>Geniş ekran</PresentationFormat>
  <Paragraphs>191</Paragraphs>
  <Slides>34</Slides>
  <Notes>7</Notes>
  <HiddenSlides>0</HiddenSlides>
  <MMClips>0</MMClips>
  <ScaleCrop>false</ScaleCrop>
  <HeadingPairs>
    <vt:vector size="6" baseType="variant">
      <vt:variant>
        <vt:lpstr>Kullanılan Yazı Tipleri</vt:lpstr>
      </vt:variant>
      <vt:variant>
        <vt:i4>6</vt:i4>
      </vt:variant>
      <vt:variant>
        <vt:lpstr>Tema</vt:lpstr>
      </vt:variant>
      <vt:variant>
        <vt:i4>2</vt:i4>
      </vt:variant>
      <vt:variant>
        <vt:lpstr>Slayt Başlıkları</vt:lpstr>
      </vt:variant>
      <vt:variant>
        <vt:i4>34</vt:i4>
      </vt:variant>
    </vt:vector>
  </HeadingPairs>
  <TitlesOfParts>
    <vt:vector size="42" baseType="lpstr">
      <vt:lpstr>Arial</vt:lpstr>
      <vt:lpstr>Calibri</vt:lpstr>
      <vt:lpstr>Calibri Light</vt:lpstr>
      <vt:lpstr>Cambria</vt:lpstr>
      <vt:lpstr>Times New Roman</vt:lpstr>
      <vt:lpstr>Wingdings</vt:lpstr>
      <vt:lpstr>Office Teması</vt:lpstr>
      <vt:lpstr>1_Office Teması</vt:lpstr>
      <vt:lpstr>GIDA VE TARIM SOSYOLOJİSİ</vt:lpstr>
      <vt:lpstr>KAPİTALİZM VE KÖYLÜLÜK:AĞALAR-ÜRETENLER-PATRONLAR (Oya Köymen)</vt:lpstr>
      <vt:lpstr>KARŞIT FİKİRLER (kendisine ters düşenler)</vt:lpstr>
      <vt:lpstr>ELEŞTİRİLER </vt:lpstr>
      <vt:lpstr>AĞALAR-1</vt:lpstr>
      <vt:lpstr>AĞALAR-2</vt:lpstr>
      <vt:lpstr>Tarımsal Dönüşümler-1</vt:lpstr>
      <vt:lpstr>Tarımsal Dönüşümler-2</vt:lpstr>
      <vt:lpstr>ÜRETİCİLER/KÖYLÜLER-1</vt:lpstr>
      <vt:lpstr>ÜRETİCİLER/KÖYLÜLER-2</vt:lpstr>
      <vt:lpstr>ÜRETİCİLER/KÖYLÜLER-3</vt:lpstr>
      <vt:lpstr>1980’lerden Günümüze</vt:lpstr>
      <vt:lpstr>PATRONLAR</vt:lpstr>
      <vt:lpstr>Köylülüğün Tasfiyesi-Ağalar, Patronlar, Liberalizm Ve Demokrasi</vt:lpstr>
      <vt:lpstr>İki Genelleme </vt:lpstr>
      <vt:lpstr>Ağalar, Patronlar, Liberalizm ve Demokrasi-1</vt:lpstr>
      <vt:lpstr>Ağalar, Patronlar, Liberalizm ve Demokrasi-2</vt:lpstr>
      <vt:lpstr>Ağalar, Patronlar, Liberalizm ve Demokrasi-3</vt:lpstr>
      <vt:lpstr>Temel Bir Soru Ve Sorunsal</vt:lpstr>
      <vt:lpstr>Toprak Reformu Tartışmaları-1 </vt:lpstr>
      <vt:lpstr>Toprak Reformu Tartışmaları-2 </vt:lpstr>
      <vt:lpstr>Toprak Reformu Tartışmaları-3</vt:lpstr>
      <vt:lpstr>Toprak Reformu Tartışmaları-4</vt:lpstr>
      <vt:lpstr>Sonuç Yerine</vt:lpstr>
      <vt:lpstr>Kaynakça:</vt:lpstr>
      <vt:lpstr>GIDA VE TARIM SOSYOLOJİSİ</vt:lpstr>
      <vt:lpstr>KORKUT BORATAV</vt:lpstr>
      <vt:lpstr>Tarımsal Yapılar ve Kapitalizm</vt:lpstr>
      <vt:lpstr>Üretim İlişkileri</vt:lpstr>
      <vt:lpstr>PowerPoint Sunusu</vt:lpstr>
      <vt:lpstr>Tarım İşçiliği</vt:lpstr>
      <vt:lpstr>Ticaret ve Tefecilik</vt:lpstr>
      <vt:lpstr>PowerPoint Sunusu</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KORKUT BORATAV</dc:title>
  <dc:creator>HP;Hayriye Erbaş</dc:creator>
  <cp:lastModifiedBy>Windows Kullanıcısı</cp:lastModifiedBy>
  <cp:revision>11</cp:revision>
  <dcterms:created xsi:type="dcterms:W3CDTF">2020-04-13T21:50:20Z</dcterms:created>
  <dcterms:modified xsi:type="dcterms:W3CDTF">2020-05-09T13:47:44Z</dcterms:modified>
</cp:coreProperties>
</file>