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3" r:id="rId4"/>
    <p:sldId id="258" r:id="rId5"/>
    <p:sldId id="259" r:id="rId6"/>
    <p:sldId id="264" r:id="rId7"/>
    <p:sldId id="265" r:id="rId8"/>
    <p:sldId id="266" r:id="rId9"/>
    <p:sldId id="267" r:id="rId10"/>
    <p:sldId id="268" r:id="rId11"/>
    <p:sldId id="269"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89"/>
    <p:restoredTop sz="94665"/>
  </p:normalViewPr>
  <p:slideViewPr>
    <p:cSldViewPr snapToGrid="0" snapToObjects="1">
      <p:cViewPr varScale="1">
        <p:scale>
          <a:sx n="61" d="100"/>
          <a:sy n="61" d="100"/>
        </p:scale>
        <p:origin x="240" y="1192"/>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09F05-291C-F441-BEF7-09EF92A965E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r-TR"/>
          </a:p>
        </p:txBody>
      </p:sp>
      <p:sp>
        <p:nvSpPr>
          <p:cNvPr id="3" name="Subtitle 2">
            <a:extLst>
              <a:ext uri="{FF2B5EF4-FFF2-40B4-BE49-F238E27FC236}">
                <a16:creationId xmlns:a16="http://schemas.microsoft.com/office/drawing/2014/main" id="{B04AE043-E8E3-644F-BA26-B129E15D79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r-TR"/>
          </a:p>
        </p:txBody>
      </p:sp>
      <p:sp>
        <p:nvSpPr>
          <p:cNvPr id="4" name="Date Placeholder 3">
            <a:extLst>
              <a:ext uri="{FF2B5EF4-FFF2-40B4-BE49-F238E27FC236}">
                <a16:creationId xmlns:a16="http://schemas.microsoft.com/office/drawing/2014/main" id="{74FAD461-878C-774A-B91E-2AC8F9815BF0}"/>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7E0C56A3-FE54-3042-9CDA-501FE351FE9B}"/>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B69AF164-FF54-E142-A7CB-ACE9843749E4}"/>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3650514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E7F7A-C5D8-1041-97DD-67B71A8F001F}"/>
              </a:ext>
            </a:extLst>
          </p:cNvPr>
          <p:cNvSpPr>
            <a:spLocks noGrp="1"/>
          </p:cNvSpPr>
          <p:nvPr>
            <p:ph type="title"/>
          </p:nvPr>
        </p:nvSpPr>
        <p:spPr/>
        <p:txBody>
          <a:bodyPr/>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CBA02FD1-C6F2-E54F-8489-09F563BD1A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130CB309-404F-3E4E-AE52-1C9D67DDC41F}"/>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DABBDD1D-0AEF-4345-8276-A81525532E10}"/>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A4CF99D8-147F-A846-81AD-E1F73A68B48E}"/>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482242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9290FD-2E6D-294D-B2A4-5242C257AAA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6661609B-CAE5-324E-BD2C-DC2FA5DB81A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EE679B8D-4D81-5044-BF00-9DACCA6FAAF9}"/>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163391F7-0DD0-0F45-92D0-573E3E000137}"/>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3DC36849-3D8A-E549-8894-4E00D9E56DDD}"/>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674816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08758-D72B-CB48-A9CD-CBE7FF5B6BE4}"/>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F33CDBF5-C2F1-3F45-A9BA-A6B738CDCBE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D8B49B56-7C80-734D-A241-D6401140A3E2}"/>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BDDE894D-38C3-3F40-8C4B-E39B707B1D65}"/>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3CCE8235-4F8F-914F-AA19-B1AA3E75C552}"/>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4146823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EDDE3-BCDE-A647-9F21-D3E3C0B7760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r-TR"/>
          </a:p>
        </p:txBody>
      </p:sp>
      <p:sp>
        <p:nvSpPr>
          <p:cNvPr id="3" name="Text Placeholder 2">
            <a:extLst>
              <a:ext uri="{FF2B5EF4-FFF2-40B4-BE49-F238E27FC236}">
                <a16:creationId xmlns:a16="http://schemas.microsoft.com/office/drawing/2014/main" id="{A1F53870-207E-3C40-B966-3A7B5E5684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E78BE83-8D86-ED47-BFF0-58C44FF93D48}"/>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00BF5BB8-F675-4E49-9FDC-E23A21AD9486}"/>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9AEB012C-F2EC-F14D-8AC7-900E8682A52E}"/>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1873218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FEEE1-7A77-3741-8078-6DD38225FF3D}"/>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064BC8B0-403F-614C-BEE4-1E332932B1B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a:extLst>
              <a:ext uri="{FF2B5EF4-FFF2-40B4-BE49-F238E27FC236}">
                <a16:creationId xmlns:a16="http://schemas.microsoft.com/office/drawing/2014/main" id="{4A3001D5-2172-8847-9D98-EB74CD12952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a:extLst>
              <a:ext uri="{FF2B5EF4-FFF2-40B4-BE49-F238E27FC236}">
                <a16:creationId xmlns:a16="http://schemas.microsoft.com/office/drawing/2014/main" id="{22EA793C-143F-F24F-BBA2-D89DB225AB9F}"/>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6" name="Footer Placeholder 5">
            <a:extLst>
              <a:ext uri="{FF2B5EF4-FFF2-40B4-BE49-F238E27FC236}">
                <a16:creationId xmlns:a16="http://schemas.microsoft.com/office/drawing/2014/main" id="{7E0ACDDA-FB11-C34F-AAFA-54DB7F52583C}"/>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729A6B79-E597-B84A-9982-58D61B64D214}"/>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1152920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01D83-679B-A343-A852-19C4C123CB4D}"/>
              </a:ext>
            </a:extLst>
          </p:cNvPr>
          <p:cNvSpPr>
            <a:spLocks noGrp="1"/>
          </p:cNvSpPr>
          <p:nvPr>
            <p:ph type="title"/>
          </p:nvPr>
        </p:nvSpPr>
        <p:spPr>
          <a:xfrm>
            <a:off x="839788" y="365125"/>
            <a:ext cx="10515600" cy="1325563"/>
          </a:xfrm>
        </p:spPr>
        <p:txBody>
          <a:bodyPr/>
          <a:lstStyle/>
          <a:p>
            <a:r>
              <a:rPr lang="en-US"/>
              <a:t>Click to edit Master title style</a:t>
            </a:r>
            <a:endParaRPr lang="tr-TR"/>
          </a:p>
        </p:txBody>
      </p:sp>
      <p:sp>
        <p:nvSpPr>
          <p:cNvPr id="3" name="Text Placeholder 2">
            <a:extLst>
              <a:ext uri="{FF2B5EF4-FFF2-40B4-BE49-F238E27FC236}">
                <a16:creationId xmlns:a16="http://schemas.microsoft.com/office/drawing/2014/main" id="{FD684FBE-2AB3-7C43-A72F-167B9C5E11D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8DD1BF-1704-4F4C-9DF5-86026F8CA40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a:extLst>
              <a:ext uri="{FF2B5EF4-FFF2-40B4-BE49-F238E27FC236}">
                <a16:creationId xmlns:a16="http://schemas.microsoft.com/office/drawing/2014/main" id="{4779DBDB-5D9C-DA4D-BC4D-F74583790D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1B11BE-63B0-D24D-B0E3-78B19336DD0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a:extLst>
              <a:ext uri="{FF2B5EF4-FFF2-40B4-BE49-F238E27FC236}">
                <a16:creationId xmlns:a16="http://schemas.microsoft.com/office/drawing/2014/main" id="{CF4081AA-A63A-E14B-8C51-B341A3CF005D}"/>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8" name="Footer Placeholder 7">
            <a:extLst>
              <a:ext uri="{FF2B5EF4-FFF2-40B4-BE49-F238E27FC236}">
                <a16:creationId xmlns:a16="http://schemas.microsoft.com/office/drawing/2014/main" id="{C656FA20-D59A-264C-AFDA-23E5F1E890DD}"/>
              </a:ext>
            </a:extLst>
          </p:cNvPr>
          <p:cNvSpPr>
            <a:spLocks noGrp="1"/>
          </p:cNvSpPr>
          <p:nvPr>
            <p:ph type="ftr" sz="quarter" idx="11"/>
          </p:nvPr>
        </p:nvSpPr>
        <p:spPr/>
        <p:txBody>
          <a:bodyPr/>
          <a:lstStyle/>
          <a:p>
            <a:endParaRPr lang="tr-TR"/>
          </a:p>
        </p:txBody>
      </p:sp>
      <p:sp>
        <p:nvSpPr>
          <p:cNvPr id="9" name="Slide Number Placeholder 8">
            <a:extLst>
              <a:ext uri="{FF2B5EF4-FFF2-40B4-BE49-F238E27FC236}">
                <a16:creationId xmlns:a16="http://schemas.microsoft.com/office/drawing/2014/main" id="{1F041338-2A67-DD4E-BD4F-831A87DBB978}"/>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3137588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60D0E-9ABF-AB47-9B9D-6B12C2FA3214}"/>
              </a:ext>
            </a:extLst>
          </p:cNvPr>
          <p:cNvSpPr>
            <a:spLocks noGrp="1"/>
          </p:cNvSpPr>
          <p:nvPr>
            <p:ph type="title"/>
          </p:nvPr>
        </p:nvSpPr>
        <p:spPr/>
        <p:txBody>
          <a:bodyPr/>
          <a:lstStyle/>
          <a:p>
            <a:r>
              <a:rPr lang="en-US"/>
              <a:t>Click to edit Master title style</a:t>
            </a:r>
            <a:endParaRPr lang="tr-TR"/>
          </a:p>
        </p:txBody>
      </p:sp>
      <p:sp>
        <p:nvSpPr>
          <p:cNvPr id="3" name="Date Placeholder 2">
            <a:extLst>
              <a:ext uri="{FF2B5EF4-FFF2-40B4-BE49-F238E27FC236}">
                <a16:creationId xmlns:a16="http://schemas.microsoft.com/office/drawing/2014/main" id="{BA5296DA-21EE-0644-A9A5-71724E7D6AF1}"/>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4" name="Footer Placeholder 3">
            <a:extLst>
              <a:ext uri="{FF2B5EF4-FFF2-40B4-BE49-F238E27FC236}">
                <a16:creationId xmlns:a16="http://schemas.microsoft.com/office/drawing/2014/main" id="{F8E618FF-B95D-D244-80C6-8388B7F12A47}"/>
              </a:ext>
            </a:extLst>
          </p:cNvPr>
          <p:cNvSpPr>
            <a:spLocks noGrp="1"/>
          </p:cNvSpPr>
          <p:nvPr>
            <p:ph type="ftr" sz="quarter" idx="11"/>
          </p:nvPr>
        </p:nvSpPr>
        <p:spPr/>
        <p:txBody>
          <a:bodyPr/>
          <a:lstStyle/>
          <a:p>
            <a:endParaRPr lang="tr-TR"/>
          </a:p>
        </p:txBody>
      </p:sp>
      <p:sp>
        <p:nvSpPr>
          <p:cNvPr id="5" name="Slide Number Placeholder 4">
            <a:extLst>
              <a:ext uri="{FF2B5EF4-FFF2-40B4-BE49-F238E27FC236}">
                <a16:creationId xmlns:a16="http://schemas.microsoft.com/office/drawing/2014/main" id="{DC56E3F6-2607-4942-ACDD-BB30279641E4}"/>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3896566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F1D0CFE-8934-1845-A795-2CF6876827ED}"/>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3" name="Footer Placeholder 2">
            <a:extLst>
              <a:ext uri="{FF2B5EF4-FFF2-40B4-BE49-F238E27FC236}">
                <a16:creationId xmlns:a16="http://schemas.microsoft.com/office/drawing/2014/main" id="{74BECD09-F342-C347-94C3-0E3C30D6530F}"/>
              </a:ext>
            </a:extLst>
          </p:cNvPr>
          <p:cNvSpPr>
            <a:spLocks noGrp="1"/>
          </p:cNvSpPr>
          <p:nvPr>
            <p:ph type="ftr" sz="quarter" idx="11"/>
          </p:nvPr>
        </p:nvSpPr>
        <p:spPr/>
        <p:txBody>
          <a:bodyPr/>
          <a:lstStyle/>
          <a:p>
            <a:endParaRPr lang="tr-TR"/>
          </a:p>
        </p:txBody>
      </p:sp>
      <p:sp>
        <p:nvSpPr>
          <p:cNvPr id="4" name="Slide Number Placeholder 3">
            <a:extLst>
              <a:ext uri="{FF2B5EF4-FFF2-40B4-BE49-F238E27FC236}">
                <a16:creationId xmlns:a16="http://schemas.microsoft.com/office/drawing/2014/main" id="{0901E7D1-18DD-C04E-B10C-3649BA1C26CE}"/>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245169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D1CC0-E768-9F4C-9C84-00AD428C83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Content Placeholder 2">
            <a:extLst>
              <a:ext uri="{FF2B5EF4-FFF2-40B4-BE49-F238E27FC236}">
                <a16:creationId xmlns:a16="http://schemas.microsoft.com/office/drawing/2014/main" id="{E4303E34-1586-CE42-B458-8807B89E00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a:extLst>
              <a:ext uri="{FF2B5EF4-FFF2-40B4-BE49-F238E27FC236}">
                <a16:creationId xmlns:a16="http://schemas.microsoft.com/office/drawing/2014/main" id="{80C5E0A6-13F5-E647-AB1F-531F52695D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84B777-F3A3-D64E-B932-C03DAD1267E6}"/>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6" name="Footer Placeholder 5">
            <a:extLst>
              <a:ext uri="{FF2B5EF4-FFF2-40B4-BE49-F238E27FC236}">
                <a16:creationId xmlns:a16="http://schemas.microsoft.com/office/drawing/2014/main" id="{5586540A-60CA-D94A-A435-9B19B06C50D8}"/>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BA6B5BB9-95A3-774E-A9D1-827A9D56C096}"/>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3778411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1C025-1A37-F04D-8346-18F64E749B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Picture Placeholder 2">
            <a:extLst>
              <a:ext uri="{FF2B5EF4-FFF2-40B4-BE49-F238E27FC236}">
                <a16:creationId xmlns:a16="http://schemas.microsoft.com/office/drawing/2014/main" id="{7CFA5112-2771-A44D-BEA6-163F7C72BF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a:extLst>
              <a:ext uri="{FF2B5EF4-FFF2-40B4-BE49-F238E27FC236}">
                <a16:creationId xmlns:a16="http://schemas.microsoft.com/office/drawing/2014/main" id="{4B327234-FB12-424A-91B3-9F9DF924DC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D9D315-3B10-7942-A29E-1BDC747BCB09}"/>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6" name="Footer Placeholder 5">
            <a:extLst>
              <a:ext uri="{FF2B5EF4-FFF2-40B4-BE49-F238E27FC236}">
                <a16:creationId xmlns:a16="http://schemas.microsoft.com/office/drawing/2014/main" id="{CAEFD233-9BBD-694E-BC85-D9A99B994E43}"/>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8EB87EC0-E539-AE41-A427-D0A42DEBC68A}"/>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154113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960E0AA-0E51-A442-BD30-423E9E9378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r-TR"/>
          </a:p>
        </p:txBody>
      </p:sp>
      <p:sp>
        <p:nvSpPr>
          <p:cNvPr id="3" name="Text Placeholder 2">
            <a:extLst>
              <a:ext uri="{FF2B5EF4-FFF2-40B4-BE49-F238E27FC236}">
                <a16:creationId xmlns:a16="http://schemas.microsoft.com/office/drawing/2014/main" id="{A30383C1-2C43-F94C-99BA-26B8C04459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F7A4CCB7-FD76-B74D-8B2F-7947F98026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749C192E-D2D6-814F-9A8E-0DEE776E65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a:extLst>
              <a:ext uri="{FF2B5EF4-FFF2-40B4-BE49-F238E27FC236}">
                <a16:creationId xmlns:a16="http://schemas.microsoft.com/office/drawing/2014/main" id="{CC986A21-830A-A742-B768-4A88DB63F3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F95D26-1811-3B4E-BEE8-EE009B1D92A8}" type="slidenum">
              <a:rPr lang="tr-TR" smtClean="0"/>
              <a:t>‹#›</a:t>
            </a:fld>
            <a:endParaRPr lang="tr-TR"/>
          </a:p>
        </p:txBody>
      </p:sp>
    </p:spTree>
    <p:extLst>
      <p:ext uri="{BB962C8B-B14F-4D97-AF65-F5344CB8AC3E}">
        <p14:creationId xmlns:p14="http://schemas.microsoft.com/office/powerpoint/2010/main" val="819382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3">
            <a:extLst>
              <a:ext uri="{FF2B5EF4-FFF2-40B4-BE49-F238E27FC236}">
                <a16:creationId xmlns:a16="http://schemas.microsoft.com/office/drawing/2014/main" id="{B31E223E-9CA1-9D40-A230-EFA6ABD00001}"/>
              </a:ext>
            </a:extLst>
          </p:cNvPr>
          <p:cNvSpPr>
            <a:spLocks noGrp="1"/>
          </p:cNvSpPr>
          <p:nvPr>
            <p:ph type="title"/>
          </p:nvPr>
        </p:nvSpPr>
        <p:spPr>
          <a:xfrm>
            <a:off x="2555631" y="1441938"/>
            <a:ext cx="7080738" cy="3974124"/>
          </a:xfrm>
        </p:spPr>
        <p:txBody>
          <a:bodyPr>
            <a:normAutofit fontScale="90000"/>
          </a:bodyPr>
          <a:lstStyle/>
          <a:p>
            <a:pPr algn="ctr"/>
            <a:br>
              <a:rPr lang="tr-TR" sz="5400" dirty="0">
                <a:solidFill>
                  <a:schemeClr val="bg1">
                    <a:lumMod val="95000"/>
                    <a:lumOff val="5000"/>
                  </a:schemeClr>
                </a:solidFill>
              </a:rPr>
            </a:br>
            <a:r>
              <a:rPr lang="tr-TR" sz="5400" dirty="0">
                <a:solidFill>
                  <a:schemeClr val="bg1">
                    <a:lumMod val="95000"/>
                    <a:lumOff val="5000"/>
                  </a:schemeClr>
                </a:solidFill>
              </a:rPr>
              <a:t>PHI 421</a:t>
            </a:r>
            <a:br>
              <a:rPr lang="tr-TR" sz="5400" dirty="0">
                <a:solidFill>
                  <a:schemeClr val="bg1">
                    <a:lumMod val="95000"/>
                    <a:lumOff val="5000"/>
                  </a:schemeClr>
                </a:solidFill>
              </a:rPr>
            </a:br>
            <a:r>
              <a:rPr lang="tr-TR" sz="5400" dirty="0" err="1">
                <a:solidFill>
                  <a:schemeClr val="bg1">
                    <a:lumMod val="95000"/>
                    <a:lumOff val="5000"/>
                  </a:schemeClr>
                </a:solidFill>
              </a:rPr>
              <a:t>Contemporary</a:t>
            </a:r>
            <a:r>
              <a:rPr lang="tr-TR" sz="5400" dirty="0">
                <a:solidFill>
                  <a:schemeClr val="bg1">
                    <a:lumMod val="95000"/>
                    <a:lumOff val="5000"/>
                  </a:schemeClr>
                </a:solidFill>
              </a:rPr>
              <a:t> </a:t>
            </a:r>
            <a:r>
              <a:rPr lang="tr-TR" sz="5400" dirty="0" err="1">
                <a:solidFill>
                  <a:schemeClr val="bg1">
                    <a:lumMod val="95000"/>
                    <a:lumOff val="5000"/>
                  </a:schemeClr>
                </a:solidFill>
              </a:rPr>
              <a:t>Philosophy</a:t>
            </a:r>
            <a:br>
              <a:rPr lang="tr-TR" sz="2700" dirty="0">
                <a:solidFill>
                  <a:schemeClr val="bg1">
                    <a:lumMod val="95000"/>
                    <a:lumOff val="5000"/>
                  </a:schemeClr>
                </a:solidFill>
              </a:rPr>
            </a:br>
            <a:br>
              <a:rPr lang="tr-TR" sz="2700" dirty="0">
                <a:solidFill>
                  <a:schemeClr val="bg1">
                    <a:lumMod val="95000"/>
                    <a:lumOff val="5000"/>
                  </a:schemeClr>
                </a:solidFill>
              </a:rPr>
            </a:br>
            <a:r>
              <a:rPr lang="tr-TR" sz="2700" dirty="0" err="1">
                <a:solidFill>
                  <a:schemeClr val="bg1">
                    <a:lumMod val="95000"/>
                    <a:lumOff val="5000"/>
                  </a:schemeClr>
                </a:solidFill>
              </a:rPr>
              <a:t>Week</a:t>
            </a:r>
            <a:r>
              <a:rPr lang="tr-TR" sz="2700">
                <a:solidFill>
                  <a:schemeClr val="bg1">
                    <a:lumMod val="95000"/>
                    <a:lumOff val="5000"/>
                  </a:schemeClr>
                </a:solidFill>
              </a:rPr>
              <a:t> 4</a:t>
            </a:r>
            <a:br>
              <a:rPr lang="tr-TR" sz="2700" dirty="0">
                <a:solidFill>
                  <a:schemeClr val="bg1">
                    <a:lumMod val="95000"/>
                    <a:lumOff val="5000"/>
                  </a:schemeClr>
                </a:solidFill>
              </a:rPr>
            </a:br>
            <a:br>
              <a:rPr lang="tr-TR" sz="2700" dirty="0">
                <a:solidFill>
                  <a:schemeClr val="bg1">
                    <a:lumMod val="95000"/>
                    <a:lumOff val="5000"/>
                  </a:schemeClr>
                </a:solidFill>
              </a:rPr>
            </a:br>
            <a:endParaRPr lang="tr-TR" sz="2700" dirty="0">
              <a:solidFill>
                <a:schemeClr val="bg1">
                  <a:lumMod val="95000"/>
                  <a:lumOff val="5000"/>
                </a:schemeClr>
              </a:solidFill>
            </a:endParaRPr>
          </a:p>
        </p:txBody>
      </p:sp>
    </p:spTree>
    <p:extLst>
      <p:ext uri="{BB962C8B-B14F-4D97-AF65-F5344CB8AC3E}">
        <p14:creationId xmlns:p14="http://schemas.microsoft.com/office/powerpoint/2010/main" val="1604692497"/>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8AA5BC-4F7A-4226-8F99-6D824B22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9" name="Straight Connector 8">
            <a:extLst>
              <a:ext uri="{FF2B5EF4-FFF2-40B4-BE49-F238E27FC236}">
                <a16:creationId xmlns:a16="http://schemas.microsoft.com/office/drawing/2014/main" id="{911DBBF1-3229-4BD9-B3D1-B4CA571E743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843625"/>
            <a:ext cx="12188824"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5BC87C3E-1040-4EE4-9BDB-9537F7A1B3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6" y="968282"/>
            <a:ext cx="12188824" cy="49469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7FA8D11-0DCD-1169-3745-0DE7A60226BC}"/>
              </a:ext>
            </a:extLst>
          </p:cNvPr>
          <p:cNvSpPr>
            <a:spLocks noGrp="1"/>
          </p:cNvSpPr>
          <p:nvPr>
            <p:ph type="title"/>
          </p:nvPr>
        </p:nvSpPr>
        <p:spPr>
          <a:xfrm>
            <a:off x="1231641" y="2034075"/>
            <a:ext cx="10165022" cy="3994787"/>
          </a:xfrm>
        </p:spPr>
        <p:txBody>
          <a:bodyPr vert="horz" lIns="91440" tIns="45720" rIns="91440" bIns="45720" rtlCol="0" anchor="b">
            <a:normAutofit fontScale="90000"/>
          </a:bodyPr>
          <a:lstStyle/>
          <a:p>
            <a:pPr lvl="0">
              <a:lnSpc>
                <a:spcPct val="115000"/>
              </a:lnSpc>
              <a:spcAft>
                <a:spcPts val="100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br>
              <a:rPr lang="en-US" sz="1800" dirty="0">
                <a:solidFill>
                  <a:srgbClr val="000000"/>
                </a:solidFill>
                <a:effectLst/>
                <a:latin typeface="Times" pitchFamily="2" charset="0"/>
                <a:ea typeface="Calibri" panose="020F0502020204030204" pitchFamily="34" charset="0"/>
                <a:cs typeface="Times" pitchFamily="2" charset="0"/>
              </a:rPr>
            </a:br>
            <a:r>
              <a:rPr lang="en-US" sz="1800" dirty="0">
                <a:solidFill>
                  <a:srgbClr val="000000"/>
                </a:solidFill>
                <a:effectLst/>
                <a:latin typeface="Times" pitchFamily="2" charset="0"/>
                <a:ea typeface="Calibri" panose="020F0502020204030204" pitchFamily="34" charset="0"/>
                <a:cs typeface="Times" pitchFamily="2" charset="0"/>
              </a:rPr>
              <a:t>Life-World</a:t>
            </a:r>
            <a:br>
              <a:rPr lang="en-TR"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dirty="0">
                <a:solidFill>
                  <a:srgbClr val="000000"/>
                </a:solidFill>
                <a:effectLst/>
                <a:latin typeface="Times" pitchFamily="2" charset="0"/>
                <a:ea typeface="Calibri" panose="020F0502020204030204" pitchFamily="34" charset="0"/>
                <a:cs typeface="Times" pitchFamily="2" charset="0"/>
              </a:rPr>
              <a:t> </a:t>
            </a:r>
            <a:br>
              <a:rPr lang="en-TR"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dirty="0">
                <a:solidFill>
                  <a:srgbClr val="000000"/>
                </a:solidFill>
                <a:effectLst/>
                <a:latin typeface="Times" pitchFamily="2" charset="0"/>
                <a:ea typeface="Calibri" panose="020F0502020204030204" pitchFamily="34" charset="0"/>
                <a:cs typeface="Times" pitchFamily="2" charset="0"/>
              </a:rPr>
              <a:t>Husserl's analysis of the lifeworld (the prescientific world of experience) constitutes one of his best-known investigations and is among those that have found widest acceptance outside of phenomenology—for instance, in parts of sociology.</a:t>
            </a:r>
            <a:br>
              <a:rPr lang="en-TR"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dirty="0">
                <a:solidFill>
                  <a:srgbClr val="000000"/>
                </a:solidFill>
                <a:effectLst/>
                <a:latin typeface="Times" pitchFamily="2" charset="0"/>
                <a:ea typeface="Calibri" panose="020F0502020204030204" pitchFamily="34" charset="0"/>
                <a:cs typeface="Times" pitchFamily="2" charset="0"/>
              </a:rPr>
              <a:t>What crisis is Husserl referring to? To put it slightly paradoxically, one could say that the positive sciences, and, more specifically, the objectivistic paradigm of science, have been too successful. A crisis not only reveals itself in dramatic breakdowns, but also in a smoothly functioning mindlessness. According to Husserl, the positive sciences have had such immense success that they are no longer reflecting on their own foundations and eventual limitations, but merely concerned with advanced technical issues. The fundamental problems pertaining to the very (metaphysical) framework within which these sciences operate have been lost from sight, as have questions like 'What is truth?,' 'What is knowledge?,' 'What is reality?, What is a good and meaningful life?,' and the like. To put it differently, not only are the positive sciences in need of an ontological and epistemological clarification, they have also lost their existential relevance. This is why Husserl accuses the sciences of having gone bankrupt ethically as well as philosophically.</a:t>
            </a:r>
            <a:br>
              <a:rPr lang="en-TR" sz="1800" dirty="0">
                <a:effectLst/>
                <a:latin typeface="Calibri" panose="020F0502020204030204" pitchFamily="34" charset="0"/>
                <a:ea typeface="Calibri" panose="020F0502020204030204" pitchFamily="34" charset="0"/>
                <a:cs typeface="Times New Roman" panose="02020603050405020304" pitchFamily="18" charset="0"/>
              </a:rPr>
            </a:br>
            <a:endParaRPr lang="en-US" sz="6600" kern="1200" dirty="0">
              <a:solidFill>
                <a:schemeClr val="tx1"/>
              </a:solidFill>
              <a:latin typeface="+mj-lt"/>
              <a:ea typeface="+mj-ea"/>
              <a:cs typeface="+mj-cs"/>
            </a:endParaRPr>
          </a:p>
        </p:txBody>
      </p:sp>
      <p:cxnSp>
        <p:nvCxnSpPr>
          <p:cNvPr id="13" name="Straight Connector 12">
            <a:extLst>
              <a:ext uri="{FF2B5EF4-FFF2-40B4-BE49-F238E27FC236}">
                <a16:creationId xmlns:a16="http://schemas.microsoft.com/office/drawing/2014/main" id="{42CDBECE-872A-4C73-9DC1-BB4E805E2CF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3894594"/>
            <a:ext cx="27432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5CD5A0B-CDD7-427C-AA42-2EECFDFA181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6028863"/>
            <a:ext cx="12188824"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20653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26BDCA6B-3C9C-4213-A0D9-30BD5F0B07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0" y="0"/>
            <a:ext cx="8426302" cy="6858000"/>
          </a:xfrm>
          <a:custGeom>
            <a:avLst/>
            <a:gdLst>
              <a:gd name="connsiteX0" fmla="*/ 184095 w 8426302"/>
              <a:gd name="connsiteY0" fmla="*/ 6858000 h 6858000"/>
              <a:gd name="connsiteX1" fmla="*/ 8426302 w 8426302"/>
              <a:gd name="connsiteY1" fmla="*/ 6858000 h 6858000"/>
              <a:gd name="connsiteX2" fmla="*/ 8426302 w 8426302"/>
              <a:gd name="connsiteY2" fmla="*/ 0 h 6858000"/>
              <a:gd name="connsiteX3" fmla="*/ 2743435 w 8426302"/>
              <a:gd name="connsiteY3" fmla="*/ 0 h 6858000"/>
              <a:gd name="connsiteX4" fmla="*/ 2688451 w 8426302"/>
              <a:gd name="connsiteY4" fmla="*/ 37385 h 6858000"/>
              <a:gd name="connsiteX5" fmla="*/ 0 w 8426302"/>
              <a:gd name="connsiteY5" fmla="*/ 5321277 h 6858000"/>
              <a:gd name="connsiteX6" fmla="*/ 116943 w 8426302"/>
              <a:gd name="connsiteY6" fmla="*/ 65584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26302" h="6858000">
                <a:moveTo>
                  <a:pt x="184095" y="6858000"/>
                </a:moveTo>
                <a:lnTo>
                  <a:pt x="8426302" y="6858000"/>
                </a:lnTo>
                <a:lnTo>
                  <a:pt x="8426302" y="0"/>
                </a:lnTo>
                <a:lnTo>
                  <a:pt x="2743435" y="0"/>
                </a:lnTo>
                <a:lnTo>
                  <a:pt x="2688451" y="37385"/>
                </a:lnTo>
                <a:cubicBezTo>
                  <a:pt x="1058888" y="1225893"/>
                  <a:pt x="0" y="3149927"/>
                  <a:pt x="0" y="5321277"/>
                </a:cubicBezTo>
                <a:cubicBezTo>
                  <a:pt x="0" y="5744268"/>
                  <a:pt x="40184" y="6157873"/>
                  <a:pt x="116943" y="6558484"/>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FDA12F62-867F-4684-B28B-E085D09DCC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0" y="0"/>
            <a:ext cx="8174932" cy="6858000"/>
          </a:xfrm>
          <a:custGeom>
            <a:avLst/>
            <a:gdLst>
              <a:gd name="connsiteX0" fmla="*/ 190266 w 8174932"/>
              <a:gd name="connsiteY0" fmla="*/ 6858000 h 6858000"/>
              <a:gd name="connsiteX1" fmla="*/ 8174932 w 8174932"/>
              <a:gd name="connsiteY1" fmla="*/ 6858000 h 6858000"/>
              <a:gd name="connsiteX2" fmla="*/ 8174932 w 8174932"/>
              <a:gd name="connsiteY2" fmla="*/ 0 h 6858000"/>
              <a:gd name="connsiteX3" fmla="*/ 2944847 w 8174932"/>
              <a:gd name="connsiteY3" fmla="*/ 0 h 6858000"/>
              <a:gd name="connsiteX4" fmla="*/ 2646373 w 8174932"/>
              <a:gd name="connsiteY4" fmla="*/ 196447 h 6858000"/>
              <a:gd name="connsiteX5" fmla="*/ 0 w 8174932"/>
              <a:gd name="connsiteY5" fmla="*/ 5321277 h 6858000"/>
              <a:gd name="connsiteX6" fmla="*/ 112445 w 8174932"/>
              <a:gd name="connsiteY6" fmla="*/ 651089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74932" h="6858000">
                <a:moveTo>
                  <a:pt x="190266" y="6858000"/>
                </a:moveTo>
                <a:lnTo>
                  <a:pt x="8174932" y="6858000"/>
                </a:lnTo>
                <a:lnTo>
                  <a:pt x="8174932" y="0"/>
                </a:lnTo>
                <a:lnTo>
                  <a:pt x="2944847" y="0"/>
                </a:lnTo>
                <a:lnTo>
                  <a:pt x="2646373" y="196447"/>
                </a:lnTo>
                <a:cubicBezTo>
                  <a:pt x="1044779" y="1335395"/>
                  <a:pt x="0" y="3206327"/>
                  <a:pt x="0" y="5321277"/>
                </a:cubicBezTo>
                <a:cubicBezTo>
                  <a:pt x="0" y="5727999"/>
                  <a:pt x="38639" y="6125696"/>
                  <a:pt x="112445" y="6510898"/>
                </a:cubicBez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182CDB3-4539-0A01-4A3A-7AB383939F81}"/>
              </a:ext>
            </a:extLst>
          </p:cNvPr>
          <p:cNvSpPr>
            <a:spLocks noGrp="1"/>
          </p:cNvSpPr>
          <p:nvPr>
            <p:ph type="title"/>
          </p:nvPr>
        </p:nvSpPr>
        <p:spPr>
          <a:xfrm>
            <a:off x="804672" y="234110"/>
            <a:ext cx="5936370" cy="6036061"/>
          </a:xfrm>
        </p:spPr>
        <p:txBody>
          <a:bodyPr vert="horz" lIns="91440" tIns="45720" rIns="91440" bIns="45720" rtlCol="0" anchor="b">
            <a:normAutofit fontScale="90000"/>
          </a:bodyPr>
          <a:lstStyle/>
          <a:p>
            <a:pPr marL="342900" lvl="0" indent="-342900">
              <a:lnSpc>
                <a:spcPct val="115000"/>
              </a:lnSpc>
            </a:pPr>
            <a:r>
              <a:rPr lang="en-US" sz="1800" dirty="0">
                <a:effectLst/>
                <a:latin typeface="Times" pitchFamily="2" charset="0"/>
                <a:ea typeface="Calibri" panose="020F0502020204030204" pitchFamily="34" charset="0"/>
                <a:cs typeface="Times" pitchFamily="2" charset="0"/>
              </a:rPr>
              <a:t>	According to Husserl, the only way to overcome the present scientific crisis and to heal the disastrous rupture between the world of science and the world of everyday life is by criticizing this reigning objectivism. This is why Husserl commences his analysis of the lifeworld, a lifeworld which, although it constitutes the historical and systematical foundation of science, has been forgotten and repressed by it.</a:t>
            </a:r>
            <a:br>
              <a:rPr lang="en-TR"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dirty="0">
                <a:effectLst/>
                <a:latin typeface="Times" pitchFamily="2" charset="0"/>
                <a:ea typeface="Calibri" panose="020F0502020204030204" pitchFamily="34" charset="0"/>
                <a:cs typeface="Times" pitchFamily="2" charset="0"/>
              </a:rPr>
              <a:t>In our prescientific experience, the world is given concretely, sensuously, and intuitively. In contrast, the scientific world is a system of idealities that in principle transcends sensuous experience. Whereas the lifeworld is a world of situated, relative truths, science seeks to realize an idea about strict and objective knowledge that is freed from every relation to the subjective first-person perspective. Whereas the objects in the lifeworld are characterized by their relative, approximate, and perspectival givenness—when I experience the water as cold, my friend might experience it as warm; my perspective on the table is not completely identical with my neighbors—the objects of science are characterized as irrelative, </a:t>
            </a:r>
            <a:r>
              <a:rPr lang="en-US" sz="1800" dirty="0" err="1">
                <a:effectLst/>
                <a:latin typeface="Times" pitchFamily="2" charset="0"/>
                <a:ea typeface="Calibri" panose="020F0502020204030204" pitchFamily="34" charset="0"/>
                <a:cs typeface="Times" pitchFamily="2" charset="0"/>
              </a:rPr>
              <a:t>nonperspectival</a:t>
            </a:r>
            <a:r>
              <a:rPr lang="en-US" sz="1800" dirty="0">
                <a:effectLst/>
                <a:latin typeface="Times" pitchFamily="2" charset="0"/>
                <a:ea typeface="Calibri" panose="020F0502020204030204" pitchFamily="34" charset="0"/>
                <a:cs typeface="Times" pitchFamily="2" charset="0"/>
              </a:rPr>
              <a:t>, univocal, and exact.</a:t>
            </a:r>
            <a:endParaRPr lang="en-US" sz="7200" kern="1200" dirty="0">
              <a:latin typeface="+mj-lt"/>
              <a:ea typeface="+mj-ea"/>
              <a:cs typeface="+mj-cs"/>
            </a:endParaRPr>
          </a:p>
        </p:txBody>
      </p:sp>
    </p:spTree>
    <p:extLst>
      <p:ext uri="{BB962C8B-B14F-4D97-AF65-F5344CB8AC3E}">
        <p14:creationId xmlns:p14="http://schemas.microsoft.com/office/powerpoint/2010/main" val="2720120646"/>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Down Arrow 7">
            <a:extLst>
              <a:ext uri="{FF2B5EF4-FFF2-40B4-BE49-F238E27FC236}">
                <a16:creationId xmlns:a16="http://schemas.microsoft.com/office/drawing/2014/main" id="{B547373F-AF2E-4907-B442-9F902B387F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0100" y="-4763"/>
            <a:ext cx="3333749" cy="3338514"/>
          </a:xfrm>
          <a:prstGeom prst="downArrow">
            <a:avLst>
              <a:gd name="adj1" fmla="val 100000"/>
              <a:gd name="adj2" fmla="val 26890"/>
            </a:avLst>
          </a:prstGeom>
          <a:solidFill>
            <a:schemeClr val="tx1">
              <a:lumMod val="85000"/>
              <a:lumOff val="15000"/>
            </a:schemeClr>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0B946A4C-0966-FB47-93AA-BA74B3B1C23F}"/>
              </a:ext>
            </a:extLst>
          </p:cNvPr>
          <p:cNvSpPr>
            <a:spLocks noGrp="1"/>
          </p:cNvSpPr>
          <p:nvPr>
            <p:ph type="title"/>
          </p:nvPr>
        </p:nvSpPr>
        <p:spPr>
          <a:xfrm>
            <a:off x="1028700" y="190500"/>
            <a:ext cx="2886075" cy="2851279"/>
          </a:xfrm>
          <a:noFill/>
        </p:spPr>
        <p:txBody>
          <a:bodyPr anchor="ctr">
            <a:noAutofit/>
          </a:bodyPr>
          <a:lstStyle/>
          <a:p>
            <a:pPr algn="ctr"/>
            <a:r>
              <a:rPr lang="tr-TR" sz="2000" dirty="0" err="1">
                <a:solidFill>
                  <a:schemeClr val="bg1"/>
                </a:solidFill>
              </a:rPr>
              <a:t>Today’s</a:t>
            </a:r>
            <a:r>
              <a:rPr lang="tr-TR" sz="2000" dirty="0">
                <a:solidFill>
                  <a:schemeClr val="bg1"/>
                </a:solidFill>
              </a:rPr>
              <a:t> Class: </a:t>
            </a:r>
            <a:br>
              <a:rPr lang="tr-TR" sz="2000" dirty="0">
                <a:solidFill>
                  <a:schemeClr val="bg1"/>
                </a:solidFill>
              </a:rPr>
            </a:br>
            <a:br>
              <a:rPr lang="tr-TR" sz="2000" dirty="0">
                <a:solidFill>
                  <a:schemeClr val="bg1"/>
                </a:solidFill>
              </a:rPr>
            </a:br>
            <a:r>
              <a:rPr lang="en-US" sz="2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The Later Husserl: </a:t>
            </a:r>
            <a:br>
              <a:rPr lang="en-US" sz="2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br>
              <a:rPr lang="en-US" sz="2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2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Time, Body, Intersubjectivity, and Lifeworld</a:t>
            </a:r>
            <a:br>
              <a:rPr lang="en-TR"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endParaRPr lang="tr-TR" sz="2400" dirty="0">
              <a:solidFill>
                <a:schemeClr val="bg1"/>
              </a:solidFill>
            </a:endParaRPr>
          </a:p>
        </p:txBody>
      </p:sp>
      <p:sp>
        <p:nvSpPr>
          <p:cNvPr id="4" name="TextBox 3">
            <a:extLst>
              <a:ext uri="{FF2B5EF4-FFF2-40B4-BE49-F238E27FC236}">
                <a16:creationId xmlns:a16="http://schemas.microsoft.com/office/drawing/2014/main" id="{C94F1C4C-B12E-FD45-AA5C-1F1D7B17B194}"/>
              </a:ext>
            </a:extLst>
          </p:cNvPr>
          <p:cNvSpPr txBox="1"/>
          <p:nvPr/>
        </p:nvSpPr>
        <p:spPr>
          <a:xfrm>
            <a:off x="4362449" y="0"/>
            <a:ext cx="7186178" cy="7076617"/>
          </a:xfrm>
          <a:prstGeom prst="rect">
            <a:avLst/>
          </a:prstGeom>
          <a:noFill/>
        </p:spPr>
        <p:txBody>
          <a:bodyPr wrap="square" rtlCol="0">
            <a:spAutoFit/>
          </a:bodyPr>
          <a:lstStyle/>
          <a:p>
            <a:pPr marL="457200">
              <a:lnSpc>
                <a:spcPct val="115000"/>
              </a:lnSpc>
              <a:spcAft>
                <a:spcPts val="10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The main book: Cartesian Meditations</a:t>
            </a:r>
            <a:endParaRPr lang="en-T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tr-TR" sz="2800" dirty="0"/>
          </a:p>
          <a:p>
            <a:pPr algn="just">
              <a:lnSpc>
                <a:spcPct val="115000"/>
              </a:lnSpc>
              <a:spcAft>
                <a:spcPts val="100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800" dirty="0">
                <a:solidFill>
                  <a:srgbClr val="000000"/>
                </a:solidFill>
                <a:effectLst/>
                <a:latin typeface="Times" pitchFamily="2" charset="0"/>
                <a:ea typeface="Calibri" panose="020F0502020204030204" pitchFamily="34" charset="0"/>
                <a:cs typeface="Times" pitchFamily="2" charset="0"/>
              </a:rPr>
              <a:t>Husserl repeatedly emphasizes that his transcendental phenomenological</a:t>
            </a:r>
          </a:p>
          <a:p>
            <a:pPr algn="just">
              <a:lnSpc>
                <a:spcPct val="115000"/>
              </a:lnSpc>
              <a:spcAft>
                <a:spcPts val="100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800" dirty="0">
                <a:solidFill>
                  <a:srgbClr val="000000"/>
                </a:solidFill>
                <a:effectLst/>
                <a:latin typeface="Times" pitchFamily="2" charset="0"/>
                <a:ea typeface="Calibri" panose="020F0502020204030204" pitchFamily="34" charset="0"/>
                <a:cs typeface="Times" pitchFamily="2" charset="0"/>
              </a:rPr>
              <a:t> idealism is radically unlike any traditional idealism, which by its very </a:t>
            </a:r>
          </a:p>
          <a:p>
            <a:pPr algn="just">
              <a:lnSpc>
                <a:spcPct val="115000"/>
              </a:lnSpc>
              <a:spcAft>
                <a:spcPts val="100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800" dirty="0">
                <a:solidFill>
                  <a:srgbClr val="000000"/>
                </a:solidFill>
                <a:effectLst/>
                <a:latin typeface="Times" pitchFamily="2" charset="0"/>
                <a:ea typeface="Calibri" panose="020F0502020204030204" pitchFamily="34" charset="0"/>
                <a:cs typeface="Times" pitchFamily="2" charset="0"/>
              </a:rPr>
              <a:t>opposition to realism simply manifests its confinement within the natural</a:t>
            </a:r>
          </a:p>
          <a:p>
            <a:pPr algn="just">
              <a:lnSpc>
                <a:spcPct val="115000"/>
              </a:lnSpc>
              <a:spcAft>
                <a:spcPts val="100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800" dirty="0">
                <a:solidFill>
                  <a:srgbClr val="000000"/>
                </a:solidFill>
                <a:effectLst/>
                <a:latin typeface="Times" pitchFamily="2" charset="0"/>
                <a:ea typeface="Calibri" panose="020F0502020204030204" pitchFamily="34" charset="0"/>
                <a:cs typeface="Times" pitchFamily="2" charset="0"/>
              </a:rPr>
              <a:t> attitude. Eventually, Husserl gave up the idea of a static correlation </a:t>
            </a:r>
          </a:p>
          <a:p>
            <a:pPr algn="just">
              <a:lnSpc>
                <a:spcPct val="115000"/>
              </a:lnSpc>
              <a:spcAft>
                <a:spcPts val="100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800" dirty="0">
                <a:solidFill>
                  <a:srgbClr val="000000"/>
                </a:solidFill>
                <a:effectLst/>
                <a:latin typeface="Times" pitchFamily="2" charset="0"/>
                <a:ea typeface="Calibri" panose="020F0502020204030204" pitchFamily="34" charset="0"/>
                <a:cs typeface="Times" pitchFamily="2" charset="0"/>
              </a:rPr>
              <a:t>between the constituting and the constituted. As he points out in some</a:t>
            </a:r>
          </a:p>
          <a:p>
            <a:pPr algn="just">
              <a:lnSpc>
                <a:spcPct val="115000"/>
              </a:lnSpc>
              <a:spcAft>
                <a:spcPts val="100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800" dirty="0">
                <a:solidFill>
                  <a:srgbClr val="000000"/>
                </a:solidFill>
                <a:effectLst/>
                <a:latin typeface="Times" pitchFamily="2" charset="0"/>
                <a:ea typeface="Calibri" panose="020F0502020204030204" pitchFamily="34" charset="0"/>
                <a:cs typeface="Times" pitchFamily="2" charset="0"/>
              </a:rPr>
              <a:t> of his later writings, the constitutive performance is characterized by a </a:t>
            </a:r>
          </a:p>
          <a:p>
            <a:pPr algn="just">
              <a:lnSpc>
                <a:spcPct val="115000"/>
              </a:lnSpc>
              <a:spcAft>
                <a:spcPts val="100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800" dirty="0">
                <a:solidFill>
                  <a:srgbClr val="000000"/>
                </a:solidFill>
                <a:effectLst/>
                <a:latin typeface="Times" pitchFamily="2" charset="0"/>
                <a:ea typeface="Calibri" panose="020F0502020204030204" pitchFamily="34" charset="0"/>
                <a:cs typeface="Times" pitchFamily="2" charset="0"/>
              </a:rPr>
              <a:t>certain reciprocity insofar as the constituting subject is itself constituted </a:t>
            </a:r>
          </a:p>
          <a:p>
            <a:pPr algn="just">
              <a:lnSpc>
                <a:spcPct val="115000"/>
              </a:lnSpc>
              <a:spcAft>
                <a:spcPts val="100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800" dirty="0">
                <a:solidFill>
                  <a:srgbClr val="000000"/>
                </a:solidFill>
                <a:effectLst/>
                <a:latin typeface="Times" pitchFamily="2" charset="0"/>
                <a:ea typeface="Calibri" panose="020F0502020204030204" pitchFamily="34" charset="0"/>
                <a:cs typeface="Times" pitchFamily="2" charset="0"/>
              </a:rPr>
              <a:t>in the very process of constitution. It is against this background that one </a:t>
            </a:r>
          </a:p>
          <a:p>
            <a:pPr algn="just">
              <a:lnSpc>
                <a:spcPct val="115000"/>
              </a:lnSpc>
              <a:spcAft>
                <a:spcPts val="100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800" dirty="0">
                <a:solidFill>
                  <a:srgbClr val="000000"/>
                </a:solidFill>
                <a:effectLst/>
                <a:latin typeface="Times" pitchFamily="2" charset="0"/>
                <a:ea typeface="Calibri" panose="020F0502020204030204" pitchFamily="34" charset="0"/>
                <a:cs typeface="Times" pitchFamily="2" charset="0"/>
              </a:rPr>
              <a:t>should understand assertions from </a:t>
            </a:r>
            <a:r>
              <a:rPr lang="en-US" sz="1800" dirty="0" err="1">
                <a:solidFill>
                  <a:srgbClr val="000000"/>
                </a:solidFill>
                <a:effectLst/>
                <a:latin typeface="Times" pitchFamily="2" charset="0"/>
                <a:ea typeface="Calibri" panose="020F0502020204030204" pitchFamily="34" charset="0"/>
                <a:cs typeface="Times" pitchFamily="2" charset="0"/>
              </a:rPr>
              <a:t>Cartesianische</a:t>
            </a:r>
            <a:r>
              <a:rPr lang="en-US" sz="1800" dirty="0">
                <a:solidFill>
                  <a:srgbClr val="000000"/>
                </a:solidFill>
                <a:effectLst/>
                <a:latin typeface="Times" pitchFamily="2" charset="0"/>
                <a:ea typeface="Calibri" panose="020F0502020204030204" pitchFamily="34" charset="0"/>
                <a:cs typeface="Times" pitchFamily="2" charset="0"/>
              </a:rPr>
              <a:t> </a:t>
            </a:r>
            <a:r>
              <a:rPr lang="en-US" sz="1800" dirty="0" err="1">
                <a:solidFill>
                  <a:srgbClr val="000000"/>
                </a:solidFill>
                <a:effectLst/>
                <a:latin typeface="Times" pitchFamily="2" charset="0"/>
                <a:ea typeface="Calibri" panose="020F0502020204030204" pitchFamily="34" charset="0"/>
                <a:cs typeface="Times" pitchFamily="2" charset="0"/>
              </a:rPr>
              <a:t>Meditationen</a:t>
            </a:r>
            <a:r>
              <a:rPr lang="en-US" sz="1800" dirty="0">
                <a:solidFill>
                  <a:srgbClr val="000000"/>
                </a:solidFill>
                <a:effectLst/>
                <a:latin typeface="Times" pitchFamily="2" charset="0"/>
                <a:ea typeface="Calibri" panose="020F0502020204030204" pitchFamily="34" charset="0"/>
                <a:cs typeface="Times" pitchFamily="2" charset="0"/>
              </a:rPr>
              <a:t> to the</a:t>
            </a:r>
          </a:p>
          <a:p>
            <a:pPr algn="just">
              <a:lnSpc>
                <a:spcPct val="115000"/>
              </a:lnSpc>
              <a:spcAft>
                <a:spcPts val="100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800" dirty="0">
                <a:solidFill>
                  <a:srgbClr val="000000"/>
                </a:solidFill>
                <a:effectLst/>
                <a:latin typeface="Times" pitchFamily="2" charset="0"/>
                <a:ea typeface="Calibri" panose="020F0502020204030204" pitchFamily="34" charset="0"/>
                <a:cs typeface="Times" pitchFamily="2" charset="0"/>
              </a:rPr>
              <a:t> effect that the constitution of the world implies a </a:t>
            </a:r>
            <a:r>
              <a:rPr lang="en-US" sz="1800" dirty="0" err="1">
                <a:solidFill>
                  <a:srgbClr val="000000"/>
                </a:solidFill>
                <a:effectLst/>
                <a:latin typeface="Times" pitchFamily="2" charset="0"/>
                <a:ea typeface="Calibri" panose="020F0502020204030204" pitchFamily="34" charset="0"/>
                <a:cs typeface="Times" pitchFamily="2" charset="0"/>
              </a:rPr>
              <a:t>mundanization</a:t>
            </a:r>
            <a:r>
              <a:rPr lang="en-US" sz="1800" dirty="0">
                <a:solidFill>
                  <a:srgbClr val="000000"/>
                </a:solidFill>
                <a:effectLst/>
                <a:latin typeface="Times" pitchFamily="2" charset="0"/>
                <a:ea typeface="Calibri" panose="020F0502020204030204" pitchFamily="34" charset="0"/>
                <a:cs typeface="Times" pitchFamily="2" charset="0"/>
              </a:rPr>
              <a:t> of the </a:t>
            </a:r>
          </a:p>
          <a:p>
            <a:pPr algn="just">
              <a:lnSpc>
                <a:spcPct val="115000"/>
              </a:lnSpc>
              <a:spcAft>
                <a:spcPts val="100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800" dirty="0">
                <a:solidFill>
                  <a:srgbClr val="000000"/>
                </a:solidFill>
                <a:effectLst/>
                <a:latin typeface="Times" pitchFamily="2" charset="0"/>
                <a:ea typeface="Calibri" panose="020F0502020204030204" pitchFamily="34" charset="0"/>
                <a:cs typeface="Times" pitchFamily="2" charset="0"/>
              </a:rPr>
              <a:t>constituting subject. that is, that the subject's constitutive experience of</a:t>
            </a:r>
          </a:p>
          <a:p>
            <a:pPr algn="just">
              <a:lnSpc>
                <a:spcPct val="115000"/>
              </a:lnSpc>
              <a:spcAft>
                <a:spcPts val="100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800" dirty="0">
                <a:solidFill>
                  <a:srgbClr val="000000"/>
                </a:solidFill>
                <a:effectLst/>
                <a:latin typeface="Times" pitchFamily="2" charset="0"/>
                <a:ea typeface="Calibri" panose="020F0502020204030204" pitchFamily="34" charset="0"/>
                <a:cs typeface="Times" pitchFamily="2" charset="0"/>
              </a:rPr>
              <a:t> the world goes hand in hand with the subject's constitutive experience of </a:t>
            </a:r>
          </a:p>
          <a:p>
            <a:pPr algn="just">
              <a:lnSpc>
                <a:spcPct val="115000"/>
              </a:lnSpc>
              <a:spcAft>
                <a:spcPts val="100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800" dirty="0">
                <a:solidFill>
                  <a:srgbClr val="000000"/>
                </a:solidFill>
                <a:effectLst/>
                <a:latin typeface="Times" pitchFamily="2" charset="0"/>
                <a:ea typeface="Calibri" panose="020F0502020204030204" pitchFamily="34" charset="0"/>
                <a:cs typeface="Times" pitchFamily="2" charset="0"/>
              </a:rPr>
              <a:t>its own worldly being.</a:t>
            </a:r>
            <a:endParaRPr lang="en-TR"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100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TR"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82413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4FB2F3E-259B-4650-B258-F09745BAA8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084C5BAC-71DF-48C0-AB51-699516D3BE5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a:noFill/>
        </p:grpSpPr>
        <p:sp>
          <p:nvSpPr>
            <p:cNvPr id="10" name="Freeform 5">
              <a:extLst>
                <a:ext uri="{FF2B5EF4-FFF2-40B4-BE49-F238E27FC236}">
                  <a16:creationId xmlns:a16="http://schemas.microsoft.com/office/drawing/2014/main" id="{6742FA10-28D2-4023-A08B-427E93706E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17000"/>
                </a:schemeClr>
              </a:solidFill>
              <a:prstDash val="solid"/>
              <a:miter lim="800000"/>
              <a:headEnd/>
              <a:tailEnd/>
            </a:ln>
          </p:spPr>
        </p:sp>
        <p:sp>
          <p:nvSpPr>
            <p:cNvPr id="11" name="Freeform 6">
              <a:extLst>
                <a:ext uri="{FF2B5EF4-FFF2-40B4-BE49-F238E27FC236}">
                  <a16:creationId xmlns:a16="http://schemas.microsoft.com/office/drawing/2014/main" id="{BC497CE0-1368-4C66-923F-CA97C35EDC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p:spPr>
        </p:sp>
        <p:sp>
          <p:nvSpPr>
            <p:cNvPr id="12" name="Freeform 7">
              <a:extLst>
                <a:ext uri="{FF2B5EF4-FFF2-40B4-BE49-F238E27FC236}">
                  <a16:creationId xmlns:a16="http://schemas.microsoft.com/office/drawing/2014/main" id="{F96D638D-D7BB-43E9-BC7A-6FBBDB507B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18000"/>
                </a:schemeClr>
              </a:solidFill>
              <a:prstDash val="dash"/>
              <a:miter lim="800000"/>
              <a:headEnd/>
              <a:tailEnd/>
            </a:ln>
          </p:spPr>
        </p:sp>
        <p:sp>
          <p:nvSpPr>
            <p:cNvPr id="13" name="Freeform 8">
              <a:extLst>
                <a:ext uri="{FF2B5EF4-FFF2-40B4-BE49-F238E27FC236}">
                  <a16:creationId xmlns:a16="http://schemas.microsoft.com/office/drawing/2014/main" id="{207DB018-8F92-42DF-A1CA-065C774E6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15000"/>
                </a:schemeClr>
              </a:solidFill>
              <a:prstDash val="solid"/>
              <a:miter lim="800000"/>
              <a:headEnd/>
              <a:tailEnd/>
            </a:ln>
          </p:spPr>
        </p:sp>
        <p:sp>
          <p:nvSpPr>
            <p:cNvPr id="14" name="Freeform 9">
              <a:extLst>
                <a:ext uri="{FF2B5EF4-FFF2-40B4-BE49-F238E27FC236}">
                  <a16:creationId xmlns:a16="http://schemas.microsoft.com/office/drawing/2014/main" id="{BB2A6006-A798-4927-B799-42A45D5B1F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15000"/>
                </a:schemeClr>
              </a:solidFill>
              <a:prstDash val="solid"/>
              <a:miter lim="800000"/>
              <a:headEnd/>
              <a:tailEnd/>
            </a:ln>
          </p:spPr>
        </p:sp>
        <p:sp>
          <p:nvSpPr>
            <p:cNvPr id="15" name="Freeform 10">
              <a:extLst>
                <a:ext uri="{FF2B5EF4-FFF2-40B4-BE49-F238E27FC236}">
                  <a16:creationId xmlns:a16="http://schemas.microsoft.com/office/drawing/2014/main" id="{3F6DB3F4-548A-4D02-A6CC-D5275E6C85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14000"/>
                </a:schemeClr>
              </a:solidFill>
              <a:prstDash val="solid"/>
              <a:miter lim="800000"/>
              <a:headEnd/>
              <a:tailEnd/>
            </a:ln>
          </p:spPr>
        </p:sp>
        <p:sp>
          <p:nvSpPr>
            <p:cNvPr id="16" name="Freeform 11">
              <a:extLst>
                <a:ext uri="{FF2B5EF4-FFF2-40B4-BE49-F238E27FC236}">
                  <a16:creationId xmlns:a16="http://schemas.microsoft.com/office/drawing/2014/main" id="{2D9F4A59-DDA2-427E-802B-9056AD99C0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13000"/>
                </a:schemeClr>
              </a:solidFill>
              <a:prstDash val="solid"/>
              <a:miter lim="800000"/>
              <a:headEnd/>
              <a:tailEnd/>
            </a:ln>
          </p:spPr>
        </p:sp>
        <p:sp>
          <p:nvSpPr>
            <p:cNvPr id="17" name="Freeform 12">
              <a:extLst>
                <a:ext uri="{FF2B5EF4-FFF2-40B4-BE49-F238E27FC236}">
                  <a16:creationId xmlns:a16="http://schemas.microsoft.com/office/drawing/2014/main" id="{BF086A79-DD15-4D5E-A197-9ADE0ACFD1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13000"/>
                </a:schemeClr>
              </a:solidFill>
              <a:prstDash val="solid"/>
              <a:miter lim="800000"/>
              <a:headEnd/>
              <a:tailEnd/>
            </a:ln>
          </p:spPr>
        </p:sp>
        <p:sp>
          <p:nvSpPr>
            <p:cNvPr id="18" name="Freeform 13">
              <a:extLst>
                <a:ext uri="{FF2B5EF4-FFF2-40B4-BE49-F238E27FC236}">
                  <a16:creationId xmlns:a16="http://schemas.microsoft.com/office/drawing/2014/main" id="{CCB86A9C-D602-4645-AF2E-7BADDF1E91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12000"/>
                </a:schemeClr>
              </a:solidFill>
              <a:prstDash val="dash"/>
              <a:miter lim="800000"/>
              <a:headEnd/>
              <a:tailEnd/>
            </a:ln>
          </p:spPr>
        </p:sp>
        <p:sp>
          <p:nvSpPr>
            <p:cNvPr id="19" name="Freeform 14">
              <a:extLst>
                <a:ext uri="{FF2B5EF4-FFF2-40B4-BE49-F238E27FC236}">
                  <a16:creationId xmlns:a16="http://schemas.microsoft.com/office/drawing/2014/main" id="{21C6649F-C4FA-423E-A09A-1B286FAE29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12000"/>
                </a:schemeClr>
              </a:solidFill>
              <a:prstDash val="dash"/>
              <a:miter lim="800000"/>
              <a:headEnd/>
              <a:tailEnd/>
            </a:ln>
          </p:spPr>
        </p:sp>
        <p:sp>
          <p:nvSpPr>
            <p:cNvPr id="20" name="Freeform 15">
              <a:extLst>
                <a:ext uri="{FF2B5EF4-FFF2-40B4-BE49-F238E27FC236}">
                  <a16:creationId xmlns:a16="http://schemas.microsoft.com/office/drawing/2014/main" id="{F00891A4-E0CB-4F23-AD2A-4A21087532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12000"/>
                </a:schemeClr>
              </a:solidFill>
              <a:prstDash val="dashDot"/>
              <a:miter lim="800000"/>
              <a:headEnd/>
              <a:tailEnd/>
            </a:ln>
          </p:spPr>
        </p:sp>
        <p:sp>
          <p:nvSpPr>
            <p:cNvPr id="21" name="Freeform 16">
              <a:extLst>
                <a:ext uri="{FF2B5EF4-FFF2-40B4-BE49-F238E27FC236}">
                  <a16:creationId xmlns:a16="http://schemas.microsoft.com/office/drawing/2014/main" id="{0688C71A-541C-4CD1-9821-92958FFC0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12000"/>
                </a:schemeClr>
              </a:solidFill>
              <a:prstDash val="dashDot"/>
              <a:miter lim="800000"/>
              <a:headEnd/>
              <a:tailEnd/>
            </a:ln>
          </p:spPr>
        </p:sp>
        <p:sp>
          <p:nvSpPr>
            <p:cNvPr id="22" name="Freeform 17">
              <a:extLst>
                <a:ext uri="{FF2B5EF4-FFF2-40B4-BE49-F238E27FC236}">
                  <a16:creationId xmlns:a16="http://schemas.microsoft.com/office/drawing/2014/main" id="{B5F5BDE4-42C0-4408-B6A9-B35D037F15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12000"/>
                </a:schemeClr>
              </a:solidFill>
              <a:prstDash val="solid"/>
              <a:miter lim="800000"/>
              <a:headEnd/>
              <a:tailEnd/>
            </a:ln>
          </p:spPr>
        </p:sp>
        <p:sp>
          <p:nvSpPr>
            <p:cNvPr id="23" name="Freeform 18">
              <a:extLst>
                <a:ext uri="{FF2B5EF4-FFF2-40B4-BE49-F238E27FC236}">
                  <a16:creationId xmlns:a16="http://schemas.microsoft.com/office/drawing/2014/main" id="{B215F5C9-B825-47D1-8E5B-AE5BE61A40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12000"/>
                </a:schemeClr>
              </a:solidFill>
              <a:prstDash val="solid"/>
              <a:miter lim="800000"/>
              <a:headEnd/>
              <a:tailEnd/>
            </a:ln>
          </p:spPr>
        </p:sp>
        <p:sp>
          <p:nvSpPr>
            <p:cNvPr id="24" name="Freeform 19">
              <a:extLst>
                <a:ext uri="{FF2B5EF4-FFF2-40B4-BE49-F238E27FC236}">
                  <a16:creationId xmlns:a16="http://schemas.microsoft.com/office/drawing/2014/main" id="{8FDD346A-E62F-4D05-B776-13CE8F35FA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11000"/>
                </a:schemeClr>
              </a:solidFill>
              <a:prstDash val="solid"/>
              <a:miter lim="800000"/>
              <a:headEnd/>
              <a:tailEnd/>
            </a:ln>
          </p:spPr>
        </p:sp>
        <p:sp>
          <p:nvSpPr>
            <p:cNvPr id="25" name="Freeform 20">
              <a:extLst>
                <a:ext uri="{FF2B5EF4-FFF2-40B4-BE49-F238E27FC236}">
                  <a16:creationId xmlns:a16="http://schemas.microsoft.com/office/drawing/2014/main" id="{C1037E36-F1A3-4462-A9C6-C94A781467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11000"/>
                </a:schemeClr>
              </a:solidFill>
              <a:prstDash val="solid"/>
              <a:miter lim="800000"/>
              <a:headEnd/>
              <a:tailEnd/>
            </a:ln>
          </p:spPr>
        </p:sp>
        <p:sp>
          <p:nvSpPr>
            <p:cNvPr id="26" name="Freeform 21">
              <a:extLst>
                <a:ext uri="{FF2B5EF4-FFF2-40B4-BE49-F238E27FC236}">
                  <a16:creationId xmlns:a16="http://schemas.microsoft.com/office/drawing/2014/main" id="{10D539D8-C2C4-45F9-9778-440E86248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10000"/>
                </a:schemeClr>
              </a:solidFill>
              <a:prstDash val="solid"/>
              <a:miter lim="800000"/>
              <a:headEnd/>
              <a:tailEnd/>
            </a:ln>
          </p:spPr>
        </p:sp>
        <p:sp>
          <p:nvSpPr>
            <p:cNvPr id="27" name="Freeform 22">
              <a:extLst>
                <a:ext uri="{FF2B5EF4-FFF2-40B4-BE49-F238E27FC236}">
                  <a16:creationId xmlns:a16="http://schemas.microsoft.com/office/drawing/2014/main" id="{8B003199-95C6-4E08-9D5D-E53DAF421B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10000"/>
                </a:schemeClr>
              </a:solidFill>
              <a:prstDash val="dash"/>
              <a:miter lim="800000"/>
              <a:headEnd/>
              <a:tailEnd/>
            </a:ln>
          </p:spPr>
        </p:sp>
        <p:sp>
          <p:nvSpPr>
            <p:cNvPr id="28" name="Freeform 23">
              <a:extLst>
                <a:ext uri="{FF2B5EF4-FFF2-40B4-BE49-F238E27FC236}">
                  <a16:creationId xmlns:a16="http://schemas.microsoft.com/office/drawing/2014/main" id="{6A2507B4-2AA4-44A1-93B1-D65EC73AF5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10000"/>
                </a:schemeClr>
              </a:solidFill>
              <a:prstDash val="solid"/>
              <a:miter lim="800000"/>
              <a:headEnd/>
              <a:tailEnd/>
            </a:ln>
          </p:spPr>
        </p:sp>
      </p:grpSp>
      <p:sp>
        <p:nvSpPr>
          <p:cNvPr id="30" name="Isosceles Triangle 29">
            <a:extLst>
              <a:ext uri="{FF2B5EF4-FFF2-40B4-BE49-F238E27FC236}">
                <a16:creationId xmlns:a16="http://schemas.microsoft.com/office/drawing/2014/main" id="{83CB2632-0822-4E49-A707-FA1B8A4D0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435823" y="3320139"/>
            <a:ext cx="300774" cy="259288"/>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solidFill>
                <a:schemeClr val="tx1"/>
              </a:solidFill>
            </a:endParaRPr>
          </a:p>
        </p:txBody>
      </p:sp>
      <p:sp>
        <p:nvSpPr>
          <p:cNvPr id="5" name="TextBox 4">
            <a:extLst>
              <a:ext uri="{FF2B5EF4-FFF2-40B4-BE49-F238E27FC236}">
                <a16:creationId xmlns:a16="http://schemas.microsoft.com/office/drawing/2014/main" id="{E811978C-E4B2-4E48-BCDC-E5755101C0E7}"/>
              </a:ext>
            </a:extLst>
          </p:cNvPr>
          <p:cNvSpPr txBox="1"/>
          <p:nvPr/>
        </p:nvSpPr>
        <p:spPr>
          <a:xfrm>
            <a:off x="315386" y="3977009"/>
            <a:ext cx="11561228" cy="3641510"/>
          </a:xfrm>
          <a:prstGeom prst="rect">
            <a:avLst/>
          </a:prstGeom>
          <a:noFill/>
        </p:spPr>
        <p:txBody>
          <a:bodyPr wrap="square" rtlCol="0">
            <a:spAutoFit/>
          </a:bodyPr>
          <a:lstStyle/>
          <a:p>
            <a:pPr lvl="0" algn="just">
              <a:lnSpc>
                <a:spcPct val="115000"/>
              </a:lnSpc>
              <a:spcAft>
                <a:spcPts val="100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800" dirty="0">
                <a:effectLst/>
                <a:latin typeface="Times" pitchFamily="2" charset="0"/>
                <a:ea typeface="Calibri" panose="020F0502020204030204" pitchFamily="34" charset="0"/>
                <a:cs typeface="Times" pitchFamily="2" charset="0"/>
              </a:rPr>
              <a:t>Why does </a:t>
            </a:r>
            <a:r>
              <a:rPr lang="en-US" sz="1800" dirty="0" err="1">
                <a:effectLst/>
                <a:latin typeface="Times" pitchFamily="2" charset="0"/>
                <a:ea typeface="Calibri" panose="020F0502020204030204" pitchFamily="34" charset="0"/>
                <a:cs typeface="Times" pitchFamily="2" charset="0"/>
              </a:rPr>
              <a:t>Husseri</a:t>
            </a:r>
            <a:r>
              <a:rPr lang="en-US" sz="1800" dirty="0">
                <a:effectLst/>
                <a:latin typeface="Times" pitchFamily="2" charset="0"/>
                <a:ea typeface="Calibri" panose="020F0502020204030204" pitchFamily="34" charset="0"/>
                <a:cs typeface="Times" pitchFamily="2" charset="0"/>
              </a:rPr>
              <a:t> ascribe such central importance to the investigation of temporality? First of all, Husserl’s investigation of intentionality would remain incomplete as long as one ignored the temporal dimension of intentional acts and intentional objects. Without an investigation of time-consciousness it would not be possible to understand the crucial relation between perception and recollection, for instance, nor to understand the important syntheses of identity. Secondly, and even more importantly, </a:t>
            </a:r>
            <a:r>
              <a:rPr lang="en-US" sz="1800" dirty="0" err="1">
                <a:effectLst/>
                <a:latin typeface="Times" pitchFamily="2" charset="0"/>
                <a:ea typeface="Calibri" panose="020F0502020204030204" pitchFamily="34" charset="0"/>
                <a:cs typeface="Times" pitchFamily="2" charset="0"/>
              </a:rPr>
              <a:t>Husserls</a:t>
            </a:r>
            <a:r>
              <a:rPr lang="en-US" sz="1800" dirty="0">
                <a:effectLst/>
                <a:latin typeface="Times" pitchFamily="2" charset="0"/>
                <a:ea typeface="Calibri" panose="020F0502020204030204" pitchFamily="34" charset="0"/>
                <a:cs typeface="Times" pitchFamily="2" charset="0"/>
              </a:rPr>
              <a:t> transcendental </a:t>
            </a:r>
            <a:r>
              <a:rPr lang="en-US" sz="1800" dirty="0" err="1">
                <a:effectLst/>
                <a:latin typeface="Times" pitchFamily="2" charset="0"/>
                <a:ea typeface="Calibri" panose="020F0502020204030204" pitchFamily="34" charset="0"/>
                <a:cs typeface="Times" pitchFamily="2" charset="0"/>
              </a:rPr>
              <a:t>analy</a:t>
            </a:r>
            <a:r>
              <a:rPr lang="en-US" sz="1800" dirty="0">
                <a:effectLst/>
                <a:latin typeface="Times" pitchFamily="2" charset="0"/>
                <a:ea typeface="Calibri" panose="020F0502020204030204" pitchFamily="34" charset="0"/>
                <a:cs typeface="Times" pitchFamily="2" charset="0"/>
              </a:rPr>
              <a:t>- </a:t>
            </a:r>
            <a:r>
              <a:rPr lang="en-US" sz="1800" dirty="0" err="1">
                <a:effectLst/>
                <a:latin typeface="Times" pitchFamily="2" charset="0"/>
                <a:ea typeface="Calibri" panose="020F0502020204030204" pitchFamily="34" charset="0"/>
                <a:cs typeface="Times" pitchFamily="2" charset="0"/>
              </a:rPr>
              <a:t>ses</a:t>
            </a:r>
            <a:r>
              <a:rPr lang="en-US" sz="1800" dirty="0">
                <a:effectLst/>
                <a:latin typeface="Times" pitchFamily="2" charset="0"/>
                <a:ea typeface="Calibri" panose="020F0502020204030204" pitchFamily="34" charset="0"/>
                <a:cs typeface="Times" pitchFamily="2" charset="0"/>
              </a:rPr>
              <a:t> cannot simply make do with a clarification of the constitution of </a:t>
            </a:r>
            <a:r>
              <a:rPr lang="en-US" sz="1800" dirty="0" err="1">
                <a:effectLst/>
                <a:latin typeface="Times" pitchFamily="2" charset="0"/>
                <a:ea typeface="Calibri" panose="020F0502020204030204" pitchFamily="34" charset="0"/>
                <a:cs typeface="Times" pitchFamily="2" charset="0"/>
              </a:rPr>
              <a:t>ob</a:t>
            </a:r>
            <a:r>
              <a:rPr lang="en-US" sz="1800" dirty="0">
                <a:effectLst/>
                <a:latin typeface="Times" pitchFamily="2" charset="0"/>
                <a:ea typeface="Calibri" panose="020F0502020204030204" pitchFamily="34" charset="0"/>
                <a:cs typeface="Times" pitchFamily="2" charset="0"/>
              </a:rPr>
              <a:t>- jects. In Ideen 1, for instance, </a:t>
            </a:r>
            <a:r>
              <a:rPr lang="en-US" sz="1800" dirty="0" err="1">
                <a:effectLst/>
                <a:latin typeface="Times" pitchFamily="2" charset="0"/>
                <a:ea typeface="Calibri" panose="020F0502020204030204" pitchFamily="34" charset="0"/>
                <a:cs typeface="Times" pitchFamily="2" charset="0"/>
              </a:rPr>
              <a:t>Husseri</a:t>
            </a:r>
            <a:r>
              <a:rPr lang="en-US" sz="1800" dirty="0">
                <a:effectLst/>
                <a:latin typeface="Times" pitchFamily="2" charset="0"/>
                <a:ea typeface="Calibri" panose="020F0502020204030204" pitchFamily="34" charset="0"/>
                <a:cs typeface="Times" pitchFamily="2" charset="0"/>
              </a:rPr>
              <a:t> confined himself to an analysis of the relation between the constituted objects and the constituting conscious- ness. He accounted for the way in which the givenness of objects is </a:t>
            </a:r>
            <a:r>
              <a:rPr lang="en-US" sz="1800" dirty="0" err="1">
                <a:effectLst/>
                <a:latin typeface="Times" pitchFamily="2" charset="0"/>
                <a:ea typeface="Calibri" panose="020F0502020204030204" pitchFamily="34" charset="0"/>
                <a:cs typeface="Times" pitchFamily="2" charset="0"/>
              </a:rPr>
              <a:t>condi</a:t>
            </a:r>
            <a:r>
              <a:rPr lang="en-US" sz="1800" dirty="0">
                <a:effectLst/>
                <a:latin typeface="Times" pitchFamily="2" charset="0"/>
                <a:ea typeface="Calibri" panose="020F0502020204030204" pitchFamily="34" charset="0"/>
                <a:cs typeface="Times" pitchFamily="2" charset="0"/>
              </a:rPr>
              <a:t>- </a:t>
            </a:r>
            <a:r>
              <a:rPr lang="en-US" sz="1800" dirty="0" err="1">
                <a:effectLst/>
                <a:latin typeface="Times" pitchFamily="2" charset="0"/>
                <a:ea typeface="Calibri" panose="020F0502020204030204" pitchFamily="34" charset="0"/>
                <a:cs typeface="Times" pitchFamily="2" charset="0"/>
              </a:rPr>
              <a:t>tioned</a:t>
            </a:r>
            <a:r>
              <a:rPr lang="en-US" sz="1800" dirty="0">
                <a:effectLst/>
                <a:latin typeface="Times" pitchFamily="2" charset="0"/>
                <a:ea typeface="Calibri" panose="020F0502020204030204" pitchFamily="34" charset="0"/>
                <a:cs typeface="Times" pitchFamily="2" charset="0"/>
              </a:rPr>
              <a:t> by subjectivity, but apart from stressing that experiences are not given in the same (perspectival) manner as objects, he did not pursue the question concerning the givenness of subjectivity itself any further.</a:t>
            </a:r>
            <a:endParaRPr lang="en-TR" sz="1800" dirty="0">
              <a:effectLst/>
              <a:latin typeface="Times" pitchFamily="2" charset="0"/>
              <a:ea typeface="Calibri" panose="020F0502020204030204" pitchFamily="34" charset="0"/>
              <a:cs typeface="Times" pitchFamily="2" charset="0"/>
            </a:endParaRPr>
          </a:p>
          <a:p>
            <a:endParaRPr lang="tr-TR" sz="3600" dirty="0"/>
          </a:p>
        </p:txBody>
      </p:sp>
      <p:sp>
        <p:nvSpPr>
          <p:cNvPr id="6" name="Title 5">
            <a:extLst>
              <a:ext uri="{FF2B5EF4-FFF2-40B4-BE49-F238E27FC236}">
                <a16:creationId xmlns:a16="http://schemas.microsoft.com/office/drawing/2014/main" id="{9DEBF6C5-7CB7-BCC7-E197-3D1624F3FF74}"/>
              </a:ext>
            </a:extLst>
          </p:cNvPr>
          <p:cNvSpPr>
            <a:spLocks noGrp="1"/>
          </p:cNvSpPr>
          <p:nvPr>
            <p:ph type="title"/>
          </p:nvPr>
        </p:nvSpPr>
        <p:spPr/>
        <p:txBody>
          <a:bodyPr>
            <a:normAutofit/>
          </a:bodyPr>
          <a:lstStyle/>
          <a:p>
            <a:r>
              <a:rPr lang="en-US" dirty="0"/>
              <a:t>Time</a:t>
            </a:r>
            <a:br>
              <a:rPr lang="en-TR" sz="3100" dirty="0">
                <a:effectLst/>
                <a:latin typeface="Calibri" panose="020F0502020204030204" pitchFamily="34" charset="0"/>
                <a:ea typeface="Calibri" panose="020F0502020204030204" pitchFamily="34" charset="0"/>
                <a:cs typeface="Times New Roman" panose="02020603050405020304" pitchFamily="18" charset="0"/>
              </a:rPr>
            </a:br>
            <a:endParaRPr lang="en-US" sz="3100" dirty="0"/>
          </a:p>
        </p:txBody>
      </p:sp>
    </p:spTree>
    <p:extLst>
      <p:ext uri="{BB962C8B-B14F-4D97-AF65-F5344CB8AC3E}">
        <p14:creationId xmlns:p14="http://schemas.microsoft.com/office/powerpoint/2010/main" val="4095064746"/>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5326C-F8C6-8547-9F10-E2C83E4732AF}"/>
              </a:ext>
            </a:extLst>
          </p:cNvPr>
          <p:cNvSpPr>
            <a:spLocks noGrp="1"/>
          </p:cNvSpPr>
          <p:nvPr>
            <p:ph type="title"/>
          </p:nvPr>
        </p:nvSpPr>
        <p:spPr>
          <a:xfrm>
            <a:off x="6400800" y="1007707"/>
            <a:ext cx="5791199" cy="4519094"/>
          </a:xfrm>
        </p:spPr>
        <p:txBody>
          <a:bodyPr>
            <a:normAutofit fontScale="90000"/>
          </a:bodyPr>
          <a:lstStyle/>
          <a:p>
            <a:pPr>
              <a:lnSpc>
                <a:spcPct val="115000"/>
              </a:lnSpc>
            </a:pPr>
            <a:br>
              <a:rPr lang="en-US" sz="1800" dirty="0">
                <a:solidFill>
                  <a:srgbClr val="000000"/>
                </a:solidFill>
                <a:latin typeface="Times" pitchFamily="2" charset="0"/>
                <a:ea typeface="Calibri" panose="020F0502020204030204" pitchFamily="34" charset="0"/>
                <a:cs typeface="Times" pitchFamily="2" charset="0"/>
              </a:rPr>
            </a:br>
            <a:br>
              <a:rPr lang="en-US" sz="1800" dirty="0">
                <a:solidFill>
                  <a:srgbClr val="000000"/>
                </a:solidFill>
                <a:latin typeface="Times" pitchFamily="2" charset="0"/>
                <a:ea typeface="Calibri" panose="020F0502020204030204" pitchFamily="34" charset="0"/>
                <a:cs typeface="Times" pitchFamily="2" charset="0"/>
              </a:rPr>
            </a:br>
            <a:br>
              <a:rPr lang="en-US" sz="1800" dirty="0">
                <a:solidFill>
                  <a:srgbClr val="000000"/>
                </a:solidFill>
                <a:latin typeface="Times" pitchFamily="2" charset="0"/>
                <a:ea typeface="Calibri" panose="020F0502020204030204" pitchFamily="34" charset="0"/>
                <a:cs typeface="Times" pitchFamily="2" charset="0"/>
              </a:rPr>
            </a:br>
            <a:br>
              <a:rPr lang="en-US" sz="1800" dirty="0">
                <a:solidFill>
                  <a:srgbClr val="000000"/>
                </a:solidFill>
                <a:latin typeface="Times" pitchFamily="2" charset="0"/>
                <a:ea typeface="Calibri" panose="020F0502020204030204" pitchFamily="34" charset="0"/>
                <a:cs typeface="Times" pitchFamily="2" charset="0"/>
              </a:rPr>
            </a:br>
            <a:br>
              <a:rPr lang="en-US" sz="1800" dirty="0">
                <a:solidFill>
                  <a:srgbClr val="000000"/>
                </a:solidFill>
                <a:latin typeface="Times" pitchFamily="2" charset="0"/>
                <a:ea typeface="Calibri" panose="020F0502020204030204" pitchFamily="34" charset="0"/>
                <a:cs typeface="Times" pitchFamily="2" charset="0"/>
              </a:rPr>
            </a:br>
            <a:r>
              <a:rPr lang="en-US" sz="1800" dirty="0">
                <a:solidFill>
                  <a:srgbClr val="000000"/>
                </a:solidFill>
                <a:effectLst/>
                <a:latin typeface="Times" pitchFamily="2" charset="0"/>
                <a:ea typeface="Calibri" panose="020F0502020204030204" pitchFamily="34" charset="0"/>
                <a:cs typeface="Times" pitchFamily="2" charset="0"/>
              </a:rPr>
              <a:t>Temporal objects that have a temporal extension and whose different aspects cannot exist simultaneously but only appear across time, for instance, melodies will be understood. How can I experience such objects? </a:t>
            </a:r>
            <a:br>
              <a:rPr lang="en-US" sz="1800" dirty="0">
                <a:solidFill>
                  <a:srgbClr val="000000"/>
                </a:solidFill>
                <a:effectLst/>
                <a:latin typeface="Times" pitchFamily="2" charset="0"/>
                <a:ea typeface="Calibri" panose="020F0502020204030204" pitchFamily="34" charset="0"/>
                <a:cs typeface="Times" pitchFamily="2" charset="0"/>
              </a:rPr>
            </a:br>
            <a:br>
              <a:rPr lang="en-US" sz="1800" dirty="0">
                <a:solidFill>
                  <a:srgbClr val="000000"/>
                </a:solidFill>
                <a:effectLst/>
                <a:latin typeface="Times" pitchFamily="2" charset="0"/>
                <a:ea typeface="Calibri" panose="020F0502020204030204" pitchFamily="34" charset="0"/>
                <a:cs typeface="Times" pitchFamily="2" charset="0"/>
              </a:rPr>
            </a:br>
            <a:r>
              <a:rPr lang="en-US" sz="1800" dirty="0">
                <a:solidFill>
                  <a:srgbClr val="000000"/>
                </a:solidFill>
                <a:effectLst/>
                <a:latin typeface="Times" pitchFamily="2" charset="0"/>
                <a:ea typeface="Calibri" panose="020F0502020204030204" pitchFamily="34" charset="0"/>
                <a:cs typeface="Times" pitchFamily="2" charset="0"/>
              </a:rPr>
              <a:t>Husserl’s fundamental claim is that our experience of a temporal object (as well as our experience of change and succession) would be impossible if our consciousness were only conscious of that which is given in a punctual now, and if the stream of consciousness consequently consisted in a series of isolated now-points, like a line of pearls. Husserl’s own alternative is to insist on the </a:t>
            </a:r>
            <a:r>
              <a:rPr lang="en-US" sz="1800" i="1" dirty="0">
                <a:solidFill>
                  <a:srgbClr val="000000"/>
                </a:solidFill>
                <a:effectLst/>
                <a:latin typeface="Times" pitchFamily="2" charset="0"/>
                <a:ea typeface="Calibri" panose="020F0502020204030204" pitchFamily="34" charset="0"/>
                <a:cs typeface="Times" pitchFamily="2" charset="0"/>
              </a:rPr>
              <a:t>width of presence. </a:t>
            </a:r>
            <a:br>
              <a:rPr lang="en-TR" sz="1800" dirty="0">
                <a:effectLst/>
                <a:latin typeface="Times" pitchFamily="2" charset="0"/>
                <a:ea typeface="Calibri" panose="020F0502020204030204" pitchFamily="34" charset="0"/>
                <a:cs typeface="Times" pitchFamily="2" charset="0"/>
              </a:rPr>
            </a:br>
            <a:br>
              <a:rPr lang="en-TR" sz="1800" dirty="0">
                <a:effectLst/>
                <a:latin typeface="Calibri" panose="020F0502020204030204" pitchFamily="34" charset="0"/>
                <a:ea typeface="Calibri" panose="020F0502020204030204" pitchFamily="34" charset="0"/>
                <a:cs typeface="Times New Roman" panose="02020603050405020304" pitchFamily="18" charset="0"/>
              </a:rPr>
            </a:br>
            <a:br>
              <a:rPr lang="en-TR" sz="1800" dirty="0">
                <a:effectLst/>
                <a:latin typeface="Calibri" panose="020F0502020204030204" pitchFamily="34" charset="0"/>
                <a:ea typeface="Calibri" panose="020F0502020204030204" pitchFamily="34" charset="0"/>
                <a:cs typeface="Times New Roman" panose="02020603050405020304" pitchFamily="18" charset="0"/>
              </a:rPr>
            </a:br>
            <a:br>
              <a:rPr lang="en-TR"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i="1" dirty="0">
                <a:solidFill>
                  <a:srgbClr val="000000"/>
                </a:solidFill>
                <a:effectLst/>
                <a:latin typeface="Times" pitchFamily="2" charset="0"/>
                <a:ea typeface="Calibri" panose="020F0502020204030204" pitchFamily="34" charset="0"/>
                <a:cs typeface="Times" pitchFamily="2" charset="0"/>
              </a:rPr>
              <a:t> </a:t>
            </a:r>
            <a:br>
              <a:rPr lang="en-TR" sz="1800" dirty="0">
                <a:effectLst/>
                <a:latin typeface="Calibri" panose="020F0502020204030204" pitchFamily="34" charset="0"/>
                <a:ea typeface="Calibri" panose="020F0502020204030204" pitchFamily="34" charset="0"/>
                <a:cs typeface="Times New Roman" panose="02020603050405020304" pitchFamily="18" charset="0"/>
              </a:rPr>
            </a:br>
            <a:endParaRPr lang="tr-TR" sz="3200" dirty="0"/>
          </a:p>
        </p:txBody>
      </p:sp>
      <p:sp>
        <p:nvSpPr>
          <p:cNvPr id="7" name="Freeform: Shape 6">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tx1">
              <a:lumMod val="75000"/>
              <a:lumOff val="2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F55FFF17-D3D5-4F58-BA56-54EA901CE0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rgbClr val="4040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Box 2">
            <a:extLst>
              <a:ext uri="{FF2B5EF4-FFF2-40B4-BE49-F238E27FC236}">
                <a16:creationId xmlns:a16="http://schemas.microsoft.com/office/drawing/2014/main" id="{410CB095-EC15-594A-A5DA-B39D557C9569}"/>
              </a:ext>
            </a:extLst>
          </p:cNvPr>
          <p:cNvSpPr txBox="1"/>
          <p:nvPr/>
        </p:nvSpPr>
        <p:spPr>
          <a:xfrm>
            <a:off x="0" y="1007707"/>
            <a:ext cx="6024154" cy="1993238"/>
          </a:xfrm>
          <a:prstGeom prst="rect">
            <a:avLst/>
          </a:prstGeom>
          <a:noFill/>
        </p:spPr>
        <p:txBody>
          <a:bodyPr wrap="square" rtlCol="0">
            <a:spAutoFit/>
          </a:bodyPr>
          <a:lstStyle/>
          <a:p>
            <a:pPr lvl="0" algn="just">
              <a:lnSpc>
                <a:spcPct val="115000"/>
              </a:lnSpc>
              <a:spcAft>
                <a:spcPts val="1000"/>
              </a:spcAft>
            </a:pPr>
            <a:r>
              <a:rPr lang="en-US" sz="1800" dirty="0">
                <a:solidFill>
                  <a:schemeClr val="bg1"/>
                </a:solidFill>
                <a:effectLst/>
                <a:latin typeface="Times" pitchFamily="2" charset="0"/>
                <a:ea typeface="Calibri" panose="020F0502020204030204" pitchFamily="34" charset="0"/>
                <a:cs typeface="Times" pitchFamily="2" charset="0"/>
              </a:rPr>
              <a:t>In order to begin the analysis about time, it is, however, necessary to perform an </a:t>
            </a:r>
            <a:r>
              <a:rPr lang="en-US" sz="1800" dirty="0" err="1">
                <a:solidFill>
                  <a:schemeClr val="bg1"/>
                </a:solidFill>
                <a:effectLst/>
                <a:latin typeface="Times" pitchFamily="2" charset="0"/>
                <a:ea typeface="Calibri" panose="020F0502020204030204" pitchFamily="34" charset="0"/>
                <a:cs typeface="Times" pitchFamily="2" charset="0"/>
              </a:rPr>
              <a:t>epoché</a:t>
            </a:r>
            <a:r>
              <a:rPr lang="en-US" sz="1800" dirty="0">
                <a:solidFill>
                  <a:schemeClr val="bg1"/>
                </a:solidFill>
                <a:effectLst/>
                <a:latin typeface="Times" pitchFamily="2" charset="0"/>
                <a:ea typeface="Calibri" panose="020F0502020204030204" pitchFamily="34" charset="0"/>
                <a:cs typeface="Times" pitchFamily="2" charset="0"/>
              </a:rPr>
              <a:t>. We will have to suspend our naive beliefs regarding the existence and nature of objective time, and, instead, take our point of departure in the type of time we are directly acquainted with. We have to turn to </a:t>
            </a:r>
            <a:r>
              <a:rPr lang="en-US" sz="1800" i="1" dirty="0">
                <a:solidFill>
                  <a:schemeClr val="bg1"/>
                </a:solidFill>
                <a:effectLst/>
                <a:latin typeface="Times" pitchFamily="2" charset="0"/>
                <a:ea typeface="Calibri" panose="020F0502020204030204" pitchFamily="34" charset="0"/>
                <a:cs typeface="Times" pitchFamily="2" charset="0"/>
              </a:rPr>
              <a:t>experienced </a:t>
            </a:r>
            <a:r>
              <a:rPr lang="en-US" sz="1800" dirty="0">
                <a:solidFill>
                  <a:schemeClr val="bg1"/>
                </a:solidFill>
                <a:effectLst/>
                <a:latin typeface="Times" pitchFamily="2" charset="0"/>
                <a:ea typeface="Calibri" panose="020F0502020204030204" pitchFamily="34" charset="0"/>
                <a:cs typeface="Times" pitchFamily="2" charset="0"/>
              </a:rPr>
              <a:t>or </a:t>
            </a:r>
            <a:r>
              <a:rPr lang="en-US" sz="1800" i="1" dirty="0">
                <a:solidFill>
                  <a:schemeClr val="bg1"/>
                </a:solidFill>
                <a:effectLst/>
                <a:latin typeface="Times" pitchFamily="2" charset="0"/>
                <a:ea typeface="Calibri" panose="020F0502020204030204" pitchFamily="34" charset="0"/>
                <a:cs typeface="Times" pitchFamily="2" charset="0"/>
              </a:rPr>
              <a:t>lived time.</a:t>
            </a:r>
            <a:endParaRPr lang="en-TR" sz="1800" dirty="0">
              <a:solidFill>
                <a:schemeClr val="bg1"/>
              </a:solidFill>
              <a:effectLst/>
              <a:latin typeface="Times" pitchFamily="2" charset="0"/>
              <a:ea typeface="Calibri" panose="020F0502020204030204" pitchFamily="34" charset="0"/>
              <a:cs typeface="Times" pitchFamily="2" charset="0"/>
            </a:endParaRPr>
          </a:p>
        </p:txBody>
      </p:sp>
    </p:spTree>
    <p:extLst>
      <p:ext uri="{BB962C8B-B14F-4D97-AF65-F5344CB8AC3E}">
        <p14:creationId xmlns:p14="http://schemas.microsoft.com/office/powerpoint/2010/main" val="923129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73240-88D0-8E41-964C-494DC4582530}"/>
              </a:ext>
            </a:extLst>
          </p:cNvPr>
          <p:cNvSpPr>
            <a:spLocks noGrp="1"/>
          </p:cNvSpPr>
          <p:nvPr>
            <p:ph type="title"/>
          </p:nvPr>
        </p:nvSpPr>
        <p:spPr>
          <a:xfrm>
            <a:off x="640080" y="719725"/>
            <a:ext cx="2752354" cy="2709275"/>
          </a:xfrm>
          <a:prstGeom prst="ellipse">
            <a:avLst/>
          </a:prstGeom>
          <a:solidFill>
            <a:schemeClr val="tx1"/>
          </a:solidFill>
          <a:ln w="174625" cmpd="thinThick">
            <a:solidFill>
              <a:schemeClr val="tx1"/>
            </a:solidFill>
          </a:ln>
        </p:spPr>
        <p:txBody>
          <a:bodyPr anchor="ctr">
            <a:noAutofit/>
          </a:bodyPr>
          <a:lstStyle/>
          <a:p>
            <a:pPr algn="ctr"/>
            <a:r>
              <a:rPr lang="tr-TR" sz="2400" dirty="0" err="1">
                <a:solidFill>
                  <a:schemeClr val="bg1"/>
                </a:solidFill>
              </a:rPr>
              <a:t>The</a:t>
            </a:r>
            <a:r>
              <a:rPr lang="tr-TR" sz="2400" dirty="0">
                <a:solidFill>
                  <a:schemeClr val="bg1"/>
                </a:solidFill>
              </a:rPr>
              <a:t> </a:t>
            </a:r>
            <a:r>
              <a:rPr lang="tr-TR" sz="2400" dirty="0" err="1">
                <a:solidFill>
                  <a:schemeClr val="bg1"/>
                </a:solidFill>
              </a:rPr>
              <a:t>Width</a:t>
            </a:r>
            <a:r>
              <a:rPr lang="tr-TR" sz="2400" dirty="0">
                <a:solidFill>
                  <a:schemeClr val="bg1"/>
                </a:solidFill>
              </a:rPr>
              <a:t> Of Presence </a:t>
            </a:r>
            <a:endParaRPr lang="tr-TR" sz="2000" dirty="0">
              <a:solidFill>
                <a:schemeClr val="bg1"/>
              </a:solidFill>
            </a:endParaRPr>
          </a:p>
        </p:txBody>
      </p:sp>
      <p:sp>
        <p:nvSpPr>
          <p:cNvPr id="4" name="Rectangle 3">
            <a:extLst>
              <a:ext uri="{FF2B5EF4-FFF2-40B4-BE49-F238E27FC236}">
                <a16:creationId xmlns:a16="http://schemas.microsoft.com/office/drawing/2014/main" id="{A770B3C1-601D-1A44-B2FF-743FB661B658}"/>
              </a:ext>
            </a:extLst>
          </p:cNvPr>
          <p:cNvSpPr/>
          <p:nvPr/>
        </p:nvSpPr>
        <p:spPr>
          <a:xfrm>
            <a:off x="5654351" y="3429000"/>
            <a:ext cx="5381202" cy="4524315"/>
          </a:xfrm>
          <a:prstGeom prst="rect">
            <a:avLst/>
          </a:prstGeom>
        </p:spPr>
        <p:txBody>
          <a:bodyPr wrap="square">
            <a:spAutoFit/>
          </a:bodyPr>
          <a:lstStyle/>
          <a:p>
            <a:r>
              <a:rPr lang="en-US" sz="1800" dirty="0">
                <a:solidFill>
                  <a:srgbClr val="000000"/>
                </a:solidFill>
                <a:effectLst/>
                <a:latin typeface="Times" pitchFamily="2" charset="0"/>
                <a:ea typeface="Calibri" panose="020F0502020204030204" pitchFamily="34" charset="0"/>
                <a:cs typeface="Times" pitchFamily="2" charset="0"/>
              </a:rPr>
              <a:t>Husserl operates, first of all, with a moment of the concrete act that is narrowly directed toward the now-phase of the object. He calls this moment </a:t>
            </a:r>
            <a:r>
              <a:rPr lang="en-US" sz="1800" i="1" dirty="0">
                <a:solidFill>
                  <a:srgbClr val="000000"/>
                </a:solidFill>
                <a:effectLst/>
                <a:latin typeface="Times" pitchFamily="2" charset="0"/>
                <a:ea typeface="Calibri" panose="020F0502020204030204" pitchFamily="34" charset="0"/>
                <a:cs typeface="Times" pitchFamily="2" charset="0"/>
              </a:rPr>
              <a:t>the primal impression. </a:t>
            </a:r>
            <a:r>
              <a:rPr lang="en-US" sz="1800" dirty="0">
                <a:solidFill>
                  <a:srgbClr val="000000"/>
                </a:solidFill>
                <a:effectLst/>
                <a:latin typeface="Times" pitchFamily="2" charset="0"/>
                <a:ea typeface="Calibri" panose="020F0502020204030204" pitchFamily="34" charset="0"/>
                <a:cs typeface="Times" pitchFamily="2" charset="0"/>
              </a:rPr>
              <a:t>On its own, this cannot provide us with a perception of a temporal object; it is, in fact, merely an abstract component of the act that never appears in isolation. The primal impression must be situated in a temporal horizon; and be accompanied by a </a:t>
            </a:r>
            <a:r>
              <a:rPr lang="en-US" sz="1800" i="1" dirty="0">
                <a:solidFill>
                  <a:srgbClr val="000000"/>
                </a:solidFill>
                <a:effectLst/>
                <a:latin typeface="Times" pitchFamily="2" charset="0"/>
                <a:ea typeface="Calibri" panose="020F0502020204030204" pitchFamily="34" charset="0"/>
                <a:cs typeface="Times" pitchFamily="2" charset="0"/>
              </a:rPr>
              <a:t>retention, </a:t>
            </a:r>
            <a:r>
              <a:rPr lang="en-US" sz="1800" dirty="0">
                <a:solidFill>
                  <a:srgbClr val="000000"/>
                </a:solidFill>
                <a:effectLst/>
                <a:latin typeface="Times" pitchFamily="2" charset="0"/>
                <a:ea typeface="Calibri" panose="020F0502020204030204" pitchFamily="34" charset="0"/>
                <a:cs typeface="Times" pitchFamily="2" charset="0"/>
              </a:rPr>
              <a:t>an intention that provides us with a consciousness of the phase of the object that has just been, and a </a:t>
            </a:r>
            <a:r>
              <a:rPr lang="en-US" sz="1800" i="1" dirty="0" err="1">
                <a:solidFill>
                  <a:srgbClr val="000000"/>
                </a:solidFill>
                <a:effectLst/>
                <a:latin typeface="Times" pitchFamily="2" charset="0"/>
                <a:ea typeface="Calibri" panose="020F0502020204030204" pitchFamily="34" charset="0"/>
                <a:cs typeface="Times" pitchFamily="2" charset="0"/>
              </a:rPr>
              <a:t>protention</a:t>
            </a:r>
            <a:r>
              <a:rPr lang="en-US" sz="1800" i="1" dirty="0">
                <a:solidFill>
                  <a:srgbClr val="000000"/>
                </a:solidFill>
                <a:effectLst/>
                <a:latin typeface="Times" pitchFamily="2" charset="0"/>
                <a:ea typeface="Calibri" panose="020F0502020204030204" pitchFamily="34" charset="0"/>
                <a:cs typeface="Times" pitchFamily="2" charset="0"/>
              </a:rPr>
              <a:t>, </a:t>
            </a:r>
            <a:r>
              <a:rPr lang="en-US" sz="1800" dirty="0">
                <a:solidFill>
                  <a:srgbClr val="000000"/>
                </a:solidFill>
                <a:effectLst/>
                <a:latin typeface="Times" pitchFamily="2" charset="0"/>
                <a:ea typeface="Calibri" panose="020F0502020204030204" pitchFamily="34" charset="0"/>
                <a:cs typeface="Times" pitchFamily="2" charset="0"/>
              </a:rPr>
              <a:t>a more or less indefinite intention of the phase of the object about to occur. </a:t>
            </a:r>
            <a:endParaRPr lang="en-TR" sz="1800" dirty="0">
              <a:effectLst/>
              <a:latin typeface="Times" pitchFamily="2" charset="0"/>
              <a:ea typeface="Calibri" panose="020F0502020204030204" pitchFamily="34" charset="0"/>
              <a:cs typeface="Times" pitchFamily="2" charset="0"/>
            </a:endParaRPr>
          </a:p>
          <a:p>
            <a:br>
              <a:rPr lang="tr-TR" sz="3600" dirty="0">
                <a:solidFill>
                  <a:schemeClr val="bg2">
                    <a:lumMod val="25000"/>
                  </a:schemeClr>
                </a:solidFill>
              </a:rPr>
            </a:br>
            <a:endParaRPr lang="tr-TR" sz="3600" dirty="0">
              <a:solidFill>
                <a:schemeClr val="bg2">
                  <a:lumMod val="25000"/>
                </a:schemeClr>
              </a:solidFill>
            </a:endParaRPr>
          </a:p>
        </p:txBody>
      </p:sp>
    </p:spTree>
    <p:extLst>
      <p:ext uri="{BB962C8B-B14F-4D97-AF65-F5344CB8AC3E}">
        <p14:creationId xmlns:p14="http://schemas.microsoft.com/office/powerpoint/2010/main" val="2529901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87F4F1C-8D3D-4EC1-B72D-A0470A5A0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D1E3DD61-64DB-46AD-B249-E273CD86B0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296011"/>
            <a:ext cx="12192000" cy="3561989"/>
            <a:chOff x="0" y="3296011"/>
            <a:chExt cx="12192000" cy="3561989"/>
          </a:xfrm>
          <a:effectLst>
            <a:outerShdw blurRad="254000" dist="152400" dir="16200000" rotWithShape="0">
              <a:prstClr val="black">
                <a:alpha val="10000"/>
              </a:prstClr>
            </a:outerShdw>
          </a:effectLst>
        </p:grpSpPr>
        <p:grpSp>
          <p:nvGrpSpPr>
            <p:cNvPr id="10" name="Group 9">
              <a:extLst>
                <a:ext uri="{FF2B5EF4-FFF2-40B4-BE49-F238E27FC236}">
                  <a16:creationId xmlns:a16="http://schemas.microsoft.com/office/drawing/2014/main" id="{0D7053D3-590A-4E94-B092-C96EAF744C33}"/>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3681702"/>
              <a:ext cx="12192000" cy="3176298"/>
              <a:chOff x="0" y="3681702"/>
              <a:chExt cx="12192000" cy="3176298"/>
            </a:xfrm>
          </p:grpSpPr>
          <p:sp>
            <p:nvSpPr>
              <p:cNvPr id="14" name="Freeform: Shape 13">
                <a:extLst>
                  <a:ext uri="{FF2B5EF4-FFF2-40B4-BE49-F238E27FC236}">
                    <a16:creationId xmlns:a16="http://schemas.microsoft.com/office/drawing/2014/main" id="{2EB67199-6FF0-4DED-89D1-BAEA95F9F5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681702"/>
                <a:ext cx="12192000" cy="3176298"/>
              </a:xfrm>
              <a:custGeom>
                <a:avLst/>
                <a:gdLst>
                  <a:gd name="connsiteX0" fmla="*/ 12192000 w 12192000"/>
                  <a:gd name="connsiteY0" fmla="*/ 0 h 3176298"/>
                  <a:gd name="connsiteX1" fmla="*/ 12192000 w 12192000"/>
                  <a:gd name="connsiteY1" fmla="*/ 3176298 h 3176298"/>
                  <a:gd name="connsiteX2" fmla="*/ 0 w 12192000"/>
                  <a:gd name="connsiteY2" fmla="*/ 3176298 h 3176298"/>
                  <a:gd name="connsiteX3" fmla="*/ 0 w 12192000"/>
                  <a:gd name="connsiteY3" fmla="*/ 2264980 h 3176298"/>
                  <a:gd name="connsiteX4" fmla="*/ 544 w 12192000"/>
                  <a:gd name="connsiteY4" fmla="*/ 2264980 h 3176298"/>
                  <a:gd name="connsiteX5" fmla="*/ 544 w 12192000"/>
                  <a:gd name="connsiteY5" fmla="*/ 2392219 h 3176298"/>
                  <a:gd name="connsiteX6" fmla="*/ 61197 w 12192000"/>
                  <a:gd name="connsiteY6" fmla="*/ 2387448 h 3176298"/>
                  <a:gd name="connsiteX7" fmla="*/ 119613 w 12192000"/>
                  <a:gd name="connsiteY7" fmla="*/ 2369945 h 3176298"/>
                  <a:gd name="connsiteX8" fmla="*/ 172384 w 12192000"/>
                  <a:gd name="connsiteY8" fmla="*/ 2347084 h 3176298"/>
                  <a:gd name="connsiteX9" fmla="*/ 274873 w 12192000"/>
                  <a:gd name="connsiteY9" fmla="*/ 2336988 h 3176298"/>
                  <a:gd name="connsiteX10" fmla="*/ 307259 w 12192000"/>
                  <a:gd name="connsiteY10" fmla="*/ 2331461 h 3176298"/>
                  <a:gd name="connsiteX11" fmla="*/ 394511 w 12192000"/>
                  <a:gd name="connsiteY11" fmla="*/ 2308601 h 3176298"/>
                  <a:gd name="connsiteX12" fmla="*/ 494337 w 12192000"/>
                  <a:gd name="connsiteY12" fmla="*/ 2268213 h 3176298"/>
                  <a:gd name="connsiteX13" fmla="*/ 546917 w 12192000"/>
                  <a:gd name="connsiteY13" fmla="*/ 2283264 h 3176298"/>
                  <a:gd name="connsiteX14" fmla="*/ 730754 w 12192000"/>
                  <a:gd name="connsiteY14" fmla="*/ 2240780 h 3176298"/>
                  <a:gd name="connsiteX15" fmla="*/ 785432 w 12192000"/>
                  <a:gd name="connsiteY15" fmla="*/ 2218682 h 3176298"/>
                  <a:gd name="connsiteX16" fmla="*/ 801053 w 12192000"/>
                  <a:gd name="connsiteY16" fmla="*/ 2204013 h 3176298"/>
                  <a:gd name="connsiteX17" fmla="*/ 858205 w 12192000"/>
                  <a:gd name="connsiteY17" fmla="*/ 2169532 h 3176298"/>
                  <a:gd name="connsiteX18" fmla="*/ 949646 w 12192000"/>
                  <a:gd name="connsiteY18" fmla="*/ 2157340 h 3176298"/>
                  <a:gd name="connsiteX19" fmla="*/ 960887 w 12192000"/>
                  <a:gd name="connsiteY19" fmla="*/ 2150099 h 3176298"/>
                  <a:gd name="connsiteX20" fmla="*/ 977653 w 12192000"/>
                  <a:gd name="connsiteY20" fmla="*/ 2138480 h 3176298"/>
                  <a:gd name="connsiteX21" fmla="*/ 1071762 w 12192000"/>
                  <a:gd name="connsiteY21" fmla="*/ 2117905 h 3176298"/>
                  <a:gd name="connsiteX22" fmla="*/ 1092527 w 12192000"/>
                  <a:gd name="connsiteY22" fmla="*/ 2111428 h 3176298"/>
                  <a:gd name="connsiteX23" fmla="*/ 1109865 w 12192000"/>
                  <a:gd name="connsiteY23" fmla="*/ 2100568 h 3176298"/>
                  <a:gd name="connsiteX24" fmla="*/ 1162823 w 12192000"/>
                  <a:gd name="connsiteY24" fmla="*/ 2075613 h 3176298"/>
                  <a:gd name="connsiteX25" fmla="*/ 1206641 w 12192000"/>
                  <a:gd name="connsiteY25" fmla="*/ 2074851 h 3176298"/>
                  <a:gd name="connsiteX26" fmla="*/ 1267411 w 12192000"/>
                  <a:gd name="connsiteY26" fmla="*/ 2060753 h 3176298"/>
                  <a:gd name="connsiteX27" fmla="*/ 1380762 w 12192000"/>
                  <a:gd name="connsiteY27" fmla="*/ 2046847 h 3176298"/>
                  <a:gd name="connsiteX28" fmla="*/ 1404006 w 12192000"/>
                  <a:gd name="connsiteY28" fmla="*/ 2038844 h 3176298"/>
                  <a:gd name="connsiteX29" fmla="*/ 1544598 w 12192000"/>
                  <a:gd name="connsiteY29" fmla="*/ 2000932 h 3176298"/>
                  <a:gd name="connsiteX30" fmla="*/ 1657188 w 12192000"/>
                  <a:gd name="connsiteY30" fmla="*/ 2001697 h 3176298"/>
                  <a:gd name="connsiteX31" fmla="*/ 1665950 w 12192000"/>
                  <a:gd name="connsiteY31" fmla="*/ 2003411 h 3176298"/>
                  <a:gd name="connsiteX32" fmla="*/ 1709006 w 12192000"/>
                  <a:gd name="connsiteY32" fmla="*/ 2015983 h 3176298"/>
                  <a:gd name="connsiteX33" fmla="*/ 1775684 w 12192000"/>
                  <a:gd name="connsiteY33" fmla="*/ 2012555 h 3176298"/>
                  <a:gd name="connsiteX34" fmla="*/ 1821596 w 12192000"/>
                  <a:gd name="connsiteY34" fmla="*/ 1995218 h 3176298"/>
                  <a:gd name="connsiteX35" fmla="*/ 1878748 w 12192000"/>
                  <a:gd name="connsiteY35" fmla="*/ 1994457 h 3176298"/>
                  <a:gd name="connsiteX36" fmla="*/ 1944092 w 12192000"/>
                  <a:gd name="connsiteY36" fmla="*/ 2005315 h 3176298"/>
                  <a:gd name="connsiteX37" fmla="*/ 1973429 w 12192000"/>
                  <a:gd name="connsiteY37" fmla="*/ 2007601 h 3176298"/>
                  <a:gd name="connsiteX38" fmla="*/ 2054013 w 12192000"/>
                  <a:gd name="connsiteY38" fmla="*/ 2030082 h 3176298"/>
                  <a:gd name="connsiteX39" fmla="*/ 2102021 w 12192000"/>
                  <a:gd name="connsiteY39" fmla="*/ 2024557 h 3176298"/>
                  <a:gd name="connsiteX40" fmla="*/ 2149267 w 12192000"/>
                  <a:gd name="connsiteY40" fmla="*/ 2009697 h 3176298"/>
                  <a:gd name="connsiteX41" fmla="*/ 2179556 w 12192000"/>
                  <a:gd name="connsiteY41" fmla="*/ 1995409 h 3176298"/>
                  <a:gd name="connsiteX42" fmla="*/ 2240710 w 12192000"/>
                  <a:gd name="connsiteY42" fmla="*/ 1985312 h 3176298"/>
                  <a:gd name="connsiteX43" fmla="*/ 2251948 w 12192000"/>
                  <a:gd name="connsiteY43" fmla="*/ 1986836 h 3176298"/>
                  <a:gd name="connsiteX44" fmla="*/ 2434456 w 12192000"/>
                  <a:gd name="connsiteY44" fmla="*/ 1999410 h 3176298"/>
                  <a:gd name="connsiteX45" fmla="*/ 2506847 w 12192000"/>
                  <a:gd name="connsiteY45" fmla="*/ 2019603 h 3176298"/>
                  <a:gd name="connsiteX46" fmla="*/ 2522279 w 12192000"/>
                  <a:gd name="connsiteY46" fmla="*/ 2022080 h 3176298"/>
                  <a:gd name="connsiteX47" fmla="*/ 2676398 w 12192000"/>
                  <a:gd name="connsiteY47" fmla="*/ 2044751 h 3176298"/>
                  <a:gd name="connsiteX48" fmla="*/ 2693543 w 12192000"/>
                  <a:gd name="connsiteY48" fmla="*/ 2045703 h 3176298"/>
                  <a:gd name="connsiteX49" fmla="*/ 2741360 w 12192000"/>
                  <a:gd name="connsiteY49" fmla="*/ 2041701 h 3176298"/>
                  <a:gd name="connsiteX50" fmla="*/ 2854140 w 12192000"/>
                  <a:gd name="connsiteY50" fmla="*/ 2082851 h 3176298"/>
                  <a:gd name="connsiteX51" fmla="*/ 2967110 w 12192000"/>
                  <a:gd name="connsiteY51" fmla="*/ 2096949 h 3176298"/>
                  <a:gd name="connsiteX52" fmla="*/ 3029216 w 12192000"/>
                  <a:gd name="connsiteY52" fmla="*/ 2096757 h 3176298"/>
                  <a:gd name="connsiteX53" fmla="*/ 3073604 w 12192000"/>
                  <a:gd name="connsiteY53" fmla="*/ 2106856 h 3176298"/>
                  <a:gd name="connsiteX54" fmla="*/ 3182763 w 12192000"/>
                  <a:gd name="connsiteY54" fmla="*/ 2137527 h 3176298"/>
                  <a:gd name="connsiteX55" fmla="*/ 3234202 w 12192000"/>
                  <a:gd name="connsiteY55" fmla="*/ 2142289 h 3176298"/>
                  <a:gd name="connsiteX56" fmla="*/ 3288877 w 12192000"/>
                  <a:gd name="connsiteY56" fmla="*/ 2152578 h 3176298"/>
                  <a:gd name="connsiteX57" fmla="*/ 3424135 w 12192000"/>
                  <a:gd name="connsiteY57" fmla="*/ 2198680 h 3176298"/>
                  <a:gd name="connsiteX58" fmla="*/ 3534629 w 12192000"/>
                  <a:gd name="connsiteY58" fmla="*/ 2196013 h 3176298"/>
                  <a:gd name="connsiteX59" fmla="*/ 3605116 w 12192000"/>
                  <a:gd name="connsiteY59" fmla="*/ 2196583 h 3176298"/>
                  <a:gd name="connsiteX60" fmla="*/ 3689131 w 12192000"/>
                  <a:gd name="connsiteY60" fmla="*/ 2211824 h 3176298"/>
                  <a:gd name="connsiteX61" fmla="*/ 3757902 w 12192000"/>
                  <a:gd name="connsiteY61" fmla="*/ 2234114 h 3176298"/>
                  <a:gd name="connsiteX62" fmla="*/ 3852966 w 12192000"/>
                  <a:gd name="connsiteY62" fmla="*/ 2251831 h 3176298"/>
                  <a:gd name="connsiteX63" fmla="*/ 3947648 w 12192000"/>
                  <a:gd name="connsiteY63" fmla="*/ 2285932 h 3176298"/>
                  <a:gd name="connsiteX64" fmla="*/ 4013753 w 12192000"/>
                  <a:gd name="connsiteY64" fmla="*/ 2312031 h 3176298"/>
                  <a:gd name="connsiteX65" fmla="*/ 4105766 w 12192000"/>
                  <a:gd name="connsiteY65" fmla="*/ 2335082 h 3176298"/>
                  <a:gd name="connsiteX66" fmla="*/ 4246551 w 12192000"/>
                  <a:gd name="connsiteY66" fmla="*/ 2351274 h 3176298"/>
                  <a:gd name="connsiteX67" fmla="*/ 4311323 w 12192000"/>
                  <a:gd name="connsiteY67" fmla="*/ 2352991 h 3176298"/>
                  <a:gd name="connsiteX68" fmla="*/ 4413817 w 12192000"/>
                  <a:gd name="connsiteY68" fmla="*/ 2390899 h 3176298"/>
                  <a:gd name="connsiteX69" fmla="*/ 4457632 w 12192000"/>
                  <a:gd name="connsiteY69" fmla="*/ 2409188 h 3176298"/>
                  <a:gd name="connsiteX70" fmla="*/ 4497068 w 12192000"/>
                  <a:gd name="connsiteY70" fmla="*/ 2393947 h 3176298"/>
                  <a:gd name="connsiteX71" fmla="*/ 4522596 w 12192000"/>
                  <a:gd name="connsiteY71" fmla="*/ 2376421 h 3176298"/>
                  <a:gd name="connsiteX72" fmla="*/ 4603368 w 12192000"/>
                  <a:gd name="connsiteY72" fmla="*/ 2391282 h 3176298"/>
                  <a:gd name="connsiteX73" fmla="*/ 4689098 w 12192000"/>
                  <a:gd name="connsiteY73" fmla="*/ 2406903 h 3176298"/>
                  <a:gd name="connsiteX74" fmla="*/ 4719697 w 12192000"/>
                  <a:gd name="connsiteY74" fmla="*/ 2413428 h 3176298"/>
                  <a:gd name="connsiteX75" fmla="*/ 4726469 w 12192000"/>
                  <a:gd name="connsiteY75" fmla="*/ 2414298 h 3176298"/>
                  <a:gd name="connsiteX76" fmla="*/ 4785776 w 12192000"/>
                  <a:gd name="connsiteY76" fmla="*/ 2414298 h 3176298"/>
                  <a:gd name="connsiteX77" fmla="*/ 4788661 w 12192000"/>
                  <a:gd name="connsiteY77" fmla="*/ 2414047 h 3176298"/>
                  <a:gd name="connsiteX78" fmla="*/ 4827024 w 12192000"/>
                  <a:gd name="connsiteY78" fmla="*/ 2408999 h 3176298"/>
                  <a:gd name="connsiteX79" fmla="*/ 4887415 w 12192000"/>
                  <a:gd name="connsiteY79" fmla="*/ 2405570 h 3176298"/>
                  <a:gd name="connsiteX80" fmla="*/ 4936184 w 12192000"/>
                  <a:gd name="connsiteY80" fmla="*/ 2395853 h 3176298"/>
                  <a:gd name="connsiteX81" fmla="*/ 4953328 w 12192000"/>
                  <a:gd name="connsiteY81" fmla="*/ 2390138 h 3176298"/>
                  <a:gd name="connsiteX82" fmla="*/ 5089162 w 12192000"/>
                  <a:gd name="connsiteY82" fmla="*/ 2345560 h 3176298"/>
                  <a:gd name="connsiteX83" fmla="*/ 5234326 w 12192000"/>
                  <a:gd name="connsiteY83" fmla="*/ 2309935 h 3176298"/>
                  <a:gd name="connsiteX84" fmla="*/ 5328438 w 12192000"/>
                  <a:gd name="connsiteY84" fmla="*/ 2332416 h 3176298"/>
                  <a:gd name="connsiteX85" fmla="*/ 5363491 w 12192000"/>
                  <a:gd name="connsiteY85" fmla="*/ 2332034 h 3176298"/>
                  <a:gd name="connsiteX86" fmla="*/ 5524660 w 12192000"/>
                  <a:gd name="connsiteY86" fmla="*/ 2337178 h 3176298"/>
                  <a:gd name="connsiteX87" fmla="*/ 5553045 w 12192000"/>
                  <a:gd name="connsiteY87" fmla="*/ 2342701 h 3176298"/>
                  <a:gd name="connsiteX88" fmla="*/ 5706401 w 12192000"/>
                  <a:gd name="connsiteY88" fmla="*/ 2320032 h 3176298"/>
                  <a:gd name="connsiteX89" fmla="*/ 5762029 w 12192000"/>
                  <a:gd name="connsiteY89" fmla="*/ 2316221 h 3176298"/>
                  <a:gd name="connsiteX90" fmla="*/ 5813276 w 12192000"/>
                  <a:gd name="connsiteY90" fmla="*/ 2309935 h 3176298"/>
                  <a:gd name="connsiteX91" fmla="*/ 5884906 w 12192000"/>
                  <a:gd name="connsiteY91" fmla="*/ 2308411 h 3176298"/>
                  <a:gd name="connsiteX92" fmla="*/ 5959204 w 12192000"/>
                  <a:gd name="connsiteY92" fmla="*/ 2311269 h 3176298"/>
                  <a:gd name="connsiteX93" fmla="*/ 6042072 w 12192000"/>
                  <a:gd name="connsiteY93" fmla="*/ 2310697 h 3176298"/>
                  <a:gd name="connsiteX94" fmla="*/ 6074842 w 12192000"/>
                  <a:gd name="connsiteY94" fmla="*/ 2305745 h 3176298"/>
                  <a:gd name="connsiteX95" fmla="*/ 6163425 w 12192000"/>
                  <a:gd name="connsiteY95" fmla="*/ 2309172 h 3176298"/>
                  <a:gd name="connsiteX96" fmla="*/ 6209909 w 12192000"/>
                  <a:gd name="connsiteY96" fmla="*/ 2303459 h 3176298"/>
                  <a:gd name="connsiteX97" fmla="*/ 6286493 w 12192000"/>
                  <a:gd name="connsiteY97" fmla="*/ 2302315 h 3176298"/>
                  <a:gd name="connsiteX98" fmla="*/ 6311449 w 12192000"/>
                  <a:gd name="connsiteY98" fmla="*/ 2300980 h 3176298"/>
                  <a:gd name="connsiteX99" fmla="*/ 6333739 w 12192000"/>
                  <a:gd name="connsiteY99" fmla="*/ 2300218 h 3176298"/>
                  <a:gd name="connsiteX100" fmla="*/ 6410131 w 12192000"/>
                  <a:gd name="connsiteY100" fmla="*/ 2315841 h 3176298"/>
                  <a:gd name="connsiteX101" fmla="*/ 6477951 w 12192000"/>
                  <a:gd name="connsiteY101" fmla="*/ 2316793 h 3176298"/>
                  <a:gd name="connsiteX102" fmla="*/ 6596828 w 12192000"/>
                  <a:gd name="connsiteY102" fmla="*/ 2329368 h 3176298"/>
                  <a:gd name="connsiteX103" fmla="*/ 6623118 w 12192000"/>
                  <a:gd name="connsiteY103" fmla="*/ 2324985 h 3176298"/>
                  <a:gd name="connsiteX104" fmla="*/ 6705417 w 12192000"/>
                  <a:gd name="connsiteY104" fmla="*/ 2323272 h 3176298"/>
                  <a:gd name="connsiteX105" fmla="*/ 6752283 w 12192000"/>
                  <a:gd name="connsiteY105" fmla="*/ 2321937 h 3176298"/>
                  <a:gd name="connsiteX106" fmla="*/ 6810195 w 12192000"/>
                  <a:gd name="connsiteY106" fmla="*/ 2331082 h 3176298"/>
                  <a:gd name="connsiteX107" fmla="*/ 6910782 w 12192000"/>
                  <a:gd name="connsiteY107" fmla="*/ 2350512 h 3176298"/>
                  <a:gd name="connsiteX108" fmla="*/ 6937263 w 12192000"/>
                  <a:gd name="connsiteY108" fmla="*/ 2353561 h 3176298"/>
                  <a:gd name="connsiteX109" fmla="*/ 6985653 w 12192000"/>
                  <a:gd name="connsiteY109" fmla="*/ 2362897 h 3176298"/>
                  <a:gd name="connsiteX110" fmla="*/ 6994415 w 12192000"/>
                  <a:gd name="connsiteY110" fmla="*/ 2364611 h 3176298"/>
                  <a:gd name="connsiteX111" fmla="*/ 7068141 w 12192000"/>
                  <a:gd name="connsiteY111" fmla="*/ 2388234 h 3176298"/>
                  <a:gd name="connsiteX112" fmla="*/ 7106432 w 12192000"/>
                  <a:gd name="connsiteY112" fmla="*/ 2390138 h 3176298"/>
                  <a:gd name="connsiteX113" fmla="*/ 7216547 w 12192000"/>
                  <a:gd name="connsiteY113" fmla="*/ 2390330 h 3176298"/>
                  <a:gd name="connsiteX114" fmla="*/ 7263220 w 12192000"/>
                  <a:gd name="connsiteY114" fmla="*/ 2386709 h 3176298"/>
                  <a:gd name="connsiteX115" fmla="*/ 7375428 w 12192000"/>
                  <a:gd name="connsiteY115" fmla="*/ 2372803 h 3176298"/>
                  <a:gd name="connsiteX116" fmla="*/ 7445916 w 12192000"/>
                  <a:gd name="connsiteY116" fmla="*/ 2365945 h 3176298"/>
                  <a:gd name="connsiteX117" fmla="*/ 7526880 w 12192000"/>
                  <a:gd name="connsiteY117" fmla="*/ 2355084 h 3176298"/>
                  <a:gd name="connsiteX118" fmla="*/ 7619655 w 12192000"/>
                  <a:gd name="connsiteY118" fmla="*/ 2348226 h 3176298"/>
                  <a:gd name="connsiteX119" fmla="*/ 7788636 w 12192000"/>
                  <a:gd name="connsiteY119" fmla="*/ 2327461 h 3176298"/>
                  <a:gd name="connsiteX120" fmla="*/ 7952280 w 12192000"/>
                  <a:gd name="connsiteY120" fmla="*/ 2305935 h 3176298"/>
                  <a:gd name="connsiteX121" fmla="*/ 8019339 w 12192000"/>
                  <a:gd name="connsiteY121" fmla="*/ 2286884 h 3176298"/>
                  <a:gd name="connsiteX122" fmla="*/ 8137835 w 12192000"/>
                  <a:gd name="connsiteY122" fmla="*/ 2259832 h 3176298"/>
                  <a:gd name="connsiteX123" fmla="*/ 8189651 w 12192000"/>
                  <a:gd name="connsiteY123" fmla="*/ 2243639 h 3176298"/>
                  <a:gd name="connsiteX124" fmla="*/ 8313671 w 12192000"/>
                  <a:gd name="connsiteY124" fmla="*/ 2209920 h 3176298"/>
                  <a:gd name="connsiteX125" fmla="*/ 8459979 w 12192000"/>
                  <a:gd name="connsiteY125" fmla="*/ 2158864 h 3176298"/>
                  <a:gd name="connsiteX126" fmla="*/ 8516369 w 12192000"/>
                  <a:gd name="connsiteY126" fmla="*/ 2144003 h 3176298"/>
                  <a:gd name="connsiteX127" fmla="*/ 8657726 w 12192000"/>
                  <a:gd name="connsiteY127" fmla="*/ 2106284 h 3176298"/>
                  <a:gd name="connsiteX128" fmla="*/ 8711448 w 12192000"/>
                  <a:gd name="connsiteY128" fmla="*/ 2098664 h 3176298"/>
                  <a:gd name="connsiteX129" fmla="*/ 8772219 w 12192000"/>
                  <a:gd name="connsiteY129" fmla="*/ 2082280 h 3176298"/>
                  <a:gd name="connsiteX130" fmla="*/ 8845565 w 12192000"/>
                  <a:gd name="connsiteY130" fmla="*/ 2053705 h 3176298"/>
                  <a:gd name="connsiteX131" fmla="*/ 8967871 w 12192000"/>
                  <a:gd name="connsiteY131" fmla="*/ 2011221 h 3176298"/>
                  <a:gd name="connsiteX132" fmla="*/ 9015878 w 12192000"/>
                  <a:gd name="connsiteY132" fmla="*/ 2001124 h 3176298"/>
                  <a:gd name="connsiteX133" fmla="*/ 9234579 w 12192000"/>
                  <a:gd name="connsiteY133" fmla="*/ 1935209 h 3176298"/>
                  <a:gd name="connsiteX134" fmla="*/ 9346597 w 12192000"/>
                  <a:gd name="connsiteY134" fmla="*/ 1896917 h 3176298"/>
                  <a:gd name="connsiteX135" fmla="*/ 9416321 w 12192000"/>
                  <a:gd name="connsiteY135" fmla="*/ 1880724 h 3176298"/>
                  <a:gd name="connsiteX136" fmla="*/ 9477283 w 12192000"/>
                  <a:gd name="connsiteY136" fmla="*/ 1856149 h 3176298"/>
                  <a:gd name="connsiteX137" fmla="*/ 9666265 w 12192000"/>
                  <a:gd name="connsiteY137" fmla="*/ 1787186 h 3176298"/>
                  <a:gd name="connsiteX138" fmla="*/ 9754088 w 12192000"/>
                  <a:gd name="connsiteY138" fmla="*/ 1741464 h 3176298"/>
                  <a:gd name="connsiteX139" fmla="*/ 9899446 w 12192000"/>
                  <a:gd name="connsiteY139" fmla="*/ 1656880 h 3176298"/>
                  <a:gd name="connsiteX140" fmla="*/ 9993175 w 12192000"/>
                  <a:gd name="connsiteY140" fmla="*/ 1576487 h 3176298"/>
                  <a:gd name="connsiteX141" fmla="*/ 10044230 w 12192000"/>
                  <a:gd name="connsiteY141" fmla="*/ 1540480 h 3176298"/>
                  <a:gd name="connsiteX142" fmla="*/ 10131863 w 12192000"/>
                  <a:gd name="connsiteY142" fmla="*/ 1485613 h 3176298"/>
                  <a:gd name="connsiteX143" fmla="*/ 10242357 w 12192000"/>
                  <a:gd name="connsiteY143" fmla="*/ 1410555 h 3176298"/>
                  <a:gd name="connsiteX144" fmla="*/ 10363709 w 12192000"/>
                  <a:gd name="connsiteY144" fmla="*/ 1359499 h 3176298"/>
                  <a:gd name="connsiteX145" fmla="*/ 10428291 w 12192000"/>
                  <a:gd name="connsiteY145" fmla="*/ 1314920 h 3176298"/>
                  <a:gd name="connsiteX146" fmla="*/ 10490969 w 12192000"/>
                  <a:gd name="connsiteY146" fmla="*/ 1267104 h 3176298"/>
                  <a:gd name="connsiteX147" fmla="*/ 10523354 w 12192000"/>
                  <a:gd name="connsiteY147" fmla="*/ 1238337 h 3176298"/>
                  <a:gd name="connsiteX148" fmla="*/ 10590031 w 12192000"/>
                  <a:gd name="connsiteY148" fmla="*/ 1191664 h 3176298"/>
                  <a:gd name="connsiteX149" fmla="*/ 10656519 w 12192000"/>
                  <a:gd name="connsiteY149" fmla="*/ 1156038 h 3176298"/>
                  <a:gd name="connsiteX150" fmla="*/ 10703573 w 12192000"/>
                  <a:gd name="connsiteY150" fmla="*/ 1120603 h 3176298"/>
                  <a:gd name="connsiteX151" fmla="*/ 10764534 w 12192000"/>
                  <a:gd name="connsiteY151" fmla="*/ 1067643 h 3176298"/>
                  <a:gd name="connsiteX152" fmla="*/ 10850453 w 12192000"/>
                  <a:gd name="connsiteY152" fmla="*/ 1014301 h 3176298"/>
                  <a:gd name="connsiteX153" fmla="*/ 10929704 w 12192000"/>
                  <a:gd name="connsiteY153" fmla="*/ 980201 h 3176298"/>
                  <a:gd name="connsiteX154" fmla="*/ 10967423 w 12192000"/>
                  <a:gd name="connsiteY154" fmla="*/ 930289 h 3176298"/>
                  <a:gd name="connsiteX155" fmla="*/ 11058869 w 12192000"/>
                  <a:gd name="connsiteY155" fmla="*/ 838084 h 3176298"/>
                  <a:gd name="connsiteX156" fmla="*/ 11172600 w 12192000"/>
                  <a:gd name="connsiteY156" fmla="*/ 762834 h 3176298"/>
                  <a:gd name="connsiteX157" fmla="*/ 11275283 w 12192000"/>
                  <a:gd name="connsiteY157" fmla="*/ 673676 h 3176298"/>
                  <a:gd name="connsiteX158" fmla="*/ 11320623 w 12192000"/>
                  <a:gd name="connsiteY158" fmla="*/ 639195 h 3176298"/>
                  <a:gd name="connsiteX159" fmla="*/ 11374346 w 12192000"/>
                  <a:gd name="connsiteY159" fmla="*/ 601664 h 3176298"/>
                  <a:gd name="connsiteX160" fmla="*/ 11448453 w 12192000"/>
                  <a:gd name="connsiteY160" fmla="*/ 567755 h 3176298"/>
                  <a:gd name="connsiteX161" fmla="*/ 11532275 w 12192000"/>
                  <a:gd name="connsiteY161" fmla="*/ 522605 h 3176298"/>
                  <a:gd name="connsiteX162" fmla="*/ 11562947 w 12192000"/>
                  <a:gd name="connsiteY162" fmla="*/ 486598 h 3176298"/>
                  <a:gd name="connsiteX163" fmla="*/ 11672489 w 12192000"/>
                  <a:gd name="connsiteY163" fmla="*/ 335337 h 3176298"/>
                  <a:gd name="connsiteX164" fmla="*/ 11821656 w 12192000"/>
                  <a:gd name="connsiteY164" fmla="*/ 207889 h 3176298"/>
                  <a:gd name="connsiteX165" fmla="*/ 11986443 w 12192000"/>
                  <a:gd name="connsiteY165" fmla="*/ 104824 h 3176298"/>
                  <a:gd name="connsiteX166" fmla="*/ 12026448 w 12192000"/>
                  <a:gd name="connsiteY166" fmla="*/ 88821 h 3176298"/>
                  <a:gd name="connsiteX167" fmla="*/ 12160947 w 12192000"/>
                  <a:gd name="connsiteY167" fmla="*/ 28621 h 3176298"/>
                  <a:gd name="connsiteX168" fmla="*/ 12192000 w 12192000"/>
                  <a:gd name="connsiteY168" fmla="*/ 0 h 317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2192000" h="3176298">
                    <a:moveTo>
                      <a:pt x="12192000" y="0"/>
                    </a:moveTo>
                    <a:lnTo>
                      <a:pt x="12192000" y="3176298"/>
                    </a:lnTo>
                    <a:lnTo>
                      <a:pt x="0" y="3176298"/>
                    </a:lnTo>
                    <a:lnTo>
                      <a:pt x="0" y="2264980"/>
                    </a:lnTo>
                    <a:lnTo>
                      <a:pt x="544" y="2264980"/>
                    </a:lnTo>
                    <a:lnTo>
                      <a:pt x="544" y="2392219"/>
                    </a:lnTo>
                    <a:lnTo>
                      <a:pt x="61197" y="2387448"/>
                    </a:lnTo>
                    <a:cubicBezTo>
                      <a:pt x="80794" y="2382137"/>
                      <a:pt x="99990" y="2374707"/>
                      <a:pt x="119613" y="2369945"/>
                    </a:cubicBezTo>
                    <a:cubicBezTo>
                      <a:pt x="137898" y="2365563"/>
                      <a:pt x="155046" y="2355466"/>
                      <a:pt x="172384" y="2347084"/>
                    </a:cubicBezTo>
                    <a:cubicBezTo>
                      <a:pt x="205529" y="2331082"/>
                      <a:pt x="240965" y="2341178"/>
                      <a:pt x="274873" y="2336988"/>
                    </a:cubicBezTo>
                    <a:cubicBezTo>
                      <a:pt x="285732" y="2335653"/>
                      <a:pt x="296590" y="2334130"/>
                      <a:pt x="307259" y="2331461"/>
                    </a:cubicBezTo>
                    <a:cubicBezTo>
                      <a:pt x="336408" y="2324413"/>
                      <a:pt x="366127" y="2318317"/>
                      <a:pt x="394511" y="2308601"/>
                    </a:cubicBezTo>
                    <a:cubicBezTo>
                      <a:pt x="426709" y="2297743"/>
                      <a:pt x="457572" y="2283264"/>
                      <a:pt x="494337" y="2268213"/>
                    </a:cubicBezTo>
                    <a:cubicBezTo>
                      <a:pt x="507102" y="2272024"/>
                      <a:pt x="526724" y="2282312"/>
                      <a:pt x="546917" y="2283264"/>
                    </a:cubicBezTo>
                    <a:cubicBezTo>
                      <a:pt x="611880" y="2286503"/>
                      <a:pt x="672650" y="2268786"/>
                      <a:pt x="730754" y="2240780"/>
                    </a:cubicBezTo>
                    <a:cubicBezTo>
                      <a:pt x="748471" y="2232399"/>
                      <a:pt x="767524" y="2226874"/>
                      <a:pt x="785432" y="2218682"/>
                    </a:cubicBezTo>
                    <a:cubicBezTo>
                      <a:pt x="791717" y="2215826"/>
                      <a:pt x="799909" y="2209730"/>
                      <a:pt x="801053" y="2204013"/>
                    </a:cubicBezTo>
                    <a:cubicBezTo>
                      <a:pt x="807719" y="2170866"/>
                      <a:pt x="832486" y="2171436"/>
                      <a:pt x="858205" y="2169532"/>
                    </a:cubicBezTo>
                    <a:cubicBezTo>
                      <a:pt x="888877" y="2167247"/>
                      <a:pt x="919165" y="2161912"/>
                      <a:pt x="949646" y="2157340"/>
                    </a:cubicBezTo>
                    <a:cubicBezTo>
                      <a:pt x="953648" y="2156768"/>
                      <a:pt x="957266" y="2152768"/>
                      <a:pt x="960887" y="2150099"/>
                    </a:cubicBezTo>
                    <a:cubicBezTo>
                      <a:pt x="966411" y="2146099"/>
                      <a:pt x="971554" y="2140003"/>
                      <a:pt x="977653" y="2138480"/>
                    </a:cubicBezTo>
                    <a:cubicBezTo>
                      <a:pt x="1008894" y="2131049"/>
                      <a:pt x="1040327" y="2124763"/>
                      <a:pt x="1071762" y="2117905"/>
                    </a:cubicBezTo>
                    <a:cubicBezTo>
                      <a:pt x="1078810" y="2116380"/>
                      <a:pt x="1086048" y="2114476"/>
                      <a:pt x="1092527" y="2111428"/>
                    </a:cubicBezTo>
                    <a:cubicBezTo>
                      <a:pt x="1098623" y="2108570"/>
                      <a:pt x="1103767" y="2103616"/>
                      <a:pt x="1109865" y="2100568"/>
                    </a:cubicBezTo>
                    <a:cubicBezTo>
                      <a:pt x="1126437" y="2092378"/>
                      <a:pt x="1143394" y="2084757"/>
                      <a:pt x="1162823" y="2075613"/>
                    </a:cubicBezTo>
                    <a:cubicBezTo>
                      <a:pt x="1173681" y="2092757"/>
                      <a:pt x="1188354" y="2083041"/>
                      <a:pt x="1206641" y="2074851"/>
                    </a:cubicBezTo>
                    <a:cubicBezTo>
                      <a:pt x="1225310" y="2066468"/>
                      <a:pt x="1246837" y="2063801"/>
                      <a:pt x="1267411" y="2060753"/>
                    </a:cubicBezTo>
                    <a:cubicBezTo>
                      <a:pt x="1305132" y="2055228"/>
                      <a:pt x="1343044" y="2051799"/>
                      <a:pt x="1380762" y="2046847"/>
                    </a:cubicBezTo>
                    <a:cubicBezTo>
                      <a:pt x="1388765" y="2045703"/>
                      <a:pt x="1397909" y="2043608"/>
                      <a:pt x="1404006" y="2038844"/>
                    </a:cubicBezTo>
                    <a:cubicBezTo>
                      <a:pt x="1445725" y="2006839"/>
                      <a:pt x="1496403" y="1997887"/>
                      <a:pt x="1544598" y="2000932"/>
                    </a:cubicBezTo>
                    <a:cubicBezTo>
                      <a:pt x="1582510" y="2003220"/>
                      <a:pt x="1619658" y="2004935"/>
                      <a:pt x="1657188" y="2001697"/>
                    </a:cubicBezTo>
                    <a:cubicBezTo>
                      <a:pt x="1660046" y="2001505"/>
                      <a:pt x="1663856" y="2001887"/>
                      <a:pt x="1665950" y="2003411"/>
                    </a:cubicBezTo>
                    <a:cubicBezTo>
                      <a:pt x="1678904" y="2013507"/>
                      <a:pt x="1692431" y="2014269"/>
                      <a:pt x="1709006" y="2015983"/>
                    </a:cubicBezTo>
                    <a:cubicBezTo>
                      <a:pt x="1732439" y="2018461"/>
                      <a:pt x="1753965" y="2016745"/>
                      <a:pt x="1775684" y="2012555"/>
                    </a:cubicBezTo>
                    <a:cubicBezTo>
                      <a:pt x="1791496" y="2009507"/>
                      <a:pt x="1807497" y="2003220"/>
                      <a:pt x="1821596" y="1995218"/>
                    </a:cubicBezTo>
                    <a:cubicBezTo>
                      <a:pt x="1841216" y="1983978"/>
                      <a:pt x="1860079" y="1979597"/>
                      <a:pt x="1878748" y="1994457"/>
                    </a:cubicBezTo>
                    <a:cubicBezTo>
                      <a:pt x="1898940" y="2010269"/>
                      <a:pt x="1921800" y="2004745"/>
                      <a:pt x="1944092" y="2005315"/>
                    </a:cubicBezTo>
                    <a:cubicBezTo>
                      <a:pt x="1953806" y="2005507"/>
                      <a:pt x="1964094" y="2005124"/>
                      <a:pt x="1973429" y="2007601"/>
                    </a:cubicBezTo>
                    <a:cubicBezTo>
                      <a:pt x="2000479" y="2014651"/>
                      <a:pt x="2026581" y="2025320"/>
                      <a:pt x="2054013" y="2030082"/>
                    </a:cubicBezTo>
                    <a:cubicBezTo>
                      <a:pt x="2069254" y="2032747"/>
                      <a:pt x="2086208" y="2027986"/>
                      <a:pt x="2102021" y="2024557"/>
                    </a:cubicBezTo>
                    <a:cubicBezTo>
                      <a:pt x="2118023" y="2020937"/>
                      <a:pt x="2133834" y="2015413"/>
                      <a:pt x="2149267" y="2009697"/>
                    </a:cubicBezTo>
                    <a:cubicBezTo>
                      <a:pt x="2159743" y="2005887"/>
                      <a:pt x="2171173" y="2002267"/>
                      <a:pt x="2179556" y="1995409"/>
                    </a:cubicBezTo>
                    <a:cubicBezTo>
                      <a:pt x="2198608" y="1979788"/>
                      <a:pt x="2218229" y="1977120"/>
                      <a:pt x="2240710" y="1985312"/>
                    </a:cubicBezTo>
                    <a:cubicBezTo>
                      <a:pt x="2244137" y="1986647"/>
                      <a:pt x="2248138" y="1986647"/>
                      <a:pt x="2251948" y="1986836"/>
                    </a:cubicBezTo>
                    <a:cubicBezTo>
                      <a:pt x="2312915" y="1990836"/>
                      <a:pt x="2373874" y="1993314"/>
                      <a:pt x="2434456" y="1999410"/>
                    </a:cubicBezTo>
                    <a:cubicBezTo>
                      <a:pt x="2459029" y="2001887"/>
                      <a:pt x="2482652" y="2012745"/>
                      <a:pt x="2506847" y="2019603"/>
                    </a:cubicBezTo>
                    <a:cubicBezTo>
                      <a:pt x="2511800" y="2020937"/>
                      <a:pt x="2517327" y="2023033"/>
                      <a:pt x="2522279" y="2022080"/>
                    </a:cubicBezTo>
                    <a:cubicBezTo>
                      <a:pt x="2576191" y="2012555"/>
                      <a:pt x="2626677" y="2026461"/>
                      <a:pt x="2676398" y="2044751"/>
                    </a:cubicBezTo>
                    <a:cubicBezTo>
                      <a:pt x="2681540" y="2046656"/>
                      <a:pt x="2687827" y="2046084"/>
                      <a:pt x="2693543" y="2045703"/>
                    </a:cubicBezTo>
                    <a:cubicBezTo>
                      <a:pt x="2709548" y="2044370"/>
                      <a:pt x="2726882" y="2037701"/>
                      <a:pt x="2741360" y="2041701"/>
                    </a:cubicBezTo>
                    <a:cubicBezTo>
                      <a:pt x="2779842" y="2052753"/>
                      <a:pt x="2817943" y="2066087"/>
                      <a:pt x="2854140" y="2082851"/>
                    </a:cubicBezTo>
                    <a:cubicBezTo>
                      <a:pt x="2890910" y="2099805"/>
                      <a:pt x="2925008" y="2114095"/>
                      <a:pt x="2967110" y="2096949"/>
                    </a:cubicBezTo>
                    <a:cubicBezTo>
                      <a:pt x="2985016" y="2089709"/>
                      <a:pt x="3008639" y="2094853"/>
                      <a:pt x="3029216" y="2096757"/>
                    </a:cubicBezTo>
                    <a:cubicBezTo>
                      <a:pt x="3044264" y="2098282"/>
                      <a:pt x="3058743" y="2106856"/>
                      <a:pt x="3073604" y="2106856"/>
                    </a:cubicBezTo>
                    <a:cubicBezTo>
                      <a:pt x="3113231" y="2106856"/>
                      <a:pt x="3148472" y="2116953"/>
                      <a:pt x="3182763" y="2137527"/>
                    </a:cubicBezTo>
                    <a:cubicBezTo>
                      <a:pt x="3196102" y="2145528"/>
                      <a:pt x="3216867" y="2140193"/>
                      <a:pt x="3234202" y="2142289"/>
                    </a:cubicBezTo>
                    <a:cubicBezTo>
                      <a:pt x="3252492" y="2144765"/>
                      <a:pt x="3271348" y="2147051"/>
                      <a:pt x="3288877" y="2152578"/>
                    </a:cubicBezTo>
                    <a:cubicBezTo>
                      <a:pt x="3334216" y="2167056"/>
                      <a:pt x="3378986" y="2183439"/>
                      <a:pt x="3424135" y="2198680"/>
                    </a:cubicBezTo>
                    <a:cubicBezTo>
                      <a:pt x="3461282" y="2211253"/>
                      <a:pt x="3497862" y="2201347"/>
                      <a:pt x="3534629" y="2196013"/>
                    </a:cubicBezTo>
                    <a:cubicBezTo>
                      <a:pt x="3557682" y="2192583"/>
                      <a:pt x="3579206" y="2184391"/>
                      <a:pt x="3605116" y="2196583"/>
                    </a:cubicBezTo>
                    <a:cubicBezTo>
                      <a:pt x="3629882" y="2208205"/>
                      <a:pt x="3661315" y="2205537"/>
                      <a:pt x="3689131" y="2211824"/>
                    </a:cubicBezTo>
                    <a:cubicBezTo>
                      <a:pt x="3712565" y="2217157"/>
                      <a:pt x="3735231" y="2225732"/>
                      <a:pt x="3757902" y="2234114"/>
                    </a:cubicBezTo>
                    <a:cubicBezTo>
                      <a:pt x="3788766" y="2245545"/>
                      <a:pt x="3819245" y="2257545"/>
                      <a:pt x="3852966" y="2251831"/>
                    </a:cubicBezTo>
                    <a:cubicBezTo>
                      <a:pt x="3891259" y="2245353"/>
                      <a:pt x="3917546" y="2269738"/>
                      <a:pt x="3947648" y="2285932"/>
                    </a:cubicBezTo>
                    <a:cubicBezTo>
                      <a:pt x="3968414" y="2296980"/>
                      <a:pt x="3991083" y="2305172"/>
                      <a:pt x="4013753" y="2312031"/>
                    </a:cubicBezTo>
                    <a:cubicBezTo>
                      <a:pt x="4044043" y="2320985"/>
                      <a:pt x="4075285" y="2326320"/>
                      <a:pt x="4105766" y="2335082"/>
                    </a:cubicBezTo>
                    <a:cubicBezTo>
                      <a:pt x="4151870" y="2348226"/>
                      <a:pt x="4198546" y="2358514"/>
                      <a:pt x="4246551" y="2351274"/>
                    </a:cubicBezTo>
                    <a:cubicBezTo>
                      <a:pt x="4268649" y="2348036"/>
                      <a:pt x="4289227" y="2348226"/>
                      <a:pt x="4311323" y="2352991"/>
                    </a:cubicBezTo>
                    <a:cubicBezTo>
                      <a:pt x="4347518" y="2360801"/>
                      <a:pt x="4384668" y="2361753"/>
                      <a:pt x="4413817" y="2390899"/>
                    </a:cubicBezTo>
                    <a:cubicBezTo>
                      <a:pt x="4424104" y="2401188"/>
                      <a:pt x="4442581" y="2403853"/>
                      <a:pt x="4457632" y="2409188"/>
                    </a:cubicBezTo>
                    <a:cubicBezTo>
                      <a:pt x="4474969" y="2415476"/>
                      <a:pt x="4487731" y="2412236"/>
                      <a:pt x="4497068" y="2393947"/>
                    </a:cubicBezTo>
                    <a:cubicBezTo>
                      <a:pt x="4501257" y="2385757"/>
                      <a:pt x="4513260" y="2377755"/>
                      <a:pt x="4522596" y="2376421"/>
                    </a:cubicBezTo>
                    <a:cubicBezTo>
                      <a:pt x="4550599" y="2372421"/>
                      <a:pt x="4576318" y="2378327"/>
                      <a:pt x="4603368" y="2391282"/>
                    </a:cubicBezTo>
                    <a:cubicBezTo>
                      <a:pt x="4628705" y="2403474"/>
                      <a:pt x="4660331" y="2402140"/>
                      <a:pt x="4689098" y="2406903"/>
                    </a:cubicBezTo>
                    <a:cubicBezTo>
                      <a:pt x="4699289" y="2408618"/>
                      <a:pt x="4709482" y="2411237"/>
                      <a:pt x="4719697" y="2413428"/>
                    </a:cubicBezTo>
                    <a:lnTo>
                      <a:pt x="4726469" y="2414298"/>
                    </a:lnTo>
                    <a:lnTo>
                      <a:pt x="4785776" y="2414298"/>
                    </a:lnTo>
                    <a:lnTo>
                      <a:pt x="4788661" y="2414047"/>
                    </a:lnTo>
                    <a:cubicBezTo>
                      <a:pt x="4801401" y="2412237"/>
                      <a:pt x="4814166" y="2410142"/>
                      <a:pt x="4827024" y="2408999"/>
                    </a:cubicBezTo>
                    <a:cubicBezTo>
                      <a:pt x="4847027" y="2407095"/>
                      <a:pt x="4867412" y="2407856"/>
                      <a:pt x="4887415" y="2405570"/>
                    </a:cubicBezTo>
                    <a:cubicBezTo>
                      <a:pt x="4903799" y="2403853"/>
                      <a:pt x="4919991" y="2399474"/>
                      <a:pt x="4936184" y="2395853"/>
                    </a:cubicBezTo>
                    <a:cubicBezTo>
                      <a:pt x="4942089" y="2394520"/>
                      <a:pt x="4947996" y="2389376"/>
                      <a:pt x="4953328" y="2390138"/>
                    </a:cubicBezTo>
                    <a:cubicBezTo>
                      <a:pt x="5006292" y="2398330"/>
                      <a:pt x="5044391" y="2361753"/>
                      <a:pt x="5089162" y="2345560"/>
                    </a:cubicBezTo>
                    <a:cubicBezTo>
                      <a:pt x="5136216" y="2328413"/>
                      <a:pt x="5181748" y="2302124"/>
                      <a:pt x="5234326" y="2309935"/>
                    </a:cubicBezTo>
                    <a:cubicBezTo>
                      <a:pt x="5266141" y="2314697"/>
                      <a:pt x="5296812" y="2325747"/>
                      <a:pt x="5328438" y="2332416"/>
                    </a:cubicBezTo>
                    <a:cubicBezTo>
                      <a:pt x="5339677" y="2334701"/>
                      <a:pt x="5352250" y="2334320"/>
                      <a:pt x="5363491" y="2332034"/>
                    </a:cubicBezTo>
                    <a:cubicBezTo>
                      <a:pt x="5417784" y="2321555"/>
                      <a:pt x="5471316" y="2320032"/>
                      <a:pt x="5524660" y="2337178"/>
                    </a:cubicBezTo>
                    <a:cubicBezTo>
                      <a:pt x="5533802" y="2340036"/>
                      <a:pt x="5543518" y="2342701"/>
                      <a:pt x="5553045" y="2342701"/>
                    </a:cubicBezTo>
                    <a:cubicBezTo>
                      <a:pt x="5605244" y="2342701"/>
                      <a:pt x="5656488" y="2338701"/>
                      <a:pt x="5706401" y="2320032"/>
                    </a:cubicBezTo>
                    <a:cubicBezTo>
                      <a:pt x="5723166" y="2313745"/>
                      <a:pt x="5743551" y="2317745"/>
                      <a:pt x="5762029" y="2316221"/>
                    </a:cubicBezTo>
                    <a:cubicBezTo>
                      <a:pt x="5779174" y="2314889"/>
                      <a:pt x="5796702" y="2314317"/>
                      <a:pt x="5813276" y="2309935"/>
                    </a:cubicBezTo>
                    <a:cubicBezTo>
                      <a:pt x="5837472" y="2303459"/>
                      <a:pt x="5859949" y="2302697"/>
                      <a:pt x="5884906" y="2308411"/>
                    </a:cubicBezTo>
                    <a:cubicBezTo>
                      <a:pt x="5908719" y="2313745"/>
                      <a:pt x="5934438" y="2311079"/>
                      <a:pt x="5959204" y="2311269"/>
                    </a:cubicBezTo>
                    <a:cubicBezTo>
                      <a:pt x="5986828" y="2311459"/>
                      <a:pt x="6014449" y="2311649"/>
                      <a:pt x="6042072" y="2310697"/>
                    </a:cubicBezTo>
                    <a:cubicBezTo>
                      <a:pt x="6053124" y="2310317"/>
                      <a:pt x="6065695" y="2302697"/>
                      <a:pt x="6074842" y="2305745"/>
                    </a:cubicBezTo>
                    <a:cubicBezTo>
                      <a:pt x="6104368" y="2316031"/>
                      <a:pt x="6133897" y="2303649"/>
                      <a:pt x="6163425" y="2309172"/>
                    </a:cubicBezTo>
                    <a:cubicBezTo>
                      <a:pt x="6177905" y="2312031"/>
                      <a:pt x="6194288" y="2304220"/>
                      <a:pt x="6209909" y="2303459"/>
                    </a:cubicBezTo>
                    <a:cubicBezTo>
                      <a:pt x="6235437" y="2302124"/>
                      <a:pt x="6260964" y="2302697"/>
                      <a:pt x="6286493" y="2302315"/>
                    </a:cubicBezTo>
                    <a:cubicBezTo>
                      <a:pt x="6294876" y="2302124"/>
                      <a:pt x="6303068" y="2301362"/>
                      <a:pt x="6311449" y="2300980"/>
                    </a:cubicBezTo>
                    <a:cubicBezTo>
                      <a:pt x="6318880" y="2300601"/>
                      <a:pt x="6326691" y="2298887"/>
                      <a:pt x="6333739" y="2300218"/>
                    </a:cubicBezTo>
                    <a:cubicBezTo>
                      <a:pt x="6359268" y="2304983"/>
                      <a:pt x="6384414" y="2312793"/>
                      <a:pt x="6410131" y="2315841"/>
                    </a:cubicBezTo>
                    <a:cubicBezTo>
                      <a:pt x="6432420" y="2318507"/>
                      <a:pt x="6455472" y="2314889"/>
                      <a:pt x="6477951" y="2316793"/>
                    </a:cubicBezTo>
                    <a:cubicBezTo>
                      <a:pt x="6517576" y="2320032"/>
                      <a:pt x="6557201" y="2325747"/>
                      <a:pt x="6596828" y="2329368"/>
                    </a:cubicBezTo>
                    <a:cubicBezTo>
                      <a:pt x="6605401" y="2330130"/>
                      <a:pt x="6614353" y="2325365"/>
                      <a:pt x="6623118" y="2324985"/>
                    </a:cubicBezTo>
                    <a:cubicBezTo>
                      <a:pt x="6650551" y="2324033"/>
                      <a:pt x="6677984" y="2323841"/>
                      <a:pt x="6705417" y="2323272"/>
                    </a:cubicBezTo>
                    <a:cubicBezTo>
                      <a:pt x="6721038" y="2323080"/>
                      <a:pt x="6736851" y="2323651"/>
                      <a:pt x="6752283" y="2321937"/>
                    </a:cubicBezTo>
                    <a:cubicBezTo>
                      <a:pt x="6772665" y="2319651"/>
                      <a:pt x="6791144" y="2316221"/>
                      <a:pt x="6810195" y="2331082"/>
                    </a:cubicBezTo>
                    <a:cubicBezTo>
                      <a:pt x="6839534" y="2354132"/>
                      <a:pt x="6876872" y="2345178"/>
                      <a:pt x="6910782" y="2350512"/>
                    </a:cubicBezTo>
                    <a:cubicBezTo>
                      <a:pt x="6919547" y="2351847"/>
                      <a:pt x="6928501" y="2352036"/>
                      <a:pt x="6937263" y="2353561"/>
                    </a:cubicBezTo>
                    <a:cubicBezTo>
                      <a:pt x="6953457" y="2356418"/>
                      <a:pt x="6969457" y="2359657"/>
                      <a:pt x="6985653" y="2362897"/>
                    </a:cubicBezTo>
                    <a:cubicBezTo>
                      <a:pt x="6988509" y="2363467"/>
                      <a:pt x="6991747" y="2363659"/>
                      <a:pt x="6994415" y="2364611"/>
                    </a:cubicBezTo>
                    <a:cubicBezTo>
                      <a:pt x="7018991" y="2372611"/>
                      <a:pt x="7043184" y="2381755"/>
                      <a:pt x="7068141" y="2388234"/>
                    </a:cubicBezTo>
                    <a:cubicBezTo>
                      <a:pt x="7080334" y="2391472"/>
                      <a:pt x="7093860" y="2391853"/>
                      <a:pt x="7106432" y="2390138"/>
                    </a:cubicBezTo>
                    <a:cubicBezTo>
                      <a:pt x="7143199" y="2385185"/>
                      <a:pt x="7179587" y="2383089"/>
                      <a:pt x="7216547" y="2390330"/>
                    </a:cubicBezTo>
                    <a:cubicBezTo>
                      <a:pt x="7231214" y="2393186"/>
                      <a:pt x="7247599" y="2388424"/>
                      <a:pt x="7263220" y="2386709"/>
                    </a:cubicBezTo>
                    <a:cubicBezTo>
                      <a:pt x="7300559" y="2382137"/>
                      <a:pt x="7337899" y="2377183"/>
                      <a:pt x="7375428" y="2372803"/>
                    </a:cubicBezTo>
                    <a:cubicBezTo>
                      <a:pt x="7398860" y="2370135"/>
                      <a:pt x="7422483" y="2368611"/>
                      <a:pt x="7445916" y="2365945"/>
                    </a:cubicBezTo>
                    <a:cubicBezTo>
                      <a:pt x="7472967" y="2362705"/>
                      <a:pt x="7499828" y="2357753"/>
                      <a:pt x="7526880" y="2355084"/>
                    </a:cubicBezTo>
                    <a:cubicBezTo>
                      <a:pt x="7557742" y="2352036"/>
                      <a:pt x="7588795" y="2351466"/>
                      <a:pt x="7619655" y="2348226"/>
                    </a:cubicBezTo>
                    <a:cubicBezTo>
                      <a:pt x="7676047" y="2341940"/>
                      <a:pt x="7732247" y="2334509"/>
                      <a:pt x="7788636" y="2327461"/>
                    </a:cubicBezTo>
                    <a:cubicBezTo>
                      <a:pt x="7843311" y="2320603"/>
                      <a:pt x="7897987" y="2314507"/>
                      <a:pt x="7952280" y="2305935"/>
                    </a:cubicBezTo>
                    <a:cubicBezTo>
                      <a:pt x="7975142" y="2302315"/>
                      <a:pt x="7996859" y="2292408"/>
                      <a:pt x="8019339" y="2286884"/>
                    </a:cubicBezTo>
                    <a:cubicBezTo>
                      <a:pt x="8058774" y="2277357"/>
                      <a:pt x="8098590" y="2269357"/>
                      <a:pt x="8137835" y="2259832"/>
                    </a:cubicBezTo>
                    <a:cubicBezTo>
                      <a:pt x="8155359" y="2255641"/>
                      <a:pt x="8172124" y="2248593"/>
                      <a:pt x="8189651" y="2243639"/>
                    </a:cubicBezTo>
                    <a:cubicBezTo>
                      <a:pt x="8230992" y="2232208"/>
                      <a:pt x="8272903" y="2222874"/>
                      <a:pt x="8313671" y="2209920"/>
                    </a:cubicBezTo>
                    <a:cubicBezTo>
                      <a:pt x="8362822" y="2194297"/>
                      <a:pt x="8411019" y="2175439"/>
                      <a:pt x="8459979" y="2158864"/>
                    </a:cubicBezTo>
                    <a:cubicBezTo>
                      <a:pt x="8478269" y="2152578"/>
                      <a:pt x="8497511" y="2148957"/>
                      <a:pt x="8516369" y="2144003"/>
                    </a:cubicBezTo>
                    <a:cubicBezTo>
                      <a:pt x="8563425" y="2131431"/>
                      <a:pt x="8610288" y="2118095"/>
                      <a:pt x="8657726" y="2106284"/>
                    </a:cubicBezTo>
                    <a:cubicBezTo>
                      <a:pt x="8675253" y="2101901"/>
                      <a:pt x="8693731" y="2102284"/>
                      <a:pt x="8711448" y="2098664"/>
                    </a:cubicBezTo>
                    <a:cubicBezTo>
                      <a:pt x="8732023" y="2094472"/>
                      <a:pt x="8752407" y="2089138"/>
                      <a:pt x="8772219" y="2082280"/>
                    </a:cubicBezTo>
                    <a:cubicBezTo>
                      <a:pt x="8796985" y="2073707"/>
                      <a:pt x="8820990" y="2062659"/>
                      <a:pt x="8845565" y="2053705"/>
                    </a:cubicBezTo>
                    <a:cubicBezTo>
                      <a:pt x="8886142" y="2039034"/>
                      <a:pt x="8926911" y="2024557"/>
                      <a:pt x="8967871" y="2011221"/>
                    </a:cubicBezTo>
                    <a:cubicBezTo>
                      <a:pt x="8983301" y="2006268"/>
                      <a:pt x="9000257" y="2005697"/>
                      <a:pt x="9015878" y="2001124"/>
                    </a:cubicBezTo>
                    <a:cubicBezTo>
                      <a:pt x="9088840" y="1979597"/>
                      <a:pt x="9161805" y="1957880"/>
                      <a:pt x="9234579" y="1935209"/>
                    </a:cubicBezTo>
                    <a:cubicBezTo>
                      <a:pt x="9272298" y="1923399"/>
                      <a:pt x="9308875" y="1908538"/>
                      <a:pt x="9346597" y="1896917"/>
                    </a:cubicBezTo>
                    <a:cubicBezTo>
                      <a:pt x="9369267" y="1889869"/>
                      <a:pt x="9393650" y="1887773"/>
                      <a:pt x="9416321" y="1880724"/>
                    </a:cubicBezTo>
                    <a:cubicBezTo>
                      <a:pt x="9437278" y="1874247"/>
                      <a:pt x="9456709" y="1863578"/>
                      <a:pt x="9477283" y="1856149"/>
                    </a:cubicBezTo>
                    <a:cubicBezTo>
                      <a:pt x="9540152" y="1833097"/>
                      <a:pt x="9603971" y="1811953"/>
                      <a:pt x="9666265" y="1787186"/>
                    </a:cubicBezTo>
                    <a:cubicBezTo>
                      <a:pt x="9696749" y="1775183"/>
                      <a:pt x="9725323" y="1757849"/>
                      <a:pt x="9754088" y="1741464"/>
                    </a:cubicBezTo>
                    <a:cubicBezTo>
                      <a:pt x="9802858" y="1713841"/>
                      <a:pt x="9850865" y="1685074"/>
                      <a:pt x="9899446" y="1656880"/>
                    </a:cubicBezTo>
                    <a:cubicBezTo>
                      <a:pt x="9935832" y="1635924"/>
                      <a:pt x="9968027" y="1611347"/>
                      <a:pt x="9993175" y="1576487"/>
                    </a:cubicBezTo>
                    <a:cubicBezTo>
                      <a:pt x="10004797" y="1560484"/>
                      <a:pt x="10024990" y="1546768"/>
                      <a:pt x="10044230" y="1540480"/>
                    </a:cubicBezTo>
                    <a:cubicBezTo>
                      <a:pt x="10078713" y="1529241"/>
                      <a:pt x="10104430" y="1507522"/>
                      <a:pt x="10131863" y="1485613"/>
                    </a:cubicBezTo>
                    <a:cubicBezTo>
                      <a:pt x="10166536" y="1457801"/>
                      <a:pt x="10203304" y="1431509"/>
                      <a:pt x="10242357" y="1410555"/>
                    </a:cubicBezTo>
                    <a:cubicBezTo>
                      <a:pt x="10280840" y="1389980"/>
                      <a:pt x="10324086" y="1378549"/>
                      <a:pt x="10363709" y="1359499"/>
                    </a:cubicBezTo>
                    <a:cubicBezTo>
                      <a:pt x="10386952" y="1348259"/>
                      <a:pt x="10407146" y="1330353"/>
                      <a:pt x="10428291" y="1314920"/>
                    </a:cubicBezTo>
                    <a:cubicBezTo>
                      <a:pt x="10449438" y="1299489"/>
                      <a:pt x="10470394" y="1283486"/>
                      <a:pt x="10490969" y="1267104"/>
                    </a:cubicBezTo>
                    <a:cubicBezTo>
                      <a:pt x="10502208" y="1258149"/>
                      <a:pt x="10511734" y="1246909"/>
                      <a:pt x="10523354" y="1238337"/>
                    </a:cubicBezTo>
                    <a:cubicBezTo>
                      <a:pt x="10545263" y="1222334"/>
                      <a:pt x="10569075" y="1208808"/>
                      <a:pt x="10590031" y="1191664"/>
                    </a:cubicBezTo>
                    <a:cubicBezTo>
                      <a:pt x="10610225" y="1175089"/>
                      <a:pt x="10633467" y="1166707"/>
                      <a:pt x="10656519" y="1156038"/>
                    </a:cubicBezTo>
                    <a:cubicBezTo>
                      <a:pt x="10674046" y="1148036"/>
                      <a:pt x="10686617" y="1130320"/>
                      <a:pt x="10703573" y="1120603"/>
                    </a:cubicBezTo>
                    <a:cubicBezTo>
                      <a:pt x="10727767" y="1106697"/>
                      <a:pt x="10746246" y="1089553"/>
                      <a:pt x="10764534" y="1067643"/>
                    </a:cubicBezTo>
                    <a:cubicBezTo>
                      <a:pt x="10785111" y="1043068"/>
                      <a:pt x="10820162" y="1029732"/>
                      <a:pt x="10850453" y="1014301"/>
                    </a:cubicBezTo>
                    <a:cubicBezTo>
                      <a:pt x="10876171" y="1001157"/>
                      <a:pt x="10906081" y="995632"/>
                      <a:pt x="10929704" y="980201"/>
                    </a:cubicBezTo>
                    <a:cubicBezTo>
                      <a:pt x="10946279" y="969342"/>
                      <a:pt x="10958661" y="948957"/>
                      <a:pt x="10967423" y="930289"/>
                    </a:cubicBezTo>
                    <a:cubicBezTo>
                      <a:pt x="10987046" y="887995"/>
                      <a:pt x="11021146" y="861897"/>
                      <a:pt x="11058869" y="838084"/>
                    </a:cubicBezTo>
                    <a:cubicBezTo>
                      <a:pt x="11097350" y="813699"/>
                      <a:pt x="11133927" y="786836"/>
                      <a:pt x="11172600" y="762834"/>
                    </a:cubicBezTo>
                    <a:cubicBezTo>
                      <a:pt x="11211843" y="738638"/>
                      <a:pt x="11243658" y="706443"/>
                      <a:pt x="11275283" y="673676"/>
                    </a:cubicBezTo>
                    <a:cubicBezTo>
                      <a:pt x="11288238" y="660150"/>
                      <a:pt x="11305192" y="650434"/>
                      <a:pt x="11320623" y="639195"/>
                    </a:cubicBezTo>
                    <a:cubicBezTo>
                      <a:pt x="11338339" y="626241"/>
                      <a:pt x="11355296" y="611953"/>
                      <a:pt x="11374346" y="601664"/>
                    </a:cubicBezTo>
                    <a:cubicBezTo>
                      <a:pt x="11398160" y="588709"/>
                      <a:pt x="11424069" y="579757"/>
                      <a:pt x="11448453" y="567755"/>
                    </a:cubicBezTo>
                    <a:cubicBezTo>
                      <a:pt x="11476838" y="553657"/>
                      <a:pt x="11505795" y="539750"/>
                      <a:pt x="11532275" y="522605"/>
                    </a:cubicBezTo>
                    <a:cubicBezTo>
                      <a:pt x="11545039" y="514413"/>
                      <a:pt x="11553613" y="499363"/>
                      <a:pt x="11562947" y="486598"/>
                    </a:cubicBezTo>
                    <a:cubicBezTo>
                      <a:pt x="11599714" y="436305"/>
                      <a:pt x="11635529" y="385441"/>
                      <a:pt x="11672489" y="335337"/>
                    </a:cubicBezTo>
                    <a:cubicBezTo>
                      <a:pt x="11712304" y="281424"/>
                      <a:pt x="11763931" y="241608"/>
                      <a:pt x="11821656" y="207889"/>
                    </a:cubicBezTo>
                    <a:cubicBezTo>
                      <a:pt x="11877664" y="175312"/>
                      <a:pt x="11931195" y="138734"/>
                      <a:pt x="11986443" y="104824"/>
                    </a:cubicBezTo>
                    <a:cubicBezTo>
                      <a:pt x="11998443" y="97395"/>
                      <a:pt x="12013114" y="94347"/>
                      <a:pt x="12026448" y="88821"/>
                    </a:cubicBezTo>
                    <a:cubicBezTo>
                      <a:pt x="12072360" y="69580"/>
                      <a:pt x="12118083" y="50147"/>
                      <a:pt x="12160947" y="28621"/>
                    </a:cubicBezTo>
                    <a:lnTo>
                      <a:pt x="12192000" y="0"/>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D1A0BEEB-C008-4150-A935-C6AAF537DA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681702"/>
                <a:ext cx="12192000" cy="3176298"/>
              </a:xfrm>
              <a:custGeom>
                <a:avLst/>
                <a:gdLst>
                  <a:gd name="connsiteX0" fmla="*/ 12192000 w 12192000"/>
                  <a:gd name="connsiteY0" fmla="*/ 0 h 3176298"/>
                  <a:gd name="connsiteX1" fmla="*/ 12192000 w 12192000"/>
                  <a:gd name="connsiteY1" fmla="*/ 3176298 h 3176298"/>
                  <a:gd name="connsiteX2" fmla="*/ 0 w 12192000"/>
                  <a:gd name="connsiteY2" fmla="*/ 3176298 h 3176298"/>
                  <a:gd name="connsiteX3" fmla="*/ 0 w 12192000"/>
                  <a:gd name="connsiteY3" fmla="*/ 2264980 h 3176298"/>
                  <a:gd name="connsiteX4" fmla="*/ 544 w 12192000"/>
                  <a:gd name="connsiteY4" fmla="*/ 2264980 h 3176298"/>
                  <a:gd name="connsiteX5" fmla="*/ 544 w 12192000"/>
                  <a:gd name="connsiteY5" fmla="*/ 2392219 h 3176298"/>
                  <a:gd name="connsiteX6" fmla="*/ 61197 w 12192000"/>
                  <a:gd name="connsiteY6" fmla="*/ 2387448 h 3176298"/>
                  <a:gd name="connsiteX7" fmla="*/ 119613 w 12192000"/>
                  <a:gd name="connsiteY7" fmla="*/ 2369945 h 3176298"/>
                  <a:gd name="connsiteX8" fmla="*/ 172384 w 12192000"/>
                  <a:gd name="connsiteY8" fmla="*/ 2347084 h 3176298"/>
                  <a:gd name="connsiteX9" fmla="*/ 274873 w 12192000"/>
                  <a:gd name="connsiteY9" fmla="*/ 2336988 h 3176298"/>
                  <a:gd name="connsiteX10" fmla="*/ 307259 w 12192000"/>
                  <a:gd name="connsiteY10" fmla="*/ 2331461 h 3176298"/>
                  <a:gd name="connsiteX11" fmla="*/ 394511 w 12192000"/>
                  <a:gd name="connsiteY11" fmla="*/ 2308601 h 3176298"/>
                  <a:gd name="connsiteX12" fmla="*/ 494337 w 12192000"/>
                  <a:gd name="connsiteY12" fmla="*/ 2268213 h 3176298"/>
                  <a:gd name="connsiteX13" fmla="*/ 546917 w 12192000"/>
                  <a:gd name="connsiteY13" fmla="*/ 2283264 h 3176298"/>
                  <a:gd name="connsiteX14" fmla="*/ 730754 w 12192000"/>
                  <a:gd name="connsiteY14" fmla="*/ 2240780 h 3176298"/>
                  <a:gd name="connsiteX15" fmla="*/ 785432 w 12192000"/>
                  <a:gd name="connsiteY15" fmla="*/ 2218682 h 3176298"/>
                  <a:gd name="connsiteX16" fmla="*/ 801053 w 12192000"/>
                  <a:gd name="connsiteY16" fmla="*/ 2204013 h 3176298"/>
                  <a:gd name="connsiteX17" fmla="*/ 858205 w 12192000"/>
                  <a:gd name="connsiteY17" fmla="*/ 2169532 h 3176298"/>
                  <a:gd name="connsiteX18" fmla="*/ 949646 w 12192000"/>
                  <a:gd name="connsiteY18" fmla="*/ 2157340 h 3176298"/>
                  <a:gd name="connsiteX19" fmla="*/ 960887 w 12192000"/>
                  <a:gd name="connsiteY19" fmla="*/ 2150099 h 3176298"/>
                  <a:gd name="connsiteX20" fmla="*/ 977653 w 12192000"/>
                  <a:gd name="connsiteY20" fmla="*/ 2138480 h 3176298"/>
                  <a:gd name="connsiteX21" fmla="*/ 1071762 w 12192000"/>
                  <a:gd name="connsiteY21" fmla="*/ 2117905 h 3176298"/>
                  <a:gd name="connsiteX22" fmla="*/ 1092527 w 12192000"/>
                  <a:gd name="connsiteY22" fmla="*/ 2111428 h 3176298"/>
                  <a:gd name="connsiteX23" fmla="*/ 1109865 w 12192000"/>
                  <a:gd name="connsiteY23" fmla="*/ 2100568 h 3176298"/>
                  <a:gd name="connsiteX24" fmla="*/ 1162823 w 12192000"/>
                  <a:gd name="connsiteY24" fmla="*/ 2075613 h 3176298"/>
                  <a:gd name="connsiteX25" fmla="*/ 1206641 w 12192000"/>
                  <a:gd name="connsiteY25" fmla="*/ 2074851 h 3176298"/>
                  <a:gd name="connsiteX26" fmla="*/ 1267411 w 12192000"/>
                  <a:gd name="connsiteY26" fmla="*/ 2060753 h 3176298"/>
                  <a:gd name="connsiteX27" fmla="*/ 1380762 w 12192000"/>
                  <a:gd name="connsiteY27" fmla="*/ 2046847 h 3176298"/>
                  <a:gd name="connsiteX28" fmla="*/ 1404006 w 12192000"/>
                  <a:gd name="connsiteY28" fmla="*/ 2038844 h 3176298"/>
                  <a:gd name="connsiteX29" fmla="*/ 1544598 w 12192000"/>
                  <a:gd name="connsiteY29" fmla="*/ 2000932 h 3176298"/>
                  <a:gd name="connsiteX30" fmla="*/ 1657188 w 12192000"/>
                  <a:gd name="connsiteY30" fmla="*/ 2001697 h 3176298"/>
                  <a:gd name="connsiteX31" fmla="*/ 1665950 w 12192000"/>
                  <a:gd name="connsiteY31" fmla="*/ 2003411 h 3176298"/>
                  <a:gd name="connsiteX32" fmla="*/ 1709006 w 12192000"/>
                  <a:gd name="connsiteY32" fmla="*/ 2015983 h 3176298"/>
                  <a:gd name="connsiteX33" fmla="*/ 1775684 w 12192000"/>
                  <a:gd name="connsiteY33" fmla="*/ 2012555 h 3176298"/>
                  <a:gd name="connsiteX34" fmla="*/ 1821596 w 12192000"/>
                  <a:gd name="connsiteY34" fmla="*/ 1995218 h 3176298"/>
                  <a:gd name="connsiteX35" fmla="*/ 1878748 w 12192000"/>
                  <a:gd name="connsiteY35" fmla="*/ 1994457 h 3176298"/>
                  <a:gd name="connsiteX36" fmla="*/ 1944092 w 12192000"/>
                  <a:gd name="connsiteY36" fmla="*/ 2005315 h 3176298"/>
                  <a:gd name="connsiteX37" fmla="*/ 1973429 w 12192000"/>
                  <a:gd name="connsiteY37" fmla="*/ 2007601 h 3176298"/>
                  <a:gd name="connsiteX38" fmla="*/ 2054013 w 12192000"/>
                  <a:gd name="connsiteY38" fmla="*/ 2030082 h 3176298"/>
                  <a:gd name="connsiteX39" fmla="*/ 2102021 w 12192000"/>
                  <a:gd name="connsiteY39" fmla="*/ 2024557 h 3176298"/>
                  <a:gd name="connsiteX40" fmla="*/ 2149267 w 12192000"/>
                  <a:gd name="connsiteY40" fmla="*/ 2009697 h 3176298"/>
                  <a:gd name="connsiteX41" fmla="*/ 2179556 w 12192000"/>
                  <a:gd name="connsiteY41" fmla="*/ 1995409 h 3176298"/>
                  <a:gd name="connsiteX42" fmla="*/ 2240710 w 12192000"/>
                  <a:gd name="connsiteY42" fmla="*/ 1985312 h 3176298"/>
                  <a:gd name="connsiteX43" fmla="*/ 2251948 w 12192000"/>
                  <a:gd name="connsiteY43" fmla="*/ 1986836 h 3176298"/>
                  <a:gd name="connsiteX44" fmla="*/ 2434456 w 12192000"/>
                  <a:gd name="connsiteY44" fmla="*/ 1999410 h 3176298"/>
                  <a:gd name="connsiteX45" fmla="*/ 2506847 w 12192000"/>
                  <a:gd name="connsiteY45" fmla="*/ 2019603 h 3176298"/>
                  <a:gd name="connsiteX46" fmla="*/ 2522279 w 12192000"/>
                  <a:gd name="connsiteY46" fmla="*/ 2022080 h 3176298"/>
                  <a:gd name="connsiteX47" fmla="*/ 2676398 w 12192000"/>
                  <a:gd name="connsiteY47" fmla="*/ 2044751 h 3176298"/>
                  <a:gd name="connsiteX48" fmla="*/ 2693543 w 12192000"/>
                  <a:gd name="connsiteY48" fmla="*/ 2045703 h 3176298"/>
                  <a:gd name="connsiteX49" fmla="*/ 2741360 w 12192000"/>
                  <a:gd name="connsiteY49" fmla="*/ 2041701 h 3176298"/>
                  <a:gd name="connsiteX50" fmla="*/ 2854140 w 12192000"/>
                  <a:gd name="connsiteY50" fmla="*/ 2082851 h 3176298"/>
                  <a:gd name="connsiteX51" fmla="*/ 2967110 w 12192000"/>
                  <a:gd name="connsiteY51" fmla="*/ 2096949 h 3176298"/>
                  <a:gd name="connsiteX52" fmla="*/ 3029216 w 12192000"/>
                  <a:gd name="connsiteY52" fmla="*/ 2096757 h 3176298"/>
                  <a:gd name="connsiteX53" fmla="*/ 3073604 w 12192000"/>
                  <a:gd name="connsiteY53" fmla="*/ 2106856 h 3176298"/>
                  <a:gd name="connsiteX54" fmla="*/ 3182763 w 12192000"/>
                  <a:gd name="connsiteY54" fmla="*/ 2137527 h 3176298"/>
                  <a:gd name="connsiteX55" fmla="*/ 3234202 w 12192000"/>
                  <a:gd name="connsiteY55" fmla="*/ 2142289 h 3176298"/>
                  <a:gd name="connsiteX56" fmla="*/ 3288877 w 12192000"/>
                  <a:gd name="connsiteY56" fmla="*/ 2152578 h 3176298"/>
                  <a:gd name="connsiteX57" fmla="*/ 3424135 w 12192000"/>
                  <a:gd name="connsiteY57" fmla="*/ 2198680 h 3176298"/>
                  <a:gd name="connsiteX58" fmla="*/ 3534629 w 12192000"/>
                  <a:gd name="connsiteY58" fmla="*/ 2196013 h 3176298"/>
                  <a:gd name="connsiteX59" fmla="*/ 3605116 w 12192000"/>
                  <a:gd name="connsiteY59" fmla="*/ 2196583 h 3176298"/>
                  <a:gd name="connsiteX60" fmla="*/ 3689131 w 12192000"/>
                  <a:gd name="connsiteY60" fmla="*/ 2211824 h 3176298"/>
                  <a:gd name="connsiteX61" fmla="*/ 3757902 w 12192000"/>
                  <a:gd name="connsiteY61" fmla="*/ 2234114 h 3176298"/>
                  <a:gd name="connsiteX62" fmla="*/ 3852966 w 12192000"/>
                  <a:gd name="connsiteY62" fmla="*/ 2251831 h 3176298"/>
                  <a:gd name="connsiteX63" fmla="*/ 3947648 w 12192000"/>
                  <a:gd name="connsiteY63" fmla="*/ 2285932 h 3176298"/>
                  <a:gd name="connsiteX64" fmla="*/ 4013753 w 12192000"/>
                  <a:gd name="connsiteY64" fmla="*/ 2312031 h 3176298"/>
                  <a:gd name="connsiteX65" fmla="*/ 4105766 w 12192000"/>
                  <a:gd name="connsiteY65" fmla="*/ 2335082 h 3176298"/>
                  <a:gd name="connsiteX66" fmla="*/ 4246551 w 12192000"/>
                  <a:gd name="connsiteY66" fmla="*/ 2351274 h 3176298"/>
                  <a:gd name="connsiteX67" fmla="*/ 4311323 w 12192000"/>
                  <a:gd name="connsiteY67" fmla="*/ 2352991 h 3176298"/>
                  <a:gd name="connsiteX68" fmla="*/ 4413817 w 12192000"/>
                  <a:gd name="connsiteY68" fmla="*/ 2390899 h 3176298"/>
                  <a:gd name="connsiteX69" fmla="*/ 4457632 w 12192000"/>
                  <a:gd name="connsiteY69" fmla="*/ 2409188 h 3176298"/>
                  <a:gd name="connsiteX70" fmla="*/ 4497068 w 12192000"/>
                  <a:gd name="connsiteY70" fmla="*/ 2393947 h 3176298"/>
                  <a:gd name="connsiteX71" fmla="*/ 4522596 w 12192000"/>
                  <a:gd name="connsiteY71" fmla="*/ 2376421 h 3176298"/>
                  <a:gd name="connsiteX72" fmla="*/ 4603368 w 12192000"/>
                  <a:gd name="connsiteY72" fmla="*/ 2391282 h 3176298"/>
                  <a:gd name="connsiteX73" fmla="*/ 4689098 w 12192000"/>
                  <a:gd name="connsiteY73" fmla="*/ 2406903 h 3176298"/>
                  <a:gd name="connsiteX74" fmla="*/ 4719697 w 12192000"/>
                  <a:gd name="connsiteY74" fmla="*/ 2413428 h 3176298"/>
                  <a:gd name="connsiteX75" fmla="*/ 4726469 w 12192000"/>
                  <a:gd name="connsiteY75" fmla="*/ 2414298 h 3176298"/>
                  <a:gd name="connsiteX76" fmla="*/ 4785776 w 12192000"/>
                  <a:gd name="connsiteY76" fmla="*/ 2414298 h 3176298"/>
                  <a:gd name="connsiteX77" fmla="*/ 4788661 w 12192000"/>
                  <a:gd name="connsiteY77" fmla="*/ 2414047 h 3176298"/>
                  <a:gd name="connsiteX78" fmla="*/ 4827024 w 12192000"/>
                  <a:gd name="connsiteY78" fmla="*/ 2408999 h 3176298"/>
                  <a:gd name="connsiteX79" fmla="*/ 4887415 w 12192000"/>
                  <a:gd name="connsiteY79" fmla="*/ 2405570 h 3176298"/>
                  <a:gd name="connsiteX80" fmla="*/ 4936184 w 12192000"/>
                  <a:gd name="connsiteY80" fmla="*/ 2395853 h 3176298"/>
                  <a:gd name="connsiteX81" fmla="*/ 4953328 w 12192000"/>
                  <a:gd name="connsiteY81" fmla="*/ 2390138 h 3176298"/>
                  <a:gd name="connsiteX82" fmla="*/ 5089162 w 12192000"/>
                  <a:gd name="connsiteY82" fmla="*/ 2345560 h 3176298"/>
                  <a:gd name="connsiteX83" fmla="*/ 5234326 w 12192000"/>
                  <a:gd name="connsiteY83" fmla="*/ 2309935 h 3176298"/>
                  <a:gd name="connsiteX84" fmla="*/ 5328438 w 12192000"/>
                  <a:gd name="connsiteY84" fmla="*/ 2332416 h 3176298"/>
                  <a:gd name="connsiteX85" fmla="*/ 5363491 w 12192000"/>
                  <a:gd name="connsiteY85" fmla="*/ 2332034 h 3176298"/>
                  <a:gd name="connsiteX86" fmla="*/ 5524660 w 12192000"/>
                  <a:gd name="connsiteY86" fmla="*/ 2337178 h 3176298"/>
                  <a:gd name="connsiteX87" fmla="*/ 5553045 w 12192000"/>
                  <a:gd name="connsiteY87" fmla="*/ 2342701 h 3176298"/>
                  <a:gd name="connsiteX88" fmla="*/ 5706401 w 12192000"/>
                  <a:gd name="connsiteY88" fmla="*/ 2320032 h 3176298"/>
                  <a:gd name="connsiteX89" fmla="*/ 5762029 w 12192000"/>
                  <a:gd name="connsiteY89" fmla="*/ 2316221 h 3176298"/>
                  <a:gd name="connsiteX90" fmla="*/ 5813276 w 12192000"/>
                  <a:gd name="connsiteY90" fmla="*/ 2309935 h 3176298"/>
                  <a:gd name="connsiteX91" fmla="*/ 5884906 w 12192000"/>
                  <a:gd name="connsiteY91" fmla="*/ 2308411 h 3176298"/>
                  <a:gd name="connsiteX92" fmla="*/ 5959204 w 12192000"/>
                  <a:gd name="connsiteY92" fmla="*/ 2311269 h 3176298"/>
                  <a:gd name="connsiteX93" fmla="*/ 6042072 w 12192000"/>
                  <a:gd name="connsiteY93" fmla="*/ 2310697 h 3176298"/>
                  <a:gd name="connsiteX94" fmla="*/ 6074842 w 12192000"/>
                  <a:gd name="connsiteY94" fmla="*/ 2305745 h 3176298"/>
                  <a:gd name="connsiteX95" fmla="*/ 6163425 w 12192000"/>
                  <a:gd name="connsiteY95" fmla="*/ 2309172 h 3176298"/>
                  <a:gd name="connsiteX96" fmla="*/ 6209909 w 12192000"/>
                  <a:gd name="connsiteY96" fmla="*/ 2303459 h 3176298"/>
                  <a:gd name="connsiteX97" fmla="*/ 6286493 w 12192000"/>
                  <a:gd name="connsiteY97" fmla="*/ 2302315 h 3176298"/>
                  <a:gd name="connsiteX98" fmla="*/ 6311449 w 12192000"/>
                  <a:gd name="connsiteY98" fmla="*/ 2300980 h 3176298"/>
                  <a:gd name="connsiteX99" fmla="*/ 6333739 w 12192000"/>
                  <a:gd name="connsiteY99" fmla="*/ 2300218 h 3176298"/>
                  <a:gd name="connsiteX100" fmla="*/ 6410131 w 12192000"/>
                  <a:gd name="connsiteY100" fmla="*/ 2315841 h 3176298"/>
                  <a:gd name="connsiteX101" fmla="*/ 6477951 w 12192000"/>
                  <a:gd name="connsiteY101" fmla="*/ 2316793 h 3176298"/>
                  <a:gd name="connsiteX102" fmla="*/ 6596828 w 12192000"/>
                  <a:gd name="connsiteY102" fmla="*/ 2329368 h 3176298"/>
                  <a:gd name="connsiteX103" fmla="*/ 6623118 w 12192000"/>
                  <a:gd name="connsiteY103" fmla="*/ 2324985 h 3176298"/>
                  <a:gd name="connsiteX104" fmla="*/ 6705417 w 12192000"/>
                  <a:gd name="connsiteY104" fmla="*/ 2323272 h 3176298"/>
                  <a:gd name="connsiteX105" fmla="*/ 6752283 w 12192000"/>
                  <a:gd name="connsiteY105" fmla="*/ 2321937 h 3176298"/>
                  <a:gd name="connsiteX106" fmla="*/ 6810195 w 12192000"/>
                  <a:gd name="connsiteY106" fmla="*/ 2331082 h 3176298"/>
                  <a:gd name="connsiteX107" fmla="*/ 6910782 w 12192000"/>
                  <a:gd name="connsiteY107" fmla="*/ 2350512 h 3176298"/>
                  <a:gd name="connsiteX108" fmla="*/ 6937263 w 12192000"/>
                  <a:gd name="connsiteY108" fmla="*/ 2353561 h 3176298"/>
                  <a:gd name="connsiteX109" fmla="*/ 6985653 w 12192000"/>
                  <a:gd name="connsiteY109" fmla="*/ 2362897 h 3176298"/>
                  <a:gd name="connsiteX110" fmla="*/ 6994415 w 12192000"/>
                  <a:gd name="connsiteY110" fmla="*/ 2364611 h 3176298"/>
                  <a:gd name="connsiteX111" fmla="*/ 7068141 w 12192000"/>
                  <a:gd name="connsiteY111" fmla="*/ 2388234 h 3176298"/>
                  <a:gd name="connsiteX112" fmla="*/ 7106432 w 12192000"/>
                  <a:gd name="connsiteY112" fmla="*/ 2390138 h 3176298"/>
                  <a:gd name="connsiteX113" fmla="*/ 7216547 w 12192000"/>
                  <a:gd name="connsiteY113" fmla="*/ 2390330 h 3176298"/>
                  <a:gd name="connsiteX114" fmla="*/ 7263220 w 12192000"/>
                  <a:gd name="connsiteY114" fmla="*/ 2386709 h 3176298"/>
                  <a:gd name="connsiteX115" fmla="*/ 7375428 w 12192000"/>
                  <a:gd name="connsiteY115" fmla="*/ 2372803 h 3176298"/>
                  <a:gd name="connsiteX116" fmla="*/ 7445916 w 12192000"/>
                  <a:gd name="connsiteY116" fmla="*/ 2365945 h 3176298"/>
                  <a:gd name="connsiteX117" fmla="*/ 7526880 w 12192000"/>
                  <a:gd name="connsiteY117" fmla="*/ 2355084 h 3176298"/>
                  <a:gd name="connsiteX118" fmla="*/ 7619655 w 12192000"/>
                  <a:gd name="connsiteY118" fmla="*/ 2348226 h 3176298"/>
                  <a:gd name="connsiteX119" fmla="*/ 7788636 w 12192000"/>
                  <a:gd name="connsiteY119" fmla="*/ 2327461 h 3176298"/>
                  <a:gd name="connsiteX120" fmla="*/ 7952280 w 12192000"/>
                  <a:gd name="connsiteY120" fmla="*/ 2305935 h 3176298"/>
                  <a:gd name="connsiteX121" fmla="*/ 8019339 w 12192000"/>
                  <a:gd name="connsiteY121" fmla="*/ 2286884 h 3176298"/>
                  <a:gd name="connsiteX122" fmla="*/ 8137835 w 12192000"/>
                  <a:gd name="connsiteY122" fmla="*/ 2259832 h 3176298"/>
                  <a:gd name="connsiteX123" fmla="*/ 8189651 w 12192000"/>
                  <a:gd name="connsiteY123" fmla="*/ 2243639 h 3176298"/>
                  <a:gd name="connsiteX124" fmla="*/ 8313671 w 12192000"/>
                  <a:gd name="connsiteY124" fmla="*/ 2209920 h 3176298"/>
                  <a:gd name="connsiteX125" fmla="*/ 8459979 w 12192000"/>
                  <a:gd name="connsiteY125" fmla="*/ 2158864 h 3176298"/>
                  <a:gd name="connsiteX126" fmla="*/ 8516369 w 12192000"/>
                  <a:gd name="connsiteY126" fmla="*/ 2144003 h 3176298"/>
                  <a:gd name="connsiteX127" fmla="*/ 8657726 w 12192000"/>
                  <a:gd name="connsiteY127" fmla="*/ 2106284 h 3176298"/>
                  <a:gd name="connsiteX128" fmla="*/ 8711448 w 12192000"/>
                  <a:gd name="connsiteY128" fmla="*/ 2098664 h 3176298"/>
                  <a:gd name="connsiteX129" fmla="*/ 8772219 w 12192000"/>
                  <a:gd name="connsiteY129" fmla="*/ 2082280 h 3176298"/>
                  <a:gd name="connsiteX130" fmla="*/ 8845565 w 12192000"/>
                  <a:gd name="connsiteY130" fmla="*/ 2053705 h 3176298"/>
                  <a:gd name="connsiteX131" fmla="*/ 8967871 w 12192000"/>
                  <a:gd name="connsiteY131" fmla="*/ 2011221 h 3176298"/>
                  <a:gd name="connsiteX132" fmla="*/ 9015878 w 12192000"/>
                  <a:gd name="connsiteY132" fmla="*/ 2001124 h 3176298"/>
                  <a:gd name="connsiteX133" fmla="*/ 9234579 w 12192000"/>
                  <a:gd name="connsiteY133" fmla="*/ 1935209 h 3176298"/>
                  <a:gd name="connsiteX134" fmla="*/ 9346597 w 12192000"/>
                  <a:gd name="connsiteY134" fmla="*/ 1896917 h 3176298"/>
                  <a:gd name="connsiteX135" fmla="*/ 9416321 w 12192000"/>
                  <a:gd name="connsiteY135" fmla="*/ 1880724 h 3176298"/>
                  <a:gd name="connsiteX136" fmla="*/ 9477283 w 12192000"/>
                  <a:gd name="connsiteY136" fmla="*/ 1856149 h 3176298"/>
                  <a:gd name="connsiteX137" fmla="*/ 9666265 w 12192000"/>
                  <a:gd name="connsiteY137" fmla="*/ 1787186 h 3176298"/>
                  <a:gd name="connsiteX138" fmla="*/ 9754088 w 12192000"/>
                  <a:gd name="connsiteY138" fmla="*/ 1741464 h 3176298"/>
                  <a:gd name="connsiteX139" fmla="*/ 9899446 w 12192000"/>
                  <a:gd name="connsiteY139" fmla="*/ 1656880 h 3176298"/>
                  <a:gd name="connsiteX140" fmla="*/ 9993175 w 12192000"/>
                  <a:gd name="connsiteY140" fmla="*/ 1576487 h 3176298"/>
                  <a:gd name="connsiteX141" fmla="*/ 10044230 w 12192000"/>
                  <a:gd name="connsiteY141" fmla="*/ 1540480 h 3176298"/>
                  <a:gd name="connsiteX142" fmla="*/ 10131863 w 12192000"/>
                  <a:gd name="connsiteY142" fmla="*/ 1485613 h 3176298"/>
                  <a:gd name="connsiteX143" fmla="*/ 10242357 w 12192000"/>
                  <a:gd name="connsiteY143" fmla="*/ 1410555 h 3176298"/>
                  <a:gd name="connsiteX144" fmla="*/ 10363709 w 12192000"/>
                  <a:gd name="connsiteY144" fmla="*/ 1359499 h 3176298"/>
                  <a:gd name="connsiteX145" fmla="*/ 10428291 w 12192000"/>
                  <a:gd name="connsiteY145" fmla="*/ 1314920 h 3176298"/>
                  <a:gd name="connsiteX146" fmla="*/ 10490969 w 12192000"/>
                  <a:gd name="connsiteY146" fmla="*/ 1267104 h 3176298"/>
                  <a:gd name="connsiteX147" fmla="*/ 10523354 w 12192000"/>
                  <a:gd name="connsiteY147" fmla="*/ 1238337 h 3176298"/>
                  <a:gd name="connsiteX148" fmla="*/ 10590031 w 12192000"/>
                  <a:gd name="connsiteY148" fmla="*/ 1191664 h 3176298"/>
                  <a:gd name="connsiteX149" fmla="*/ 10656519 w 12192000"/>
                  <a:gd name="connsiteY149" fmla="*/ 1156038 h 3176298"/>
                  <a:gd name="connsiteX150" fmla="*/ 10703573 w 12192000"/>
                  <a:gd name="connsiteY150" fmla="*/ 1120603 h 3176298"/>
                  <a:gd name="connsiteX151" fmla="*/ 10764534 w 12192000"/>
                  <a:gd name="connsiteY151" fmla="*/ 1067643 h 3176298"/>
                  <a:gd name="connsiteX152" fmla="*/ 10850453 w 12192000"/>
                  <a:gd name="connsiteY152" fmla="*/ 1014301 h 3176298"/>
                  <a:gd name="connsiteX153" fmla="*/ 10929704 w 12192000"/>
                  <a:gd name="connsiteY153" fmla="*/ 980201 h 3176298"/>
                  <a:gd name="connsiteX154" fmla="*/ 10967423 w 12192000"/>
                  <a:gd name="connsiteY154" fmla="*/ 930289 h 3176298"/>
                  <a:gd name="connsiteX155" fmla="*/ 11058869 w 12192000"/>
                  <a:gd name="connsiteY155" fmla="*/ 838084 h 3176298"/>
                  <a:gd name="connsiteX156" fmla="*/ 11172600 w 12192000"/>
                  <a:gd name="connsiteY156" fmla="*/ 762834 h 3176298"/>
                  <a:gd name="connsiteX157" fmla="*/ 11275283 w 12192000"/>
                  <a:gd name="connsiteY157" fmla="*/ 673676 h 3176298"/>
                  <a:gd name="connsiteX158" fmla="*/ 11320623 w 12192000"/>
                  <a:gd name="connsiteY158" fmla="*/ 639195 h 3176298"/>
                  <a:gd name="connsiteX159" fmla="*/ 11374346 w 12192000"/>
                  <a:gd name="connsiteY159" fmla="*/ 601664 h 3176298"/>
                  <a:gd name="connsiteX160" fmla="*/ 11448453 w 12192000"/>
                  <a:gd name="connsiteY160" fmla="*/ 567755 h 3176298"/>
                  <a:gd name="connsiteX161" fmla="*/ 11532275 w 12192000"/>
                  <a:gd name="connsiteY161" fmla="*/ 522605 h 3176298"/>
                  <a:gd name="connsiteX162" fmla="*/ 11562947 w 12192000"/>
                  <a:gd name="connsiteY162" fmla="*/ 486598 h 3176298"/>
                  <a:gd name="connsiteX163" fmla="*/ 11672489 w 12192000"/>
                  <a:gd name="connsiteY163" fmla="*/ 335337 h 3176298"/>
                  <a:gd name="connsiteX164" fmla="*/ 11821656 w 12192000"/>
                  <a:gd name="connsiteY164" fmla="*/ 207889 h 3176298"/>
                  <a:gd name="connsiteX165" fmla="*/ 11986443 w 12192000"/>
                  <a:gd name="connsiteY165" fmla="*/ 104824 h 3176298"/>
                  <a:gd name="connsiteX166" fmla="*/ 12026448 w 12192000"/>
                  <a:gd name="connsiteY166" fmla="*/ 88821 h 3176298"/>
                  <a:gd name="connsiteX167" fmla="*/ 12160947 w 12192000"/>
                  <a:gd name="connsiteY167" fmla="*/ 28621 h 3176298"/>
                  <a:gd name="connsiteX168" fmla="*/ 12192000 w 12192000"/>
                  <a:gd name="connsiteY168" fmla="*/ 0 h 317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2192000" h="3176298">
                    <a:moveTo>
                      <a:pt x="12192000" y="0"/>
                    </a:moveTo>
                    <a:lnTo>
                      <a:pt x="12192000" y="3176298"/>
                    </a:lnTo>
                    <a:lnTo>
                      <a:pt x="0" y="3176298"/>
                    </a:lnTo>
                    <a:lnTo>
                      <a:pt x="0" y="2264980"/>
                    </a:lnTo>
                    <a:lnTo>
                      <a:pt x="544" y="2264980"/>
                    </a:lnTo>
                    <a:lnTo>
                      <a:pt x="544" y="2392219"/>
                    </a:lnTo>
                    <a:lnTo>
                      <a:pt x="61197" y="2387448"/>
                    </a:lnTo>
                    <a:cubicBezTo>
                      <a:pt x="80794" y="2382137"/>
                      <a:pt x="99990" y="2374707"/>
                      <a:pt x="119613" y="2369945"/>
                    </a:cubicBezTo>
                    <a:cubicBezTo>
                      <a:pt x="137898" y="2365563"/>
                      <a:pt x="155046" y="2355466"/>
                      <a:pt x="172384" y="2347084"/>
                    </a:cubicBezTo>
                    <a:cubicBezTo>
                      <a:pt x="205529" y="2331082"/>
                      <a:pt x="240965" y="2341178"/>
                      <a:pt x="274873" y="2336988"/>
                    </a:cubicBezTo>
                    <a:cubicBezTo>
                      <a:pt x="285732" y="2335653"/>
                      <a:pt x="296590" y="2334130"/>
                      <a:pt x="307259" y="2331461"/>
                    </a:cubicBezTo>
                    <a:cubicBezTo>
                      <a:pt x="336408" y="2324413"/>
                      <a:pt x="366127" y="2318317"/>
                      <a:pt x="394511" y="2308601"/>
                    </a:cubicBezTo>
                    <a:cubicBezTo>
                      <a:pt x="426709" y="2297743"/>
                      <a:pt x="457572" y="2283264"/>
                      <a:pt x="494337" y="2268213"/>
                    </a:cubicBezTo>
                    <a:cubicBezTo>
                      <a:pt x="507102" y="2272024"/>
                      <a:pt x="526724" y="2282312"/>
                      <a:pt x="546917" y="2283264"/>
                    </a:cubicBezTo>
                    <a:cubicBezTo>
                      <a:pt x="611880" y="2286503"/>
                      <a:pt x="672650" y="2268786"/>
                      <a:pt x="730754" y="2240780"/>
                    </a:cubicBezTo>
                    <a:cubicBezTo>
                      <a:pt x="748471" y="2232399"/>
                      <a:pt x="767524" y="2226874"/>
                      <a:pt x="785432" y="2218682"/>
                    </a:cubicBezTo>
                    <a:cubicBezTo>
                      <a:pt x="791717" y="2215826"/>
                      <a:pt x="799909" y="2209730"/>
                      <a:pt x="801053" y="2204013"/>
                    </a:cubicBezTo>
                    <a:cubicBezTo>
                      <a:pt x="807719" y="2170866"/>
                      <a:pt x="832486" y="2171436"/>
                      <a:pt x="858205" y="2169532"/>
                    </a:cubicBezTo>
                    <a:cubicBezTo>
                      <a:pt x="888877" y="2167247"/>
                      <a:pt x="919165" y="2161912"/>
                      <a:pt x="949646" y="2157340"/>
                    </a:cubicBezTo>
                    <a:cubicBezTo>
                      <a:pt x="953648" y="2156768"/>
                      <a:pt x="957266" y="2152768"/>
                      <a:pt x="960887" y="2150099"/>
                    </a:cubicBezTo>
                    <a:cubicBezTo>
                      <a:pt x="966411" y="2146099"/>
                      <a:pt x="971554" y="2140003"/>
                      <a:pt x="977653" y="2138480"/>
                    </a:cubicBezTo>
                    <a:cubicBezTo>
                      <a:pt x="1008894" y="2131049"/>
                      <a:pt x="1040327" y="2124763"/>
                      <a:pt x="1071762" y="2117905"/>
                    </a:cubicBezTo>
                    <a:cubicBezTo>
                      <a:pt x="1078810" y="2116380"/>
                      <a:pt x="1086048" y="2114476"/>
                      <a:pt x="1092527" y="2111428"/>
                    </a:cubicBezTo>
                    <a:cubicBezTo>
                      <a:pt x="1098623" y="2108570"/>
                      <a:pt x="1103767" y="2103616"/>
                      <a:pt x="1109865" y="2100568"/>
                    </a:cubicBezTo>
                    <a:cubicBezTo>
                      <a:pt x="1126437" y="2092378"/>
                      <a:pt x="1143394" y="2084757"/>
                      <a:pt x="1162823" y="2075613"/>
                    </a:cubicBezTo>
                    <a:cubicBezTo>
                      <a:pt x="1173681" y="2092757"/>
                      <a:pt x="1188354" y="2083041"/>
                      <a:pt x="1206641" y="2074851"/>
                    </a:cubicBezTo>
                    <a:cubicBezTo>
                      <a:pt x="1225310" y="2066468"/>
                      <a:pt x="1246837" y="2063801"/>
                      <a:pt x="1267411" y="2060753"/>
                    </a:cubicBezTo>
                    <a:cubicBezTo>
                      <a:pt x="1305132" y="2055228"/>
                      <a:pt x="1343044" y="2051799"/>
                      <a:pt x="1380762" y="2046847"/>
                    </a:cubicBezTo>
                    <a:cubicBezTo>
                      <a:pt x="1388765" y="2045703"/>
                      <a:pt x="1397909" y="2043608"/>
                      <a:pt x="1404006" y="2038844"/>
                    </a:cubicBezTo>
                    <a:cubicBezTo>
                      <a:pt x="1445725" y="2006839"/>
                      <a:pt x="1496403" y="1997887"/>
                      <a:pt x="1544598" y="2000932"/>
                    </a:cubicBezTo>
                    <a:cubicBezTo>
                      <a:pt x="1582510" y="2003220"/>
                      <a:pt x="1619658" y="2004935"/>
                      <a:pt x="1657188" y="2001697"/>
                    </a:cubicBezTo>
                    <a:cubicBezTo>
                      <a:pt x="1660046" y="2001505"/>
                      <a:pt x="1663856" y="2001887"/>
                      <a:pt x="1665950" y="2003411"/>
                    </a:cubicBezTo>
                    <a:cubicBezTo>
                      <a:pt x="1678904" y="2013507"/>
                      <a:pt x="1692431" y="2014269"/>
                      <a:pt x="1709006" y="2015983"/>
                    </a:cubicBezTo>
                    <a:cubicBezTo>
                      <a:pt x="1732439" y="2018461"/>
                      <a:pt x="1753965" y="2016745"/>
                      <a:pt x="1775684" y="2012555"/>
                    </a:cubicBezTo>
                    <a:cubicBezTo>
                      <a:pt x="1791496" y="2009507"/>
                      <a:pt x="1807497" y="2003220"/>
                      <a:pt x="1821596" y="1995218"/>
                    </a:cubicBezTo>
                    <a:cubicBezTo>
                      <a:pt x="1841216" y="1983978"/>
                      <a:pt x="1860079" y="1979597"/>
                      <a:pt x="1878748" y="1994457"/>
                    </a:cubicBezTo>
                    <a:cubicBezTo>
                      <a:pt x="1898940" y="2010269"/>
                      <a:pt x="1921800" y="2004745"/>
                      <a:pt x="1944092" y="2005315"/>
                    </a:cubicBezTo>
                    <a:cubicBezTo>
                      <a:pt x="1953806" y="2005507"/>
                      <a:pt x="1964094" y="2005124"/>
                      <a:pt x="1973429" y="2007601"/>
                    </a:cubicBezTo>
                    <a:cubicBezTo>
                      <a:pt x="2000479" y="2014651"/>
                      <a:pt x="2026581" y="2025320"/>
                      <a:pt x="2054013" y="2030082"/>
                    </a:cubicBezTo>
                    <a:cubicBezTo>
                      <a:pt x="2069254" y="2032747"/>
                      <a:pt x="2086208" y="2027986"/>
                      <a:pt x="2102021" y="2024557"/>
                    </a:cubicBezTo>
                    <a:cubicBezTo>
                      <a:pt x="2118023" y="2020937"/>
                      <a:pt x="2133834" y="2015413"/>
                      <a:pt x="2149267" y="2009697"/>
                    </a:cubicBezTo>
                    <a:cubicBezTo>
                      <a:pt x="2159743" y="2005887"/>
                      <a:pt x="2171173" y="2002267"/>
                      <a:pt x="2179556" y="1995409"/>
                    </a:cubicBezTo>
                    <a:cubicBezTo>
                      <a:pt x="2198608" y="1979788"/>
                      <a:pt x="2218229" y="1977120"/>
                      <a:pt x="2240710" y="1985312"/>
                    </a:cubicBezTo>
                    <a:cubicBezTo>
                      <a:pt x="2244137" y="1986647"/>
                      <a:pt x="2248138" y="1986647"/>
                      <a:pt x="2251948" y="1986836"/>
                    </a:cubicBezTo>
                    <a:cubicBezTo>
                      <a:pt x="2312915" y="1990836"/>
                      <a:pt x="2373874" y="1993314"/>
                      <a:pt x="2434456" y="1999410"/>
                    </a:cubicBezTo>
                    <a:cubicBezTo>
                      <a:pt x="2459029" y="2001887"/>
                      <a:pt x="2482652" y="2012745"/>
                      <a:pt x="2506847" y="2019603"/>
                    </a:cubicBezTo>
                    <a:cubicBezTo>
                      <a:pt x="2511800" y="2020937"/>
                      <a:pt x="2517327" y="2023033"/>
                      <a:pt x="2522279" y="2022080"/>
                    </a:cubicBezTo>
                    <a:cubicBezTo>
                      <a:pt x="2576191" y="2012555"/>
                      <a:pt x="2626677" y="2026461"/>
                      <a:pt x="2676398" y="2044751"/>
                    </a:cubicBezTo>
                    <a:cubicBezTo>
                      <a:pt x="2681540" y="2046656"/>
                      <a:pt x="2687827" y="2046084"/>
                      <a:pt x="2693543" y="2045703"/>
                    </a:cubicBezTo>
                    <a:cubicBezTo>
                      <a:pt x="2709548" y="2044370"/>
                      <a:pt x="2726882" y="2037701"/>
                      <a:pt x="2741360" y="2041701"/>
                    </a:cubicBezTo>
                    <a:cubicBezTo>
                      <a:pt x="2779842" y="2052753"/>
                      <a:pt x="2817943" y="2066087"/>
                      <a:pt x="2854140" y="2082851"/>
                    </a:cubicBezTo>
                    <a:cubicBezTo>
                      <a:pt x="2890910" y="2099805"/>
                      <a:pt x="2925008" y="2114095"/>
                      <a:pt x="2967110" y="2096949"/>
                    </a:cubicBezTo>
                    <a:cubicBezTo>
                      <a:pt x="2985016" y="2089709"/>
                      <a:pt x="3008639" y="2094853"/>
                      <a:pt x="3029216" y="2096757"/>
                    </a:cubicBezTo>
                    <a:cubicBezTo>
                      <a:pt x="3044264" y="2098282"/>
                      <a:pt x="3058743" y="2106856"/>
                      <a:pt x="3073604" y="2106856"/>
                    </a:cubicBezTo>
                    <a:cubicBezTo>
                      <a:pt x="3113231" y="2106856"/>
                      <a:pt x="3148472" y="2116953"/>
                      <a:pt x="3182763" y="2137527"/>
                    </a:cubicBezTo>
                    <a:cubicBezTo>
                      <a:pt x="3196102" y="2145528"/>
                      <a:pt x="3216867" y="2140193"/>
                      <a:pt x="3234202" y="2142289"/>
                    </a:cubicBezTo>
                    <a:cubicBezTo>
                      <a:pt x="3252492" y="2144765"/>
                      <a:pt x="3271348" y="2147051"/>
                      <a:pt x="3288877" y="2152578"/>
                    </a:cubicBezTo>
                    <a:cubicBezTo>
                      <a:pt x="3334216" y="2167056"/>
                      <a:pt x="3378986" y="2183439"/>
                      <a:pt x="3424135" y="2198680"/>
                    </a:cubicBezTo>
                    <a:cubicBezTo>
                      <a:pt x="3461282" y="2211253"/>
                      <a:pt x="3497862" y="2201347"/>
                      <a:pt x="3534629" y="2196013"/>
                    </a:cubicBezTo>
                    <a:cubicBezTo>
                      <a:pt x="3557682" y="2192583"/>
                      <a:pt x="3579206" y="2184391"/>
                      <a:pt x="3605116" y="2196583"/>
                    </a:cubicBezTo>
                    <a:cubicBezTo>
                      <a:pt x="3629882" y="2208205"/>
                      <a:pt x="3661315" y="2205537"/>
                      <a:pt x="3689131" y="2211824"/>
                    </a:cubicBezTo>
                    <a:cubicBezTo>
                      <a:pt x="3712565" y="2217157"/>
                      <a:pt x="3735231" y="2225732"/>
                      <a:pt x="3757902" y="2234114"/>
                    </a:cubicBezTo>
                    <a:cubicBezTo>
                      <a:pt x="3788766" y="2245545"/>
                      <a:pt x="3819245" y="2257545"/>
                      <a:pt x="3852966" y="2251831"/>
                    </a:cubicBezTo>
                    <a:cubicBezTo>
                      <a:pt x="3891259" y="2245353"/>
                      <a:pt x="3917546" y="2269738"/>
                      <a:pt x="3947648" y="2285932"/>
                    </a:cubicBezTo>
                    <a:cubicBezTo>
                      <a:pt x="3968414" y="2296980"/>
                      <a:pt x="3991083" y="2305172"/>
                      <a:pt x="4013753" y="2312031"/>
                    </a:cubicBezTo>
                    <a:cubicBezTo>
                      <a:pt x="4044043" y="2320985"/>
                      <a:pt x="4075285" y="2326320"/>
                      <a:pt x="4105766" y="2335082"/>
                    </a:cubicBezTo>
                    <a:cubicBezTo>
                      <a:pt x="4151870" y="2348226"/>
                      <a:pt x="4198546" y="2358514"/>
                      <a:pt x="4246551" y="2351274"/>
                    </a:cubicBezTo>
                    <a:cubicBezTo>
                      <a:pt x="4268649" y="2348036"/>
                      <a:pt x="4289227" y="2348226"/>
                      <a:pt x="4311323" y="2352991"/>
                    </a:cubicBezTo>
                    <a:cubicBezTo>
                      <a:pt x="4347518" y="2360801"/>
                      <a:pt x="4384668" y="2361753"/>
                      <a:pt x="4413817" y="2390899"/>
                    </a:cubicBezTo>
                    <a:cubicBezTo>
                      <a:pt x="4424104" y="2401188"/>
                      <a:pt x="4442581" y="2403853"/>
                      <a:pt x="4457632" y="2409188"/>
                    </a:cubicBezTo>
                    <a:cubicBezTo>
                      <a:pt x="4474969" y="2415476"/>
                      <a:pt x="4487731" y="2412236"/>
                      <a:pt x="4497068" y="2393947"/>
                    </a:cubicBezTo>
                    <a:cubicBezTo>
                      <a:pt x="4501257" y="2385757"/>
                      <a:pt x="4513260" y="2377755"/>
                      <a:pt x="4522596" y="2376421"/>
                    </a:cubicBezTo>
                    <a:cubicBezTo>
                      <a:pt x="4550599" y="2372421"/>
                      <a:pt x="4576318" y="2378327"/>
                      <a:pt x="4603368" y="2391282"/>
                    </a:cubicBezTo>
                    <a:cubicBezTo>
                      <a:pt x="4628705" y="2403474"/>
                      <a:pt x="4660331" y="2402140"/>
                      <a:pt x="4689098" y="2406903"/>
                    </a:cubicBezTo>
                    <a:cubicBezTo>
                      <a:pt x="4699289" y="2408618"/>
                      <a:pt x="4709482" y="2411237"/>
                      <a:pt x="4719697" y="2413428"/>
                    </a:cubicBezTo>
                    <a:lnTo>
                      <a:pt x="4726469" y="2414298"/>
                    </a:lnTo>
                    <a:lnTo>
                      <a:pt x="4785776" y="2414298"/>
                    </a:lnTo>
                    <a:lnTo>
                      <a:pt x="4788661" y="2414047"/>
                    </a:lnTo>
                    <a:cubicBezTo>
                      <a:pt x="4801401" y="2412237"/>
                      <a:pt x="4814166" y="2410142"/>
                      <a:pt x="4827024" y="2408999"/>
                    </a:cubicBezTo>
                    <a:cubicBezTo>
                      <a:pt x="4847027" y="2407095"/>
                      <a:pt x="4867412" y="2407856"/>
                      <a:pt x="4887415" y="2405570"/>
                    </a:cubicBezTo>
                    <a:cubicBezTo>
                      <a:pt x="4903799" y="2403853"/>
                      <a:pt x="4919991" y="2399474"/>
                      <a:pt x="4936184" y="2395853"/>
                    </a:cubicBezTo>
                    <a:cubicBezTo>
                      <a:pt x="4942089" y="2394520"/>
                      <a:pt x="4947996" y="2389376"/>
                      <a:pt x="4953328" y="2390138"/>
                    </a:cubicBezTo>
                    <a:cubicBezTo>
                      <a:pt x="5006292" y="2398330"/>
                      <a:pt x="5044391" y="2361753"/>
                      <a:pt x="5089162" y="2345560"/>
                    </a:cubicBezTo>
                    <a:cubicBezTo>
                      <a:pt x="5136216" y="2328413"/>
                      <a:pt x="5181748" y="2302124"/>
                      <a:pt x="5234326" y="2309935"/>
                    </a:cubicBezTo>
                    <a:cubicBezTo>
                      <a:pt x="5266141" y="2314697"/>
                      <a:pt x="5296812" y="2325747"/>
                      <a:pt x="5328438" y="2332416"/>
                    </a:cubicBezTo>
                    <a:cubicBezTo>
                      <a:pt x="5339677" y="2334701"/>
                      <a:pt x="5352250" y="2334320"/>
                      <a:pt x="5363491" y="2332034"/>
                    </a:cubicBezTo>
                    <a:cubicBezTo>
                      <a:pt x="5417784" y="2321555"/>
                      <a:pt x="5471316" y="2320032"/>
                      <a:pt x="5524660" y="2337178"/>
                    </a:cubicBezTo>
                    <a:cubicBezTo>
                      <a:pt x="5533802" y="2340036"/>
                      <a:pt x="5543518" y="2342701"/>
                      <a:pt x="5553045" y="2342701"/>
                    </a:cubicBezTo>
                    <a:cubicBezTo>
                      <a:pt x="5605244" y="2342701"/>
                      <a:pt x="5656488" y="2338701"/>
                      <a:pt x="5706401" y="2320032"/>
                    </a:cubicBezTo>
                    <a:cubicBezTo>
                      <a:pt x="5723166" y="2313745"/>
                      <a:pt x="5743551" y="2317745"/>
                      <a:pt x="5762029" y="2316221"/>
                    </a:cubicBezTo>
                    <a:cubicBezTo>
                      <a:pt x="5779174" y="2314889"/>
                      <a:pt x="5796702" y="2314317"/>
                      <a:pt x="5813276" y="2309935"/>
                    </a:cubicBezTo>
                    <a:cubicBezTo>
                      <a:pt x="5837472" y="2303459"/>
                      <a:pt x="5859949" y="2302697"/>
                      <a:pt x="5884906" y="2308411"/>
                    </a:cubicBezTo>
                    <a:cubicBezTo>
                      <a:pt x="5908719" y="2313745"/>
                      <a:pt x="5934438" y="2311079"/>
                      <a:pt x="5959204" y="2311269"/>
                    </a:cubicBezTo>
                    <a:cubicBezTo>
                      <a:pt x="5986828" y="2311459"/>
                      <a:pt x="6014449" y="2311649"/>
                      <a:pt x="6042072" y="2310697"/>
                    </a:cubicBezTo>
                    <a:cubicBezTo>
                      <a:pt x="6053124" y="2310317"/>
                      <a:pt x="6065695" y="2302697"/>
                      <a:pt x="6074842" y="2305745"/>
                    </a:cubicBezTo>
                    <a:cubicBezTo>
                      <a:pt x="6104368" y="2316031"/>
                      <a:pt x="6133897" y="2303649"/>
                      <a:pt x="6163425" y="2309172"/>
                    </a:cubicBezTo>
                    <a:cubicBezTo>
                      <a:pt x="6177905" y="2312031"/>
                      <a:pt x="6194288" y="2304220"/>
                      <a:pt x="6209909" y="2303459"/>
                    </a:cubicBezTo>
                    <a:cubicBezTo>
                      <a:pt x="6235437" y="2302124"/>
                      <a:pt x="6260964" y="2302697"/>
                      <a:pt x="6286493" y="2302315"/>
                    </a:cubicBezTo>
                    <a:cubicBezTo>
                      <a:pt x="6294876" y="2302124"/>
                      <a:pt x="6303068" y="2301362"/>
                      <a:pt x="6311449" y="2300980"/>
                    </a:cubicBezTo>
                    <a:cubicBezTo>
                      <a:pt x="6318880" y="2300601"/>
                      <a:pt x="6326691" y="2298887"/>
                      <a:pt x="6333739" y="2300218"/>
                    </a:cubicBezTo>
                    <a:cubicBezTo>
                      <a:pt x="6359268" y="2304983"/>
                      <a:pt x="6384414" y="2312793"/>
                      <a:pt x="6410131" y="2315841"/>
                    </a:cubicBezTo>
                    <a:cubicBezTo>
                      <a:pt x="6432420" y="2318507"/>
                      <a:pt x="6455472" y="2314889"/>
                      <a:pt x="6477951" y="2316793"/>
                    </a:cubicBezTo>
                    <a:cubicBezTo>
                      <a:pt x="6517576" y="2320032"/>
                      <a:pt x="6557201" y="2325747"/>
                      <a:pt x="6596828" y="2329368"/>
                    </a:cubicBezTo>
                    <a:cubicBezTo>
                      <a:pt x="6605401" y="2330130"/>
                      <a:pt x="6614353" y="2325365"/>
                      <a:pt x="6623118" y="2324985"/>
                    </a:cubicBezTo>
                    <a:cubicBezTo>
                      <a:pt x="6650551" y="2324033"/>
                      <a:pt x="6677984" y="2323841"/>
                      <a:pt x="6705417" y="2323272"/>
                    </a:cubicBezTo>
                    <a:cubicBezTo>
                      <a:pt x="6721038" y="2323080"/>
                      <a:pt x="6736851" y="2323651"/>
                      <a:pt x="6752283" y="2321937"/>
                    </a:cubicBezTo>
                    <a:cubicBezTo>
                      <a:pt x="6772665" y="2319651"/>
                      <a:pt x="6791144" y="2316221"/>
                      <a:pt x="6810195" y="2331082"/>
                    </a:cubicBezTo>
                    <a:cubicBezTo>
                      <a:pt x="6839534" y="2354132"/>
                      <a:pt x="6876872" y="2345178"/>
                      <a:pt x="6910782" y="2350512"/>
                    </a:cubicBezTo>
                    <a:cubicBezTo>
                      <a:pt x="6919547" y="2351847"/>
                      <a:pt x="6928501" y="2352036"/>
                      <a:pt x="6937263" y="2353561"/>
                    </a:cubicBezTo>
                    <a:cubicBezTo>
                      <a:pt x="6953457" y="2356418"/>
                      <a:pt x="6969457" y="2359657"/>
                      <a:pt x="6985653" y="2362897"/>
                    </a:cubicBezTo>
                    <a:cubicBezTo>
                      <a:pt x="6988509" y="2363467"/>
                      <a:pt x="6991747" y="2363659"/>
                      <a:pt x="6994415" y="2364611"/>
                    </a:cubicBezTo>
                    <a:cubicBezTo>
                      <a:pt x="7018991" y="2372611"/>
                      <a:pt x="7043184" y="2381755"/>
                      <a:pt x="7068141" y="2388234"/>
                    </a:cubicBezTo>
                    <a:cubicBezTo>
                      <a:pt x="7080334" y="2391472"/>
                      <a:pt x="7093860" y="2391853"/>
                      <a:pt x="7106432" y="2390138"/>
                    </a:cubicBezTo>
                    <a:cubicBezTo>
                      <a:pt x="7143199" y="2385185"/>
                      <a:pt x="7179587" y="2383089"/>
                      <a:pt x="7216547" y="2390330"/>
                    </a:cubicBezTo>
                    <a:cubicBezTo>
                      <a:pt x="7231214" y="2393186"/>
                      <a:pt x="7247599" y="2388424"/>
                      <a:pt x="7263220" y="2386709"/>
                    </a:cubicBezTo>
                    <a:cubicBezTo>
                      <a:pt x="7300559" y="2382137"/>
                      <a:pt x="7337899" y="2377183"/>
                      <a:pt x="7375428" y="2372803"/>
                    </a:cubicBezTo>
                    <a:cubicBezTo>
                      <a:pt x="7398860" y="2370135"/>
                      <a:pt x="7422483" y="2368611"/>
                      <a:pt x="7445916" y="2365945"/>
                    </a:cubicBezTo>
                    <a:cubicBezTo>
                      <a:pt x="7472967" y="2362705"/>
                      <a:pt x="7499828" y="2357753"/>
                      <a:pt x="7526880" y="2355084"/>
                    </a:cubicBezTo>
                    <a:cubicBezTo>
                      <a:pt x="7557742" y="2352036"/>
                      <a:pt x="7588795" y="2351466"/>
                      <a:pt x="7619655" y="2348226"/>
                    </a:cubicBezTo>
                    <a:cubicBezTo>
                      <a:pt x="7676047" y="2341940"/>
                      <a:pt x="7732247" y="2334509"/>
                      <a:pt x="7788636" y="2327461"/>
                    </a:cubicBezTo>
                    <a:cubicBezTo>
                      <a:pt x="7843311" y="2320603"/>
                      <a:pt x="7897987" y="2314507"/>
                      <a:pt x="7952280" y="2305935"/>
                    </a:cubicBezTo>
                    <a:cubicBezTo>
                      <a:pt x="7975142" y="2302315"/>
                      <a:pt x="7996859" y="2292408"/>
                      <a:pt x="8019339" y="2286884"/>
                    </a:cubicBezTo>
                    <a:cubicBezTo>
                      <a:pt x="8058774" y="2277357"/>
                      <a:pt x="8098590" y="2269357"/>
                      <a:pt x="8137835" y="2259832"/>
                    </a:cubicBezTo>
                    <a:cubicBezTo>
                      <a:pt x="8155359" y="2255641"/>
                      <a:pt x="8172124" y="2248593"/>
                      <a:pt x="8189651" y="2243639"/>
                    </a:cubicBezTo>
                    <a:cubicBezTo>
                      <a:pt x="8230992" y="2232208"/>
                      <a:pt x="8272903" y="2222874"/>
                      <a:pt x="8313671" y="2209920"/>
                    </a:cubicBezTo>
                    <a:cubicBezTo>
                      <a:pt x="8362822" y="2194297"/>
                      <a:pt x="8411019" y="2175439"/>
                      <a:pt x="8459979" y="2158864"/>
                    </a:cubicBezTo>
                    <a:cubicBezTo>
                      <a:pt x="8478269" y="2152578"/>
                      <a:pt x="8497511" y="2148957"/>
                      <a:pt x="8516369" y="2144003"/>
                    </a:cubicBezTo>
                    <a:cubicBezTo>
                      <a:pt x="8563425" y="2131431"/>
                      <a:pt x="8610288" y="2118095"/>
                      <a:pt x="8657726" y="2106284"/>
                    </a:cubicBezTo>
                    <a:cubicBezTo>
                      <a:pt x="8675253" y="2101901"/>
                      <a:pt x="8693731" y="2102284"/>
                      <a:pt x="8711448" y="2098664"/>
                    </a:cubicBezTo>
                    <a:cubicBezTo>
                      <a:pt x="8732023" y="2094472"/>
                      <a:pt x="8752407" y="2089138"/>
                      <a:pt x="8772219" y="2082280"/>
                    </a:cubicBezTo>
                    <a:cubicBezTo>
                      <a:pt x="8796985" y="2073707"/>
                      <a:pt x="8820990" y="2062659"/>
                      <a:pt x="8845565" y="2053705"/>
                    </a:cubicBezTo>
                    <a:cubicBezTo>
                      <a:pt x="8886142" y="2039034"/>
                      <a:pt x="8926911" y="2024557"/>
                      <a:pt x="8967871" y="2011221"/>
                    </a:cubicBezTo>
                    <a:cubicBezTo>
                      <a:pt x="8983301" y="2006268"/>
                      <a:pt x="9000257" y="2005697"/>
                      <a:pt x="9015878" y="2001124"/>
                    </a:cubicBezTo>
                    <a:cubicBezTo>
                      <a:pt x="9088840" y="1979597"/>
                      <a:pt x="9161805" y="1957880"/>
                      <a:pt x="9234579" y="1935209"/>
                    </a:cubicBezTo>
                    <a:cubicBezTo>
                      <a:pt x="9272298" y="1923399"/>
                      <a:pt x="9308875" y="1908538"/>
                      <a:pt x="9346597" y="1896917"/>
                    </a:cubicBezTo>
                    <a:cubicBezTo>
                      <a:pt x="9369267" y="1889869"/>
                      <a:pt x="9393650" y="1887773"/>
                      <a:pt x="9416321" y="1880724"/>
                    </a:cubicBezTo>
                    <a:cubicBezTo>
                      <a:pt x="9437278" y="1874247"/>
                      <a:pt x="9456709" y="1863578"/>
                      <a:pt x="9477283" y="1856149"/>
                    </a:cubicBezTo>
                    <a:cubicBezTo>
                      <a:pt x="9540152" y="1833097"/>
                      <a:pt x="9603971" y="1811953"/>
                      <a:pt x="9666265" y="1787186"/>
                    </a:cubicBezTo>
                    <a:cubicBezTo>
                      <a:pt x="9696749" y="1775183"/>
                      <a:pt x="9725323" y="1757849"/>
                      <a:pt x="9754088" y="1741464"/>
                    </a:cubicBezTo>
                    <a:cubicBezTo>
                      <a:pt x="9802858" y="1713841"/>
                      <a:pt x="9850865" y="1685074"/>
                      <a:pt x="9899446" y="1656880"/>
                    </a:cubicBezTo>
                    <a:cubicBezTo>
                      <a:pt x="9935832" y="1635924"/>
                      <a:pt x="9968027" y="1611347"/>
                      <a:pt x="9993175" y="1576487"/>
                    </a:cubicBezTo>
                    <a:cubicBezTo>
                      <a:pt x="10004797" y="1560484"/>
                      <a:pt x="10024990" y="1546768"/>
                      <a:pt x="10044230" y="1540480"/>
                    </a:cubicBezTo>
                    <a:cubicBezTo>
                      <a:pt x="10078713" y="1529241"/>
                      <a:pt x="10104430" y="1507522"/>
                      <a:pt x="10131863" y="1485613"/>
                    </a:cubicBezTo>
                    <a:cubicBezTo>
                      <a:pt x="10166536" y="1457801"/>
                      <a:pt x="10203304" y="1431509"/>
                      <a:pt x="10242357" y="1410555"/>
                    </a:cubicBezTo>
                    <a:cubicBezTo>
                      <a:pt x="10280840" y="1389980"/>
                      <a:pt x="10324086" y="1378549"/>
                      <a:pt x="10363709" y="1359499"/>
                    </a:cubicBezTo>
                    <a:cubicBezTo>
                      <a:pt x="10386952" y="1348259"/>
                      <a:pt x="10407146" y="1330353"/>
                      <a:pt x="10428291" y="1314920"/>
                    </a:cubicBezTo>
                    <a:cubicBezTo>
                      <a:pt x="10449438" y="1299489"/>
                      <a:pt x="10470394" y="1283486"/>
                      <a:pt x="10490969" y="1267104"/>
                    </a:cubicBezTo>
                    <a:cubicBezTo>
                      <a:pt x="10502208" y="1258149"/>
                      <a:pt x="10511734" y="1246909"/>
                      <a:pt x="10523354" y="1238337"/>
                    </a:cubicBezTo>
                    <a:cubicBezTo>
                      <a:pt x="10545263" y="1222334"/>
                      <a:pt x="10569075" y="1208808"/>
                      <a:pt x="10590031" y="1191664"/>
                    </a:cubicBezTo>
                    <a:cubicBezTo>
                      <a:pt x="10610225" y="1175089"/>
                      <a:pt x="10633467" y="1166707"/>
                      <a:pt x="10656519" y="1156038"/>
                    </a:cubicBezTo>
                    <a:cubicBezTo>
                      <a:pt x="10674046" y="1148036"/>
                      <a:pt x="10686617" y="1130320"/>
                      <a:pt x="10703573" y="1120603"/>
                    </a:cubicBezTo>
                    <a:cubicBezTo>
                      <a:pt x="10727767" y="1106697"/>
                      <a:pt x="10746246" y="1089553"/>
                      <a:pt x="10764534" y="1067643"/>
                    </a:cubicBezTo>
                    <a:cubicBezTo>
                      <a:pt x="10785111" y="1043068"/>
                      <a:pt x="10820162" y="1029732"/>
                      <a:pt x="10850453" y="1014301"/>
                    </a:cubicBezTo>
                    <a:cubicBezTo>
                      <a:pt x="10876171" y="1001157"/>
                      <a:pt x="10906081" y="995632"/>
                      <a:pt x="10929704" y="980201"/>
                    </a:cubicBezTo>
                    <a:cubicBezTo>
                      <a:pt x="10946279" y="969342"/>
                      <a:pt x="10958661" y="948957"/>
                      <a:pt x="10967423" y="930289"/>
                    </a:cubicBezTo>
                    <a:cubicBezTo>
                      <a:pt x="10987046" y="887995"/>
                      <a:pt x="11021146" y="861897"/>
                      <a:pt x="11058869" y="838084"/>
                    </a:cubicBezTo>
                    <a:cubicBezTo>
                      <a:pt x="11097350" y="813699"/>
                      <a:pt x="11133927" y="786836"/>
                      <a:pt x="11172600" y="762834"/>
                    </a:cubicBezTo>
                    <a:cubicBezTo>
                      <a:pt x="11211843" y="738638"/>
                      <a:pt x="11243658" y="706443"/>
                      <a:pt x="11275283" y="673676"/>
                    </a:cubicBezTo>
                    <a:cubicBezTo>
                      <a:pt x="11288238" y="660150"/>
                      <a:pt x="11305192" y="650434"/>
                      <a:pt x="11320623" y="639195"/>
                    </a:cubicBezTo>
                    <a:cubicBezTo>
                      <a:pt x="11338339" y="626241"/>
                      <a:pt x="11355296" y="611953"/>
                      <a:pt x="11374346" y="601664"/>
                    </a:cubicBezTo>
                    <a:cubicBezTo>
                      <a:pt x="11398160" y="588709"/>
                      <a:pt x="11424069" y="579757"/>
                      <a:pt x="11448453" y="567755"/>
                    </a:cubicBezTo>
                    <a:cubicBezTo>
                      <a:pt x="11476838" y="553657"/>
                      <a:pt x="11505795" y="539750"/>
                      <a:pt x="11532275" y="522605"/>
                    </a:cubicBezTo>
                    <a:cubicBezTo>
                      <a:pt x="11545039" y="514413"/>
                      <a:pt x="11553613" y="499363"/>
                      <a:pt x="11562947" y="486598"/>
                    </a:cubicBezTo>
                    <a:cubicBezTo>
                      <a:pt x="11599714" y="436305"/>
                      <a:pt x="11635529" y="385441"/>
                      <a:pt x="11672489" y="335337"/>
                    </a:cubicBezTo>
                    <a:cubicBezTo>
                      <a:pt x="11712304" y="281424"/>
                      <a:pt x="11763931" y="241608"/>
                      <a:pt x="11821656" y="207889"/>
                    </a:cubicBezTo>
                    <a:cubicBezTo>
                      <a:pt x="11877664" y="175312"/>
                      <a:pt x="11931195" y="138734"/>
                      <a:pt x="11986443" y="104824"/>
                    </a:cubicBezTo>
                    <a:cubicBezTo>
                      <a:pt x="11998443" y="97395"/>
                      <a:pt x="12013114" y="94347"/>
                      <a:pt x="12026448" y="88821"/>
                    </a:cubicBezTo>
                    <a:cubicBezTo>
                      <a:pt x="12072360" y="69580"/>
                      <a:pt x="12118083" y="50147"/>
                      <a:pt x="12160947" y="28621"/>
                    </a:cubicBezTo>
                    <a:lnTo>
                      <a:pt x="12192000" y="0"/>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1" name="Group 10">
              <a:extLst>
                <a:ext uri="{FF2B5EF4-FFF2-40B4-BE49-F238E27FC236}">
                  <a16:creationId xmlns:a16="http://schemas.microsoft.com/office/drawing/2014/main" id="{05148B0F-801C-45A1-80C1-EEC25A22A7C6}"/>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44" y="3296011"/>
              <a:ext cx="12191456" cy="2849975"/>
              <a:chOff x="544" y="3296011"/>
              <a:chExt cx="12191456" cy="2849975"/>
            </a:xfrm>
          </p:grpSpPr>
          <p:sp>
            <p:nvSpPr>
              <p:cNvPr id="12" name="Freeform: Shape 11">
                <a:extLst>
                  <a:ext uri="{FF2B5EF4-FFF2-40B4-BE49-F238E27FC236}">
                    <a16:creationId xmlns:a16="http://schemas.microsoft.com/office/drawing/2014/main" id="{E7715ED9-C8CE-4651-82AA-1C4B5F14A0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4" y="3296011"/>
                <a:ext cx="12191456" cy="2849975"/>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B911230A-EF3B-4760-9087-E4FBE05BDC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4" y="3296011"/>
                <a:ext cx="12191456" cy="2849975"/>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a:blip r:embed="rId2">
                  <a:alphaModFix amt="57000"/>
                </a:blip>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sp>
        <p:nvSpPr>
          <p:cNvPr id="2" name="Title 1">
            <a:extLst>
              <a:ext uri="{FF2B5EF4-FFF2-40B4-BE49-F238E27FC236}">
                <a16:creationId xmlns:a16="http://schemas.microsoft.com/office/drawing/2014/main" id="{C08AD093-12CF-AF9D-452B-9EE65AE2FB2F}"/>
              </a:ext>
            </a:extLst>
          </p:cNvPr>
          <p:cNvSpPr>
            <a:spLocks noGrp="1"/>
          </p:cNvSpPr>
          <p:nvPr>
            <p:ph type="title"/>
          </p:nvPr>
        </p:nvSpPr>
        <p:spPr>
          <a:xfrm>
            <a:off x="838199" y="1120676"/>
            <a:ext cx="11353257" cy="2308324"/>
          </a:xfrm>
        </p:spPr>
        <p:txBody>
          <a:bodyPr vert="horz" lIns="91440" tIns="45720" rIns="91440" bIns="45720" rtlCol="0" anchor="b">
            <a:normAutofit fontScale="90000"/>
          </a:bodyPr>
          <a:lstStyle/>
          <a:p>
            <a:pPr marL="342900" lvl="0" indent="-342900">
              <a:lnSpc>
                <a:spcPct val="115000"/>
              </a:lnSpc>
              <a:buFont typeface="+mj-lt"/>
              <a:buAutoNum type="romanLcParenR"/>
            </a:pP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Body </a:t>
            </a:r>
            <a:br>
              <a:rPr lang="en-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r>
              <a:rPr lang="en-US"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br>
              <a:rPr lang="en-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r>
              <a:rPr lang="en-US" sz="1800" dirty="0">
                <a:solidFill>
                  <a:schemeClr val="bg1"/>
                </a:solidFill>
                <a:effectLst/>
                <a:latin typeface="Times" pitchFamily="2" charset="0"/>
                <a:ea typeface="Calibri" panose="020F0502020204030204" pitchFamily="34" charset="0"/>
                <a:cs typeface="Times" pitchFamily="2" charset="0"/>
              </a:rPr>
              <a:t>The object is never given in its totality, but always in a particular profile. an appearance is always an appearance of something for someone. Since the subject possesses a spatial location only because of its embodiment, Husserl can claim that spatial objects can only appear for and be constituted by </a:t>
            </a:r>
            <a:r>
              <a:rPr lang="en-US" sz="1800" i="1" dirty="0">
                <a:solidFill>
                  <a:schemeClr val="bg1"/>
                </a:solidFill>
                <a:effectLst/>
                <a:latin typeface="Times" pitchFamily="2" charset="0"/>
                <a:ea typeface="Calibri" panose="020F0502020204030204" pitchFamily="34" charset="0"/>
                <a:cs typeface="Times" pitchFamily="2" charset="0"/>
              </a:rPr>
              <a:t>embodies subjects. </a:t>
            </a:r>
            <a:br>
              <a:rPr lang="en-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r>
              <a:rPr lang="en-US" sz="1800" dirty="0">
                <a:solidFill>
                  <a:schemeClr val="bg1"/>
                </a:solidFill>
                <a:effectLst/>
                <a:latin typeface="Times" pitchFamily="2" charset="0"/>
                <a:ea typeface="Calibri" panose="020F0502020204030204" pitchFamily="34" charset="0"/>
                <a:cs typeface="Times" pitchFamily="2" charset="0"/>
              </a:rPr>
              <a:t>The body is characterized as being present in any perceptual experience as the zero point, as the indexical 'here' in relation to which and the back of another match excellently, but we nevertheless conceive of them as being appearances of two similar but different objects.</a:t>
            </a:r>
            <a:br>
              <a:rPr lang="en-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endParaRPr lang="en-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5558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3C47C2-33A2-44B2-BEAB-FEB679075C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3324"/>
            <a:ext cx="12192000" cy="6861324"/>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3">
            <a:extLst>
              <a:ext uri="{FF2B5EF4-FFF2-40B4-BE49-F238E27FC236}">
                <a16:creationId xmlns:a16="http://schemas.microsoft.com/office/drawing/2014/main" id="{AD182BA8-54AD-4D9F-8264-B0FA8BB47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246925" y="-479"/>
            <a:ext cx="9468701" cy="6858478"/>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reeform 16">
            <a:extLst>
              <a:ext uri="{FF2B5EF4-FFF2-40B4-BE49-F238E27FC236}">
                <a16:creationId xmlns:a16="http://schemas.microsoft.com/office/drawing/2014/main" id="{4ED83379-0499-45E1-AB78-6AA230F964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479"/>
            <a:ext cx="9324977" cy="6858479"/>
          </a:xfrm>
          <a:custGeom>
            <a:avLst/>
            <a:gdLst>
              <a:gd name="connsiteX0" fmla="*/ 1246925 w 9324977"/>
              <a:gd name="connsiteY0" fmla="*/ 0 h 6858479"/>
              <a:gd name="connsiteX1" fmla="*/ 5076797 w 9324977"/>
              <a:gd name="connsiteY1" fmla="*/ 0 h 6858479"/>
              <a:gd name="connsiteX2" fmla="*/ 6143025 w 9324977"/>
              <a:gd name="connsiteY2" fmla="*/ 0 h 6858479"/>
              <a:gd name="connsiteX3" fmla="*/ 6148602 w 9324977"/>
              <a:gd name="connsiteY3" fmla="*/ 0 h 6858479"/>
              <a:gd name="connsiteX4" fmla="*/ 9324977 w 9324977"/>
              <a:gd name="connsiteY4" fmla="*/ 6858478 h 6858479"/>
              <a:gd name="connsiteX5" fmla="*/ 3359025 w 9324977"/>
              <a:gd name="connsiteY5" fmla="*/ 6858478 h 6858479"/>
              <a:gd name="connsiteX6" fmla="*/ 3359025 w 9324977"/>
              <a:gd name="connsiteY6" fmla="*/ 6858479 h 6858479"/>
              <a:gd name="connsiteX7" fmla="*/ 0 w 9324977"/>
              <a:gd name="connsiteY7" fmla="*/ 6858479 h 6858479"/>
              <a:gd name="connsiteX8" fmla="*/ 0 w 9324977"/>
              <a:gd name="connsiteY8" fmla="*/ 479 h 6858479"/>
              <a:gd name="connsiteX9" fmla="*/ 1246925 w 9324977"/>
              <a:gd name="connsiteY9" fmla="*/ 479 h 6858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24977" h="6858479">
                <a:moveTo>
                  <a:pt x="1246925" y="0"/>
                </a:moveTo>
                <a:lnTo>
                  <a:pt x="5076797" y="0"/>
                </a:lnTo>
                <a:lnTo>
                  <a:pt x="6143025" y="0"/>
                </a:lnTo>
                <a:lnTo>
                  <a:pt x="6148602" y="0"/>
                </a:lnTo>
                <a:lnTo>
                  <a:pt x="9324977" y="6858478"/>
                </a:lnTo>
                <a:lnTo>
                  <a:pt x="3359025" y="6858478"/>
                </a:lnTo>
                <a:lnTo>
                  <a:pt x="3359025" y="6858479"/>
                </a:lnTo>
                <a:lnTo>
                  <a:pt x="0" y="6858479"/>
                </a:lnTo>
                <a:lnTo>
                  <a:pt x="0" y="479"/>
                </a:lnTo>
                <a:lnTo>
                  <a:pt x="1246925" y="479"/>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E9B342E-4894-202C-1268-548432C04DDF}"/>
              </a:ext>
            </a:extLst>
          </p:cNvPr>
          <p:cNvSpPr>
            <a:spLocks noGrp="1"/>
          </p:cNvSpPr>
          <p:nvPr>
            <p:ph type="title"/>
          </p:nvPr>
        </p:nvSpPr>
        <p:spPr>
          <a:xfrm>
            <a:off x="242596" y="671804"/>
            <a:ext cx="9324976" cy="6186196"/>
          </a:xfrm>
        </p:spPr>
        <p:txBody>
          <a:bodyPr vert="horz" lIns="91440" tIns="45720" rIns="91440" bIns="45720" rtlCol="0" anchor="b">
            <a:noAutofit/>
          </a:bodyPr>
          <a:lstStyle/>
          <a:p>
            <a:pPr marL="342900" lvl="0" indent="-342900">
              <a:lnSpc>
                <a:spcPct val="115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2000" dirty="0">
                <a:effectLst/>
                <a:latin typeface="Times" pitchFamily="2" charset="0"/>
                <a:ea typeface="Calibri" panose="020F0502020204030204" pitchFamily="34" charset="0"/>
                <a:cs typeface="Times" pitchFamily="2" charset="0"/>
              </a:rPr>
              <a:t>	The body as subject and the body as object: Once we realize that the body, qua subjective organ of experience,' plays a constitutive role in every type of perception, one still needs to clarify the relation between subjectivity and embodiment, just as the relation between the functioning, subjective body </a:t>
            </a:r>
            <a:r>
              <a:rPr lang="en-US" sz="2000" i="1" dirty="0">
                <a:effectLst/>
                <a:latin typeface="Times" pitchFamily="2" charset="0"/>
                <a:ea typeface="Calibri" panose="020F0502020204030204" pitchFamily="34" charset="0"/>
                <a:cs typeface="Times" pitchFamily="2" charset="0"/>
              </a:rPr>
              <a:t>(</a:t>
            </a:r>
            <a:r>
              <a:rPr lang="en-US" sz="2000" i="1" dirty="0" err="1">
                <a:effectLst/>
                <a:latin typeface="Times" pitchFamily="2" charset="0"/>
                <a:ea typeface="Calibri" panose="020F0502020204030204" pitchFamily="34" charset="0"/>
                <a:cs typeface="Times" pitchFamily="2" charset="0"/>
              </a:rPr>
              <a:t>Leib</a:t>
            </a:r>
            <a:r>
              <a:rPr lang="en-US" sz="2000" i="1" dirty="0">
                <a:effectLst/>
                <a:latin typeface="Times" pitchFamily="2" charset="0"/>
                <a:ea typeface="Calibri" panose="020F0502020204030204" pitchFamily="34" charset="0"/>
                <a:cs typeface="Times" pitchFamily="2" charset="0"/>
              </a:rPr>
              <a:t>), </a:t>
            </a:r>
            <a:r>
              <a:rPr lang="en-US" sz="2000" dirty="0">
                <a:effectLst/>
                <a:latin typeface="Times" pitchFamily="2" charset="0"/>
                <a:ea typeface="Calibri" panose="020F0502020204030204" pitchFamily="34" charset="0"/>
                <a:cs typeface="Times" pitchFamily="2" charset="0"/>
              </a:rPr>
              <a:t>and the experienced, objective body </a:t>
            </a:r>
            <a:r>
              <a:rPr lang="en-US" sz="2000" i="1" dirty="0">
                <a:effectLst/>
                <a:latin typeface="Times" pitchFamily="2" charset="0"/>
                <a:ea typeface="Calibri" panose="020F0502020204030204" pitchFamily="34" charset="0"/>
                <a:cs typeface="Times" pitchFamily="2" charset="0"/>
              </a:rPr>
              <a:t>(</a:t>
            </a:r>
            <a:r>
              <a:rPr lang="en-US" sz="2000" i="1" dirty="0" err="1">
                <a:effectLst/>
                <a:latin typeface="Times" pitchFamily="2" charset="0"/>
                <a:ea typeface="Calibri" panose="020F0502020204030204" pitchFamily="34" charset="0"/>
                <a:cs typeface="Times" pitchFamily="2" charset="0"/>
              </a:rPr>
              <a:t>Leibkörper</a:t>
            </a:r>
            <a:r>
              <a:rPr lang="en-US" sz="2000" i="1" dirty="0">
                <a:effectLst/>
                <a:latin typeface="Times" pitchFamily="2" charset="0"/>
                <a:ea typeface="Calibri" panose="020F0502020204030204" pitchFamily="34" charset="0"/>
                <a:cs typeface="Times" pitchFamily="2" charset="0"/>
              </a:rPr>
              <a:t>) </a:t>
            </a:r>
            <a:r>
              <a:rPr lang="en-US" sz="2000" dirty="0">
                <a:effectLst/>
                <a:latin typeface="Times" pitchFamily="2" charset="0"/>
                <a:ea typeface="Calibri" panose="020F0502020204030204" pitchFamily="34" charset="0"/>
                <a:cs typeface="Times" pitchFamily="2" charset="0"/>
              </a:rPr>
              <a:t>needs to be analyzed.</a:t>
            </a:r>
            <a:br>
              <a:rPr lang="en-US" sz="2000" dirty="0">
                <a:effectLst/>
                <a:latin typeface="Times" pitchFamily="2" charset="0"/>
                <a:ea typeface="Calibri" panose="020F0502020204030204" pitchFamily="34" charset="0"/>
                <a:cs typeface="Times" pitchFamily="2" charset="0"/>
              </a:rPr>
            </a:br>
            <a:br>
              <a:rPr lang="en-TR" sz="2000" dirty="0">
                <a:effectLst/>
                <a:latin typeface="Calibri" panose="020F0502020204030204" pitchFamily="34" charset="0"/>
                <a:ea typeface="Calibri" panose="020F0502020204030204" pitchFamily="34" charset="0"/>
                <a:cs typeface="Times New Roman" panose="02020603050405020304" pitchFamily="18" charset="0"/>
              </a:rPr>
            </a:br>
            <a:r>
              <a:rPr lang="en-US" sz="2000" dirty="0">
                <a:effectLst/>
                <a:latin typeface="Times" pitchFamily="2" charset="0"/>
                <a:ea typeface="Calibri" panose="020F0502020204030204" pitchFamily="34" charset="0"/>
                <a:cs typeface="Times" pitchFamily="2" charset="0"/>
              </a:rPr>
              <a:t>Husserl, consequently, argues that I originally do not experience my body as an object in objective space. The body is not given </a:t>
            </a:r>
            <a:r>
              <a:rPr lang="en-US" sz="2000" dirty="0" err="1">
                <a:effectLst/>
                <a:latin typeface="Times" pitchFamily="2" charset="0"/>
                <a:ea typeface="Calibri" panose="020F0502020204030204" pitchFamily="34" charset="0"/>
                <a:cs typeface="Times" pitchFamily="2" charset="0"/>
              </a:rPr>
              <a:t>perspectivally</a:t>
            </a:r>
            <a:r>
              <a:rPr lang="en-US" sz="2000" dirty="0">
                <a:effectLst/>
                <a:latin typeface="Times" pitchFamily="2" charset="0"/>
                <a:ea typeface="Calibri" panose="020F0502020204030204" pitchFamily="34" charset="0"/>
                <a:cs typeface="Times" pitchFamily="2" charset="0"/>
              </a:rPr>
              <a:t>, and I am not given for myself as belonging in a spatial object. Originally I do not have any consciousness </a:t>
            </a:r>
            <a:r>
              <a:rPr lang="en-US" sz="2000" i="1" dirty="0">
                <a:effectLst/>
                <a:latin typeface="Times" pitchFamily="2" charset="0"/>
                <a:ea typeface="Calibri" panose="020F0502020204030204" pitchFamily="34" charset="0"/>
                <a:cs typeface="Times" pitchFamily="2" charset="0"/>
              </a:rPr>
              <a:t>of my </a:t>
            </a:r>
            <a:r>
              <a:rPr lang="en-US" sz="2000" dirty="0">
                <a:effectLst/>
                <a:latin typeface="Times" pitchFamily="2" charset="0"/>
                <a:ea typeface="Calibri" panose="020F0502020204030204" pitchFamily="34" charset="0"/>
                <a:cs typeface="Times" pitchFamily="2" charset="0"/>
              </a:rPr>
              <a:t>body as an object. I am not perceiving it, I am it. To put it differently, the constitution of the body as an object is not performed by a disincarnated subject. On the contrary, we are dealing with a self-objectivation of the functioning body. It is performed by a subject that already exists bodily.</a:t>
            </a:r>
            <a:br>
              <a:rPr lang="en-US" sz="2000" dirty="0">
                <a:effectLst/>
                <a:latin typeface="Times" pitchFamily="2" charset="0"/>
                <a:ea typeface="Calibri" panose="020F0502020204030204" pitchFamily="34" charset="0"/>
                <a:cs typeface="Times" pitchFamily="2" charset="0"/>
              </a:rPr>
            </a:br>
            <a:br>
              <a:rPr lang="en-TR" sz="2000" dirty="0">
                <a:effectLst/>
                <a:latin typeface="Calibri" panose="020F0502020204030204" pitchFamily="34" charset="0"/>
                <a:ea typeface="Calibri" panose="020F0502020204030204" pitchFamily="34" charset="0"/>
                <a:cs typeface="Times New Roman" panose="02020603050405020304" pitchFamily="18" charset="0"/>
              </a:rPr>
            </a:br>
            <a:r>
              <a:rPr lang="en-US" sz="2000" dirty="0">
                <a:effectLst/>
                <a:latin typeface="Times" pitchFamily="2" charset="0"/>
                <a:ea typeface="Calibri" panose="020F0502020204030204" pitchFamily="34" charset="0"/>
                <a:cs typeface="Times" pitchFamily="2" charset="0"/>
              </a:rPr>
              <a:t>The hand cannot touch without being touched and brought to givenness itself. In other words, the touching and the touched are constituted in the same process</a:t>
            </a:r>
            <a:br>
              <a:rPr lang="en-TR" sz="2000" dirty="0">
                <a:effectLst/>
                <a:latin typeface="Calibri" panose="020F0502020204030204" pitchFamily="34" charset="0"/>
                <a:ea typeface="Calibri" panose="020F0502020204030204" pitchFamily="34" charset="0"/>
                <a:cs typeface="Times New Roman" panose="02020603050405020304" pitchFamily="18" charset="0"/>
              </a:rPr>
            </a:br>
            <a:r>
              <a:rPr lang="en-US" sz="2000" i="1" dirty="0">
                <a:effectLst/>
                <a:latin typeface="Times" pitchFamily="2" charset="0"/>
                <a:ea typeface="Calibri" panose="020F0502020204030204" pitchFamily="34" charset="0"/>
                <a:cs typeface="Times" pitchFamily="2" charset="0"/>
              </a:rPr>
              <a:t> </a:t>
            </a:r>
            <a:br>
              <a:rPr lang="en-TR" sz="2000" dirty="0">
                <a:effectLst/>
                <a:latin typeface="Calibri" panose="020F0502020204030204" pitchFamily="34" charset="0"/>
                <a:ea typeface="Calibri" panose="020F0502020204030204" pitchFamily="34" charset="0"/>
                <a:cs typeface="Times New Roman" panose="02020603050405020304" pitchFamily="18" charset="0"/>
              </a:rPr>
            </a:br>
            <a:endParaRPr lang="en-US" sz="2000" kern="1200" dirty="0">
              <a:latin typeface="+mj-lt"/>
              <a:ea typeface="+mj-ea"/>
              <a:cs typeface="+mj-cs"/>
            </a:endParaRPr>
          </a:p>
        </p:txBody>
      </p:sp>
    </p:spTree>
    <p:extLst>
      <p:ext uri="{BB962C8B-B14F-4D97-AF65-F5344CB8AC3E}">
        <p14:creationId xmlns:p14="http://schemas.microsoft.com/office/powerpoint/2010/main" val="560290695"/>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FB946D7-1CA4-446E-8795-007CACFDE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192416F2-BC84-4D7C-80C6-6296C10C3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795338" y="981075"/>
            <a:ext cx="10601325" cy="4552949"/>
          </a:xfrm>
          <a:prstGeom prst="rect">
            <a:avLst/>
          </a:prstGeom>
          <a:solidFill>
            <a:schemeClr val="bg1"/>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8521E99-BB42-1B35-64FA-4197229276A6}"/>
              </a:ext>
            </a:extLst>
          </p:cNvPr>
          <p:cNvSpPr>
            <a:spLocks noGrp="1"/>
          </p:cNvSpPr>
          <p:nvPr>
            <p:ph type="title"/>
          </p:nvPr>
        </p:nvSpPr>
        <p:spPr>
          <a:xfrm>
            <a:off x="1537097" y="1428749"/>
            <a:ext cx="9117807" cy="3348523"/>
          </a:xfrm>
        </p:spPr>
        <p:txBody>
          <a:bodyPr vert="horz" lIns="91440" tIns="45720" rIns="91440" bIns="45720" rtlCol="0" anchor="b">
            <a:noAutofit/>
          </a:bodyPr>
          <a:lstStyle/>
          <a:p>
            <a:pPr lvl="0">
              <a:lnSpc>
                <a:spcPct val="115000"/>
              </a:lnSpc>
              <a:buSzPts val="1100"/>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Intersubjectivity</a:t>
            </a:r>
            <a:br>
              <a:rPr lang="en-US" sz="1800" dirty="0">
                <a:effectLst/>
                <a:latin typeface="Times New Roman" panose="02020603050405020304" pitchFamily="18" charset="0"/>
                <a:ea typeface="Calibri" panose="020F0502020204030204" pitchFamily="34" charset="0"/>
                <a:cs typeface="Times New Roman" panose="02020603050405020304" pitchFamily="18" charset="0"/>
              </a:rPr>
            </a:br>
            <a:br>
              <a:rPr lang="en-US" sz="1800" dirty="0">
                <a:effectLst/>
                <a:latin typeface="Times New Roman" panose="02020603050405020304" pitchFamily="18" charset="0"/>
                <a:ea typeface="Calibri" panose="020F0502020204030204" pitchFamily="34" charset="0"/>
                <a:cs typeface="Times New Roman" panose="02020603050405020304" pitchFamily="18" charset="0"/>
              </a:rPr>
            </a:br>
            <a:r>
              <a:rPr lang="en-US" sz="1800" dirty="0">
                <a:solidFill>
                  <a:srgbClr val="000000"/>
                </a:solidFill>
                <a:effectLst/>
                <a:latin typeface="Times" pitchFamily="2" charset="0"/>
                <a:ea typeface="Calibri" panose="020F0502020204030204" pitchFamily="34" charset="0"/>
                <a:cs typeface="Times" pitchFamily="2" charset="0"/>
              </a:rPr>
              <a:t>My perceptions present me with intersubjectively accessible being, that is, being that does not exist for me alone, but for everybody. I </a:t>
            </a:r>
            <a:r>
              <a:rPr lang="en-US" sz="1800" i="1" dirty="0">
                <a:solidFill>
                  <a:srgbClr val="000000"/>
                </a:solidFill>
                <a:effectLst/>
                <a:latin typeface="Times" pitchFamily="2" charset="0"/>
                <a:ea typeface="Calibri" panose="020F0502020204030204" pitchFamily="34" charset="0"/>
                <a:cs typeface="Times" pitchFamily="2" charset="0"/>
              </a:rPr>
              <a:t>experience </a:t>
            </a:r>
            <a:r>
              <a:rPr lang="en-US" sz="1800" dirty="0">
                <a:solidFill>
                  <a:srgbClr val="000000"/>
                </a:solidFill>
                <a:effectLst/>
                <a:latin typeface="Times" pitchFamily="2" charset="0"/>
                <a:ea typeface="Calibri" panose="020F0502020204030204" pitchFamily="34" charset="0"/>
                <a:cs typeface="Times" pitchFamily="2" charset="0"/>
              </a:rPr>
              <a:t>objects, events, and actions as public, not as private.</a:t>
            </a:r>
            <a:br>
              <a:rPr lang="en-TR"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dirty="0">
                <a:solidFill>
                  <a:srgbClr val="000000"/>
                </a:solidFill>
                <a:effectLst/>
                <a:latin typeface="Times" pitchFamily="2" charset="0"/>
                <a:ea typeface="Calibri" panose="020F0502020204030204" pitchFamily="34" charset="0"/>
                <a:cs typeface="Times" pitchFamily="2" charset="0"/>
              </a:rPr>
              <a:t>It is in the light of such considerations that Husserl can characterize the intersubjective-transcendental sociality as the source of all real truth and being and occasionally even describes his own project as a sociological transcendental philosophy, writing that the development of phenomenology necessarily implies the step from an </a:t>
            </a:r>
            <a:r>
              <a:rPr lang="en-US" sz="1800" dirty="0" err="1">
                <a:solidFill>
                  <a:srgbClr val="000000"/>
                </a:solidFill>
                <a:effectLst/>
                <a:latin typeface="Times" pitchFamily="2" charset="0"/>
                <a:ea typeface="Calibri" panose="020F0502020204030204" pitchFamily="34" charset="0"/>
                <a:cs typeface="Times" pitchFamily="2" charset="0"/>
              </a:rPr>
              <a:t>egological</a:t>
            </a:r>
            <a:r>
              <a:rPr lang="en-US" sz="1800" dirty="0">
                <a:solidFill>
                  <a:srgbClr val="000000"/>
                </a:solidFill>
                <a:effectLst/>
                <a:latin typeface="Times" pitchFamily="2" charset="0"/>
                <a:ea typeface="Calibri" panose="020F0502020204030204" pitchFamily="34" charset="0"/>
                <a:cs typeface="Times" pitchFamily="2" charset="0"/>
              </a:rPr>
              <a:t> to a transcendental-sociological phenomenology.</a:t>
            </a:r>
            <a:br>
              <a:rPr lang="en-TR" sz="1800" dirty="0">
                <a:effectLst/>
                <a:latin typeface="Calibri" panose="020F0502020204030204" pitchFamily="34" charset="0"/>
                <a:ea typeface="Calibri" panose="020F0502020204030204" pitchFamily="34" charset="0"/>
                <a:cs typeface="Times New Roman" panose="02020603050405020304" pitchFamily="18" charset="0"/>
              </a:rPr>
            </a:br>
            <a:br>
              <a:rPr lang="en-US" sz="1800" dirty="0">
                <a:effectLst/>
                <a:latin typeface="Times New Roman" panose="02020603050405020304" pitchFamily="18" charset="0"/>
                <a:ea typeface="Calibri" panose="020F0502020204030204" pitchFamily="34" charset="0"/>
                <a:cs typeface="Times New Roman" panose="02020603050405020304" pitchFamily="18" charset="0"/>
              </a:rPr>
            </a:br>
            <a:endParaRPr lang="en-TR" sz="18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1" name="Straight Connector 10">
            <a:extLst>
              <a:ext uri="{FF2B5EF4-FFF2-40B4-BE49-F238E27FC236}">
                <a16:creationId xmlns:a16="http://schemas.microsoft.com/office/drawing/2014/main" id="{2330623A-AB89-4E04-AC9A-2BAFBF85AE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352800" y="3771366"/>
            <a:ext cx="54864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04032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7FAE6E8-1D9E-4905-AAFE-978D331822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F2CC5F-5A2D-9B7D-E65E-047C3B39D689}"/>
              </a:ext>
            </a:extLst>
          </p:cNvPr>
          <p:cNvSpPr>
            <a:spLocks noGrp="1"/>
          </p:cNvSpPr>
          <p:nvPr>
            <p:ph type="title"/>
          </p:nvPr>
        </p:nvSpPr>
        <p:spPr>
          <a:xfrm>
            <a:off x="831317" y="401217"/>
            <a:ext cx="10361531" cy="6858000"/>
          </a:xfrm>
        </p:spPr>
        <p:txBody>
          <a:bodyPr vert="horz" lIns="91440" tIns="45720" rIns="91440" bIns="45720" rtlCol="0" anchor="b">
            <a:normAutofit fontScale="90000"/>
          </a:bodyPr>
          <a:lstStyle/>
          <a:p>
            <a:pPr lvl="0">
              <a:lnSpc>
                <a:spcPct val="115000"/>
              </a:lnSpc>
              <a:buSzPts val="1100"/>
            </a:pPr>
            <a:r>
              <a:rPr lang="en-US" sz="1800" dirty="0">
                <a:solidFill>
                  <a:schemeClr val="bg1"/>
                </a:solidFill>
                <a:effectLst/>
                <a:latin typeface="Times" pitchFamily="2" charset="0"/>
                <a:ea typeface="Calibri" panose="020F0502020204030204" pitchFamily="34" charset="0"/>
                <a:cs typeface="Times" pitchFamily="2" charset="0"/>
              </a:rPr>
              <a:t>When my left hand touches my right hand, I experience myself in a way that anticipates the way in which I would experience an Other and an Other would experience me.</a:t>
            </a:r>
            <a:br>
              <a:rPr lang="en-US" sz="1800" dirty="0">
                <a:solidFill>
                  <a:schemeClr val="bg1"/>
                </a:solidFill>
                <a:effectLst/>
                <a:latin typeface="Times" pitchFamily="2" charset="0"/>
                <a:ea typeface="Calibri" panose="020F0502020204030204" pitchFamily="34" charset="0"/>
                <a:cs typeface="Times" pitchFamily="2" charset="0"/>
              </a:rPr>
            </a:br>
            <a:br>
              <a:rPr lang="en-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r>
              <a:rPr lang="en-US" sz="1800" dirty="0">
                <a:solidFill>
                  <a:schemeClr val="bg1"/>
                </a:solidFill>
                <a:effectLst/>
                <a:latin typeface="Times" pitchFamily="2" charset="0"/>
                <a:ea typeface="Calibri" panose="020F0502020204030204" pitchFamily="34" charset="0"/>
                <a:cs typeface="Times" pitchFamily="2" charset="0"/>
              </a:rPr>
              <a:t>The concrete experience of the Other is, for Husserl, always an experience of the Other in its bodily appearance, for which reason concrete intersubjectivity must be understood as a relation between incarnated subjects. Husserl takes empathy to presuppose a certain similarity between the foreign embodied subject I encounter and my-self. Were I not myself a bodily subject, I would never be able to recognize other embodied subjects.</a:t>
            </a:r>
            <a:br>
              <a:rPr lang="en-US" sz="1800" dirty="0">
                <a:solidFill>
                  <a:schemeClr val="bg1"/>
                </a:solidFill>
                <a:effectLst/>
                <a:latin typeface="Times" pitchFamily="2" charset="0"/>
                <a:ea typeface="Calibri" panose="020F0502020204030204" pitchFamily="34" charset="0"/>
                <a:cs typeface="Times" pitchFamily="2" charset="0"/>
              </a:rPr>
            </a:br>
            <a:br>
              <a:rPr lang="en-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r>
              <a:rPr lang="en-US" sz="1800" dirty="0">
                <a:solidFill>
                  <a:schemeClr val="bg1"/>
                </a:solidFill>
                <a:effectLst/>
                <a:latin typeface="Times" pitchFamily="2" charset="0"/>
                <a:ea typeface="Calibri" panose="020F0502020204030204" pitchFamily="34" charset="0"/>
                <a:cs typeface="Times" pitchFamily="2" charset="0"/>
              </a:rPr>
              <a:t>the ego constitutes the Other. It is impossible to meet the Other and to respect the irreducible alterity of the Other unless the Other appears. One cannot speak meaningfully of the absolutely foreign unless this alterity appears as a phenomenon one way or another. To speak of an Other or of something foreign is to use concepts of relation whose meaning presupposes the ego as contrast. The foreign is exactly foreign for me, the Other is exactly an Other in relation to me—and not in relation to itself. When Husserl speaks of the constitution of the Other, he is referring precisely to this fact. But Husserl would never claim that the ego constitutes the self-givenness of the Other, a self-givenness that is characterized by the same kind of immediacy and certainty as my own self- givenness. As Husserl repeatedly emphasizes, I do not create, invent, or produce the Other when I constitute him</a:t>
            </a:r>
            <a:br>
              <a:rPr lang="en-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r>
              <a:rPr lang="en-US" sz="1800" dirty="0">
                <a:solidFill>
                  <a:schemeClr val="bg1"/>
                </a:solidFill>
                <a:effectLst/>
                <a:latin typeface="Times" pitchFamily="2" charset="0"/>
                <a:ea typeface="Calibri" panose="020F0502020204030204" pitchFamily="34" charset="0"/>
                <a:cs typeface="Times" pitchFamily="2" charset="0"/>
              </a:rPr>
              <a:t> </a:t>
            </a:r>
            <a:br>
              <a:rPr lang="en-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br>
              <a:rPr lang="en-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endParaRPr lang="en-US" sz="7200" kern="1200" dirty="0">
              <a:solidFill>
                <a:schemeClr val="bg1"/>
              </a:solidFill>
              <a:latin typeface="+mj-lt"/>
              <a:ea typeface="+mj-ea"/>
              <a:cs typeface="+mj-cs"/>
            </a:endParaRPr>
          </a:p>
        </p:txBody>
      </p:sp>
      <p:grpSp>
        <p:nvGrpSpPr>
          <p:cNvPr id="9" name="Group 8">
            <a:extLst>
              <a:ext uri="{FF2B5EF4-FFF2-40B4-BE49-F238E27FC236}">
                <a16:creationId xmlns:a16="http://schemas.microsoft.com/office/drawing/2014/main" id="{5F9D1CBF-A219-4C01-85A0-9DF6151EE2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79015" y="0"/>
            <a:ext cx="712985" cy="6858000"/>
            <a:chOff x="11479015" y="0"/>
            <a:chExt cx="712985" cy="6858000"/>
          </a:xfrm>
          <a:effectLst>
            <a:outerShdw blurRad="381000" dist="152400" dir="10800000" algn="ctr" rotWithShape="0">
              <a:schemeClr val="bg1">
                <a:alpha val="10000"/>
              </a:schemeClr>
            </a:outerShdw>
          </a:effectLst>
        </p:grpSpPr>
        <p:sp>
          <p:nvSpPr>
            <p:cNvPr id="10" name="Freeform: Shape 9">
              <a:extLst>
                <a:ext uri="{FF2B5EF4-FFF2-40B4-BE49-F238E27FC236}">
                  <a16:creationId xmlns:a16="http://schemas.microsoft.com/office/drawing/2014/main" id="{D9FC63AB-02B8-4DDD-8778-397188A370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79018" y="0"/>
              <a:ext cx="712982" cy="6858000"/>
            </a:xfrm>
            <a:custGeom>
              <a:avLst/>
              <a:gdLst>
                <a:gd name="connsiteX0" fmla="*/ 280560 w 712982"/>
                <a:gd name="connsiteY0" fmla="*/ 0 h 6858000"/>
                <a:gd name="connsiteX1" fmla="*/ 712982 w 712982"/>
                <a:gd name="connsiteY1" fmla="*/ 0 h 6858000"/>
                <a:gd name="connsiteX2" fmla="*/ 712982 w 712982"/>
                <a:gd name="connsiteY2" fmla="*/ 6858000 h 6858000"/>
                <a:gd name="connsiteX3" fmla="*/ 372527 w 712982"/>
                <a:gd name="connsiteY3" fmla="*/ 6858000 h 6858000"/>
                <a:gd name="connsiteX4" fmla="*/ 372901 w 712982"/>
                <a:gd name="connsiteY4" fmla="*/ 6835810 h 6858000"/>
                <a:gd name="connsiteX5" fmla="*/ 363017 w 712982"/>
                <a:gd name="connsiteY5" fmla="*/ 6518145 h 6858000"/>
                <a:gd name="connsiteX6" fmla="*/ 310498 w 712982"/>
                <a:gd name="connsiteY6" fmla="*/ 6393936 h 6858000"/>
                <a:gd name="connsiteX7" fmla="*/ 305420 w 712982"/>
                <a:gd name="connsiteY7" fmla="*/ 6355564 h 6858000"/>
                <a:gd name="connsiteX8" fmla="*/ 311030 w 712982"/>
                <a:gd name="connsiteY8" fmla="*/ 6267729 h 6858000"/>
                <a:gd name="connsiteX9" fmla="*/ 281440 w 712982"/>
                <a:gd name="connsiteY9" fmla="*/ 6090959 h 6858000"/>
                <a:gd name="connsiteX10" fmla="*/ 258928 w 712982"/>
                <a:gd name="connsiteY10" fmla="*/ 6026981 h 6858000"/>
                <a:gd name="connsiteX11" fmla="*/ 245105 w 712982"/>
                <a:gd name="connsiteY11" fmla="*/ 5991615 h 6858000"/>
                <a:gd name="connsiteX12" fmla="*/ 197441 w 712982"/>
                <a:gd name="connsiteY12" fmla="*/ 5807458 h 6858000"/>
                <a:gd name="connsiteX13" fmla="*/ 159115 w 712982"/>
                <a:gd name="connsiteY13" fmla="*/ 5727356 h 6858000"/>
                <a:gd name="connsiteX14" fmla="*/ 152306 w 712982"/>
                <a:gd name="connsiteY14" fmla="*/ 5705270 h 6858000"/>
                <a:gd name="connsiteX15" fmla="*/ 150939 w 712982"/>
                <a:gd name="connsiteY15" fmla="*/ 5580441 h 6858000"/>
                <a:gd name="connsiteX16" fmla="*/ 187956 w 712982"/>
                <a:gd name="connsiteY16" fmla="*/ 5482729 h 6858000"/>
                <a:gd name="connsiteX17" fmla="*/ 201902 w 712982"/>
                <a:gd name="connsiteY17" fmla="*/ 5463053 h 6858000"/>
                <a:gd name="connsiteX18" fmla="*/ 168174 w 712982"/>
                <a:gd name="connsiteY18" fmla="*/ 5205662 h 6858000"/>
                <a:gd name="connsiteX19" fmla="*/ 157186 w 712982"/>
                <a:gd name="connsiteY19" fmla="*/ 5166766 h 6858000"/>
                <a:gd name="connsiteX20" fmla="*/ 163999 w 712982"/>
                <a:gd name="connsiteY20" fmla="*/ 4972256 h 6858000"/>
                <a:gd name="connsiteX21" fmla="*/ 163388 w 712982"/>
                <a:gd name="connsiteY21" fmla="*/ 4915833 h 6858000"/>
                <a:gd name="connsiteX22" fmla="*/ 166361 w 712982"/>
                <a:gd name="connsiteY22" fmla="*/ 4712964 h 6858000"/>
                <a:gd name="connsiteX23" fmla="*/ 140122 w 712982"/>
                <a:gd name="connsiteY23" fmla="*/ 4687152 h 6858000"/>
                <a:gd name="connsiteX24" fmla="*/ 73058 w 712982"/>
                <a:gd name="connsiteY24" fmla="*/ 4611951 h 6858000"/>
                <a:gd name="connsiteX25" fmla="*/ 3979 w 712982"/>
                <a:gd name="connsiteY25" fmla="*/ 4456771 h 6858000"/>
                <a:gd name="connsiteX26" fmla="*/ 2091 w 712982"/>
                <a:gd name="connsiteY26" fmla="*/ 4412781 h 6858000"/>
                <a:gd name="connsiteX27" fmla="*/ 75905 w 712982"/>
                <a:gd name="connsiteY27" fmla="*/ 4292897 h 6858000"/>
                <a:gd name="connsiteX28" fmla="*/ 104434 w 712982"/>
                <a:gd name="connsiteY28" fmla="*/ 4235333 h 6858000"/>
                <a:gd name="connsiteX29" fmla="*/ 151065 w 712982"/>
                <a:gd name="connsiteY29" fmla="*/ 4075686 h 6858000"/>
                <a:gd name="connsiteX30" fmla="*/ 161243 w 712982"/>
                <a:gd name="connsiteY30" fmla="*/ 4061695 h 6858000"/>
                <a:gd name="connsiteX31" fmla="*/ 286285 w 712982"/>
                <a:gd name="connsiteY31" fmla="*/ 3933862 h 6858000"/>
                <a:gd name="connsiteX32" fmla="*/ 306926 w 712982"/>
                <a:gd name="connsiteY32" fmla="*/ 3905847 h 6858000"/>
                <a:gd name="connsiteX33" fmla="*/ 340015 w 712982"/>
                <a:gd name="connsiteY33" fmla="*/ 3871199 h 6858000"/>
                <a:gd name="connsiteX34" fmla="*/ 400111 w 712982"/>
                <a:gd name="connsiteY34" fmla="*/ 3767743 h 6858000"/>
                <a:gd name="connsiteX35" fmla="*/ 409694 w 712982"/>
                <a:gd name="connsiteY35" fmla="*/ 3646690 h 6858000"/>
                <a:gd name="connsiteX36" fmla="*/ 428447 w 712982"/>
                <a:gd name="connsiteY36" fmla="*/ 3499752 h 6858000"/>
                <a:gd name="connsiteX37" fmla="*/ 445033 w 712982"/>
                <a:gd name="connsiteY37" fmla="*/ 3437349 h 6858000"/>
                <a:gd name="connsiteX38" fmla="*/ 471431 w 712982"/>
                <a:gd name="connsiteY38" fmla="*/ 3272018 h 6858000"/>
                <a:gd name="connsiteX39" fmla="*/ 495919 w 712982"/>
                <a:gd name="connsiteY39" fmla="*/ 3153432 h 6858000"/>
                <a:gd name="connsiteX40" fmla="*/ 499541 w 712982"/>
                <a:gd name="connsiteY40" fmla="*/ 2985907 h 6858000"/>
                <a:gd name="connsiteX41" fmla="*/ 491640 w 712982"/>
                <a:gd name="connsiteY41" fmla="*/ 2905697 h 6858000"/>
                <a:gd name="connsiteX42" fmla="*/ 586592 w 712982"/>
                <a:gd name="connsiteY42" fmla="*/ 2746325 h 6858000"/>
                <a:gd name="connsiteX43" fmla="*/ 647211 w 712982"/>
                <a:gd name="connsiteY43" fmla="*/ 2620857 h 6858000"/>
                <a:gd name="connsiteX44" fmla="*/ 598120 w 712982"/>
                <a:gd name="connsiteY44" fmla="*/ 2501248 h 6858000"/>
                <a:gd name="connsiteX45" fmla="*/ 560897 w 712982"/>
                <a:gd name="connsiteY45" fmla="*/ 2471368 h 6858000"/>
                <a:gd name="connsiteX46" fmla="*/ 506928 w 712982"/>
                <a:gd name="connsiteY46" fmla="*/ 2272389 h 6858000"/>
                <a:gd name="connsiteX47" fmla="*/ 474122 w 712982"/>
                <a:gd name="connsiteY47" fmla="*/ 1983284 h 6858000"/>
                <a:gd name="connsiteX48" fmla="*/ 349180 w 712982"/>
                <a:gd name="connsiteY48" fmla="*/ 1510207 h 6858000"/>
                <a:gd name="connsiteX49" fmla="*/ 306451 w 712982"/>
                <a:gd name="connsiteY49" fmla="*/ 1430003 h 6858000"/>
                <a:gd name="connsiteX50" fmla="*/ 287747 w 712982"/>
                <a:gd name="connsiteY50" fmla="*/ 1336633 h 6858000"/>
                <a:gd name="connsiteX51" fmla="*/ 304326 w 712982"/>
                <a:gd name="connsiteY51" fmla="*/ 1298229 h 6858000"/>
                <a:gd name="connsiteX52" fmla="*/ 317671 w 712982"/>
                <a:gd name="connsiteY52" fmla="*/ 1136667 h 6858000"/>
                <a:gd name="connsiteX53" fmla="*/ 314959 w 712982"/>
                <a:gd name="connsiteY53" fmla="*/ 1106522 h 6858000"/>
                <a:gd name="connsiteX54" fmla="*/ 290675 w 712982"/>
                <a:gd name="connsiteY54" fmla="*/ 1004980 h 6858000"/>
                <a:gd name="connsiteX55" fmla="*/ 272712 w 712982"/>
                <a:gd name="connsiteY55" fmla="*/ 910357 h 6858000"/>
                <a:gd name="connsiteX56" fmla="*/ 270963 w 712982"/>
                <a:gd name="connsiteY56" fmla="*/ 667028 h 6858000"/>
                <a:gd name="connsiteX57" fmla="*/ 244986 w 712982"/>
                <a:gd name="connsiteY57" fmla="*/ 483131 h 6858000"/>
                <a:gd name="connsiteX58" fmla="*/ 241465 w 712982"/>
                <a:gd name="connsiteY58" fmla="*/ 397465 h 6858000"/>
                <a:gd name="connsiteX59" fmla="*/ 244890 w 712982"/>
                <a:gd name="connsiteY59" fmla="*/ 348507 h 6858000"/>
                <a:gd name="connsiteX60" fmla="*/ 293439 w 712982"/>
                <a:gd name="connsiteY60" fmla="*/ 233141 h 6858000"/>
                <a:gd name="connsiteX61" fmla="*/ 300513 w 712982"/>
                <a:gd name="connsiteY61" fmla="*/ 17206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712982" h="6858000">
                  <a:moveTo>
                    <a:pt x="280560" y="0"/>
                  </a:moveTo>
                  <a:lnTo>
                    <a:pt x="712982" y="0"/>
                  </a:lnTo>
                  <a:lnTo>
                    <a:pt x="712982" y="6858000"/>
                  </a:lnTo>
                  <a:lnTo>
                    <a:pt x="372527" y="6858000"/>
                  </a:lnTo>
                  <a:lnTo>
                    <a:pt x="372901" y="6835810"/>
                  </a:lnTo>
                  <a:cubicBezTo>
                    <a:pt x="343741" y="6729822"/>
                    <a:pt x="373381" y="6623551"/>
                    <a:pt x="363017" y="6518145"/>
                  </a:cubicBezTo>
                  <a:cubicBezTo>
                    <a:pt x="358372" y="6470360"/>
                    <a:pt x="362468" y="6422202"/>
                    <a:pt x="310498" y="6393936"/>
                  </a:cubicBezTo>
                  <a:cubicBezTo>
                    <a:pt x="303659" y="6390296"/>
                    <a:pt x="304819" y="6368800"/>
                    <a:pt x="305420" y="6355564"/>
                  </a:cubicBezTo>
                  <a:cubicBezTo>
                    <a:pt x="306594" y="6326166"/>
                    <a:pt x="314451" y="6296329"/>
                    <a:pt x="311030" y="6267729"/>
                  </a:cubicBezTo>
                  <a:cubicBezTo>
                    <a:pt x="304253" y="6208466"/>
                    <a:pt x="293104" y="6149393"/>
                    <a:pt x="281440" y="6090959"/>
                  </a:cubicBezTo>
                  <a:cubicBezTo>
                    <a:pt x="276978" y="6068911"/>
                    <a:pt x="266829" y="6048361"/>
                    <a:pt x="258928" y="6026981"/>
                  </a:cubicBezTo>
                  <a:cubicBezTo>
                    <a:pt x="254416" y="6015184"/>
                    <a:pt x="244605" y="6003083"/>
                    <a:pt x="245105" y="5991615"/>
                  </a:cubicBezTo>
                  <a:cubicBezTo>
                    <a:pt x="248075" y="5925141"/>
                    <a:pt x="216651" y="5867990"/>
                    <a:pt x="197441" y="5807458"/>
                  </a:cubicBezTo>
                  <a:cubicBezTo>
                    <a:pt x="188523" y="5779456"/>
                    <a:pt x="171697" y="5754078"/>
                    <a:pt x="159115" y="5727356"/>
                  </a:cubicBezTo>
                  <a:cubicBezTo>
                    <a:pt x="155717" y="5720411"/>
                    <a:pt x="152517" y="5712566"/>
                    <a:pt x="152306" y="5705270"/>
                  </a:cubicBezTo>
                  <a:cubicBezTo>
                    <a:pt x="151252" y="5663532"/>
                    <a:pt x="151674" y="5621922"/>
                    <a:pt x="150939" y="5580441"/>
                  </a:cubicBezTo>
                  <a:cubicBezTo>
                    <a:pt x="150326" y="5542748"/>
                    <a:pt x="147369" y="5505023"/>
                    <a:pt x="187956" y="5482729"/>
                  </a:cubicBezTo>
                  <a:cubicBezTo>
                    <a:pt x="194324" y="5479395"/>
                    <a:pt x="198291" y="5470181"/>
                    <a:pt x="201902" y="5463053"/>
                  </a:cubicBezTo>
                  <a:cubicBezTo>
                    <a:pt x="257480" y="5353065"/>
                    <a:pt x="249730" y="5298303"/>
                    <a:pt x="168174" y="5205662"/>
                  </a:cubicBezTo>
                  <a:cubicBezTo>
                    <a:pt x="159805" y="5196040"/>
                    <a:pt x="152161" y="5174340"/>
                    <a:pt x="157186" y="5166766"/>
                  </a:cubicBezTo>
                  <a:cubicBezTo>
                    <a:pt x="198743" y="5102508"/>
                    <a:pt x="186477" y="5038579"/>
                    <a:pt x="163999" y="4972256"/>
                  </a:cubicBezTo>
                  <a:cubicBezTo>
                    <a:pt x="158020" y="4955056"/>
                    <a:pt x="155299" y="4930181"/>
                    <a:pt x="163388" y="4915833"/>
                  </a:cubicBezTo>
                  <a:cubicBezTo>
                    <a:pt x="200708" y="4847649"/>
                    <a:pt x="186907" y="4780374"/>
                    <a:pt x="166361" y="4712964"/>
                  </a:cubicBezTo>
                  <a:cubicBezTo>
                    <a:pt x="163165" y="4702485"/>
                    <a:pt x="150748" y="4690669"/>
                    <a:pt x="140122" y="4687152"/>
                  </a:cubicBezTo>
                  <a:cubicBezTo>
                    <a:pt x="102452" y="4674589"/>
                    <a:pt x="86917" y="4644970"/>
                    <a:pt x="73058" y="4611951"/>
                  </a:cubicBezTo>
                  <a:cubicBezTo>
                    <a:pt x="50686" y="4559957"/>
                    <a:pt x="25516" y="4509149"/>
                    <a:pt x="3979" y="4456771"/>
                  </a:cubicBezTo>
                  <a:cubicBezTo>
                    <a:pt x="-1236" y="4443877"/>
                    <a:pt x="-726" y="4427139"/>
                    <a:pt x="2091" y="4412781"/>
                  </a:cubicBezTo>
                  <a:cubicBezTo>
                    <a:pt x="11653" y="4363733"/>
                    <a:pt x="45382" y="4329603"/>
                    <a:pt x="75905" y="4292897"/>
                  </a:cubicBezTo>
                  <a:cubicBezTo>
                    <a:pt x="89361" y="4276787"/>
                    <a:pt x="97880" y="4255660"/>
                    <a:pt x="104434" y="4235333"/>
                  </a:cubicBezTo>
                  <a:cubicBezTo>
                    <a:pt x="121200" y="4182569"/>
                    <a:pt x="135523" y="4128901"/>
                    <a:pt x="151065" y="4075686"/>
                  </a:cubicBezTo>
                  <a:cubicBezTo>
                    <a:pt x="152552" y="4070549"/>
                    <a:pt x="157315" y="4065932"/>
                    <a:pt x="161243" y="4061695"/>
                  </a:cubicBezTo>
                  <a:cubicBezTo>
                    <a:pt x="202828" y="4019095"/>
                    <a:pt x="244731" y="3976753"/>
                    <a:pt x="286285" y="3933862"/>
                  </a:cubicBezTo>
                  <a:cubicBezTo>
                    <a:pt x="294168" y="3925683"/>
                    <a:pt x="299393" y="3914571"/>
                    <a:pt x="306926" y="3905847"/>
                  </a:cubicBezTo>
                  <a:cubicBezTo>
                    <a:pt x="317292" y="3893589"/>
                    <a:pt x="326766" y="3878502"/>
                    <a:pt x="340015" y="3871199"/>
                  </a:cubicBezTo>
                  <a:cubicBezTo>
                    <a:pt x="381725" y="3848490"/>
                    <a:pt x="396760" y="3812013"/>
                    <a:pt x="400111" y="3767743"/>
                  </a:cubicBezTo>
                  <a:cubicBezTo>
                    <a:pt x="403294" y="3727294"/>
                    <a:pt x="405323" y="3686973"/>
                    <a:pt x="409694" y="3646690"/>
                  </a:cubicBezTo>
                  <a:cubicBezTo>
                    <a:pt x="414852" y="3597538"/>
                    <a:pt x="420910" y="3548579"/>
                    <a:pt x="428447" y="3499752"/>
                  </a:cubicBezTo>
                  <a:cubicBezTo>
                    <a:pt x="431696" y="3478619"/>
                    <a:pt x="435683" y="3456228"/>
                    <a:pt x="445033" y="3437349"/>
                  </a:cubicBezTo>
                  <a:cubicBezTo>
                    <a:pt x="470858" y="3384475"/>
                    <a:pt x="486179" y="3329236"/>
                    <a:pt x="471431" y="3272018"/>
                  </a:cubicBezTo>
                  <a:cubicBezTo>
                    <a:pt x="459682" y="3226180"/>
                    <a:pt x="472474" y="3185267"/>
                    <a:pt x="495919" y="3153432"/>
                  </a:cubicBezTo>
                  <a:cubicBezTo>
                    <a:pt x="538461" y="3095505"/>
                    <a:pt x="521296" y="3040311"/>
                    <a:pt x="499541" y="2985907"/>
                  </a:cubicBezTo>
                  <a:cubicBezTo>
                    <a:pt x="488276" y="2957871"/>
                    <a:pt x="486838" y="2934028"/>
                    <a:pt x="491640" y="2905697"/>
                  </a:cubicBezTo>
                  <a:cubicBezTo>
                    <a:pt x="502898" y="2840071"/>
                    <a:pt x="547705" y="2792141"/>
                    <a:pt x="586592" y="2746325"/>
                  </a:cubicBezTo>
                  <a:cubicBezTo>
                    <a:pt x="619786" y="2707275"/>
                    <a:pt x="636305" y="2665661"/>
                    <a:pt x="647211" y="2620857"/>
                  </a:cubicBezTo>
                  <a:cubicBezTo>
                    <a:pt x="661216" y="2564298"/>
                    <a:pt x="648982" y="2522027"/>
                    <a:pt x="598120" y="2501248"/>
                  </a:cubicBezTo>
                  <a:cubicBezTo>
                    <a:pt x="583733" y="2495506"/>
                    <a:pt x="566431" y="2484521"/>
                    <a:pt x="560897" y="2471368"/>
                  </a:cubicBezTo>
                  <a:cubicBezTo>
                    <a:pt x="533469" y="2407931"/>
                    <a:pt x="496686" y="2344634"/>
                    <a:pt x="506928" y="2272389"/>
                  </a:cubicBezTo>
                  <a:cubicBezTo>
                    <a:pt x="520879" y="2172517"/>
                    <a:pt x="509052" y="2077807"/>
                    <a:pt x="474122" y="1983284"/>
                  </a:cubicBezTo>
                  <a:cubicBezTo>
                    <a:pt x="417537" y="1829959"/>
                    <a:pt x="358639" y="1676886"/>
                    <a:pt x="349180" y="1510207"/>
                  </a:cubicBezTo>
                  <a:cubicBezTo>
                    <a:pt x="347619" y="1482573"/>
                    <a:pt x="326399" y="1451821"/>
                    <a:pt x="306451" y="1430003"/>
                  </a:cubicBezTo>
                  <a:cubicBezTo>
                    <a:pt x="268511" y="1388202"/>
                    <a:pt x="266127" y="1390512"/>
                    <a:pt x="287747" y="1336633"/>
                  </a:cubicBezTo>
                  <a:cubicBezTo>
                    <a:pt x="293070" y="1323756"/>
                    <a:pt x="295470" y="1308272"/>
                    <a:pt x="304326" y="1298229"/>
                  </a:cubicBezTo>
                  <a:cubicBezTo>
                    <a:pt x="349361" y="1247057"/>
                    <a:pt x="331041" y="1191986"/>
                    <a:pt x="317671" y="1136667"/>
                  </a:cubicBezTo>
                  <a:cubicBezTo>
                    <a:pt x="315148" y="1126990"/>
                    <a:pt x="311827" y="1115354"/>
                    <a:pt x="314959" y="1106522"/>
                  </a:cubicBezTo>
                  <a:cubicBezTo>
                    <a:pt x="329032" y="1066641"/>
                    <a:pt x="319157" y="1035231"/>
                    <a:pt x="290675" y="1004980"/>
                  </a:cubicBezTo>
                  <a:cubicBezTo>
                    <a:pt x="266138" y="978690"/>
                    <a:pt x="249805" y="947108"/>
                    <a:pt x="272712" y="910357"/>
                  </a:cubicBezTo>
                  <a:cubicBezTo>
                    <a:pt x="323486" y="828702"/>
                    <a:pt x="317578" y="747981"/>
                    <a:pt x="270963" y="667028"/>
                  </a:cubicBezTo>
                  <a:cubicBezTo>
                    <a:pt x="237707" y="609204"/>
                    <a:pt x="225082" y="549995"/>
                    <a:pt x="244986" y="483131"/>
                  </a:cubicBezTo>
                  <a:cubicBezTo>
                    <a:pt x="252708" y="457408"/>
                    <a:pt x="242285" y="426353"/>
                    <a:pt x="241465" y="397465"/>
                  </a:cubicBezTo>
                  <a:cubicBezTo>
                    <a:pt x="240850" y="381142"/>
                    <a:pt x="239176" y="363176"/>
                    <a:pt x="244890" y="348507"/>
                  </a:cubicBezTo>
                  <a:cubicBezTo>
                    <a:pt x="259350" y="309454"/>
                    <a:pt x="279299" y="272445"/>
                    <a:pt x="293439" y="233141"/>
                  </a:cubicBezTo>
                  <a:cubicBezTo>
                    <a:pt x="300152" y="214256"/>
                    <a:pt x="302437" y="192349"/>
                    <a:pt x="300513" y="172069"/>
                  </a:cubicBezTo>
                  <a:close/>
                </a:path>
              </a:pathLst>
            </a:cu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10">
              <a:extLst>
                <a:ext uri="{FF2B5EF4-FFF2-40B4-BE49-F238E27FC236}">
                  <a16:creationId xmlns:a16="http://schemas.microsoft.com/office/drawing/2014/main" id="{AC0AB7ED-D983-4149-A166-B31B71163F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79015" y="0"/>
              <a:ext cx="712985" cy="6858000"/>
            </a:xfrm>
            <a:custGeom>
              <a:avLst/>
              <a:gdLst>
                <a:gd name="connsiteX0" fmla="*/ 280560 w 712985"/>
                <a:gd name="connsiteY0" fmla="*/ 0 h 6858000"/>
                <a:gd name="connsiteX1" fmla="*/ 712985 w 712985"/>
                <a:gd name="connsiteY1" fmla="*/ 0 h 6858000"/>
                <a:gd name="connsiteX2" fmla="*/ 712985 w 712985"/>
                <a:gd name="connsiteY2" fmla="*/ 6858000 h 6858000"/>
                <a:gd name="connsiteX3" fmla="*/ 372527 w 712985"/>
                <a:gd name="connsiteY3" fmla="*/ 6858000 h 6858000"/>
                <a:gd name="connsiteX4" fmla="*/ 372901 w 712985"/>
                <a:gd name="connsiteY4" fmla="*/ 6835810 h 6858000"/>
                <a:gd name="connsiteX5" fmla="*/ 363017 w 712985"/>
                <a:gd name="connsiteY5" fmla="*/ 6518145 h 6858000"/>
                <a:gd name="connsiteX6" fmla="*/ 310498 w 712985"/>
                <a:gd name="connsiteY6" fmla="*/ 6393936 h 6858000"/>
                <a:gd name="connsiteX7" fmla="*/ 305420 w 712985"/>
                <a:gd name="connsiteY7" fmla="*/ 6355564 h 6858000"/>
                <a:gd name="connsiteX8" fmla="*/ 311030 w 712985"/>
                <a:gd name="connsiteY8" fmla="*/ 6267729 h 6858000"/>
                <a:gd name="connsiteX9" fmla="*/ 281440 w 712985"/>
                <a:gd name="connsiteY9" fmla="*/ 6090959 h 6858000"/>
                <a:gd name="connsiteX10" fmla="*/ 258928 w 712985"/>
                <a:gd name="connsiteY10" fmla="*/ 6026981 h 6858000"/>
                <a:gd name="connsiteX11" fmla="*/ 245105 w 712985"/>
                <a:gd name="connsiteY11" fmla="*/ 5991615 h 6858000"/>
                <a:gd name="connsiteX12" fmla="*/ 197441 w 712985"/>
                <a:gd name="connsiteY12" fmla="*/ 5807458 h 6858000"/>
                <a:gd name="connsiteX13" fmla="*/ 159115 w 712985"/>
                <a:gd name="connsiteY13" fmla="*/ 5727356 h 6858000"/>
                <a:gd name="connsiteX14" fmla="*/ 152306 w 712985"/>
                <a:gd name="connsiteY14" fmla="*/ 5705270 h 6858000"/>
                <a:gd name="connsiteX15" fmla="*/ 150939 w 712985"/>
                <a:gd name="connsiteY15" fmla="*/ 5580441 h 6858000"/>
                <a:gd name="connsiteX16" fmla="*/ 187956 w 712985"/>
                <a:gd name="connsiteY16" fmla="*/ 5482729 h 6858000"/>
                <a:gd name="connsiteX17" fmla="*/ 201902 w 712985"/>
                <a:gd name="connsiteY17" fmla="*/ 5463053 h 6858000"/>
                <a:gd name="connsiteX18" fmla="*/ 168174 w 712985"/>
                <a:gd name="connsiteY18" fmla="*/ 5205662 h 6858000"/>
                <a:gd name="connsiteX19" fmla="*/ 157186 w 712985"/>
                <a:gd name="connsiteY19" fmla="*/ 5166766 h 6858000"/>
                <a:gd name="connsiteX20" fmla="*/ 163999 w 712985"/>
                <a:gd name="connsiteY20" fmla="*/ 4972256 h 6858000"/>
                <a:gd name="connsiteX21" fmla="*/ 163388 w 712985"/>
                <a:gd name="connsiteY21" fmla="*/ 4915833 h 6858000"/>
                <a:gd name="connsiteX22" fmla="*/ 166361 w 712985"/>
                <a:gd name="connsiteY22" fmla="*/ 4712964 h 6858000"/>
                <a:gd name="connsiteX23" fmla="*/ 140122 w 712985"/>
                <a:gd name="connsiteY23" fmla="*/ 4687152 h 6858000"/>
                <a:gd name="connsiteX24" fmla="*/ 73058 w 712985"/>
                <a:gd name="connsiteY24" fmla="*/ 4611951 h 6858000"/>
                <a:gd name="connsiteX25" fmla="*/ 3979 w 712985"/>
                <a:gd name="connsiteY25" fmla="*/ 4456771 h 6858000"/>
                <a:gd name="connsiteX26" fmla="*/ 2091 w 712985"/>
                <a:gd name="connsiteY26" fmla="*/ 4412781 h 6858000"/>
                <a:gd name="connsiteX27" fmla="*/ 75905 w 712985"/>
                <a:gd name="connsiteY27" fmla="*/ 4292897 h 6858000"/>
                <a:gd name="connsiteX28" fmla="*/ 104434 w 712985"/>
                <a:gd name="connsiteY28" fmla="*/ 4235333 h 6858000"/>
                <a:gd name="connsiteX29" fmla="*/ 151065 w 712985"/>
                <a:gd name="connsiteY29" fmla="*/ 4075686 h 6858000"/>
                <a:gd name="connsiteX30" fmla="*/ 161243 w 712985"/>
                <a:gd name="connsiteY30" fmla="*/ 4061695 h 6858000"/>
                <a:gd name="connsiteX31" fmla="*/ 286285 w 712985"/>
                <a:gd name="connsiteY31" fmla="*/ 3933862 h 6858000"/>
                <a:gd name="connsiteX32" fmla="*/ 306926 w 712985"/>
                <a:gd name="connsiteY32" fmla="*/ 3905847 h 6858000"/>
                <a:gd name="connsiteX33" fmla="*/ 340015 w 712985"/>
                <a:gd name="connsiteY33" fmla="*/ 3871199 h 6858000"/>
                <a:gd name="connsiteX34" fmla="*/ 400111 w 712985"/>
                <a:gd name="connsiteY34" fmla="*/ 3767743 h 6858000"/>
                <a:gd name="connsiteX35" fmla="*/ 409694 w 712985"/>
                <a:gd name="connsiteY35" fmla="*/ 3646690 h 6858000"/>
                <a:gd name="connsiteX36" fmla="*/ 428447 w 712985"/>
                <a:gd name="connsiteY36" fmla="*/ 3499752 h 6858000"/>
                <a:gd name="connsiteX37" fmla="*/ 445033 w 712985"/>
                <a:gd name="connsiteY37" fmla="*/ 3437349 h 6858000"/>
                <a:gd name="connsiteX38" fmla="*/ 471431 w 712985"/>
                <a:gd name="connsiteY38" fmla="*/ 3272018 h 6858000"/>
                <a:gd name="connsiteX39" fmla="*/ 495919 w 712985"/>
                <a:gd name="connsiteY39" fmla="*/ 3153432 h 6858000"/>
                <a:gd name="connsiteX40" fmla="*/ 499541 w 712985"/>
                <a:gd name="connsiteY40" fmla="*/ 2985907 h 6858000"/>
                <a:gd name="connsiteX41" fmla="*/ 491640 w 712985"/>
                <a:gd name="connsiteY41" fmla="*/ 2905697 h 6858000"/>
                <a:gd name="connsiteX42" fmla="*/ 586592 w 712985"/>
                <a:gd name="connsiteY42" fmla="*/ 2746325 h 6858000"/>
                <a:gd name="connsiteX43" fmla="*/ 647211 w 712985"/>
                <a:gd name="connsiteY43" fmla="*/ 2620857 h 6858000"/>
                <a:gd name="connsiteX44" fmla="*/ 598120 w 712985"/>
                <a:gd name="connsiteY44" fmla="*/ 2501248 h 6858000"/>
                <a:gd name="connsiteX45" fmla="*/ 560897 w 712985"/>
                <a:gd name="connsiteY45" fmla="*/ 2471368 h 6858000"/>
                <a:gd name="connsiteX46" fmla="*/ 506928 w 712985"/>
                <a:gd name="connsiteY46" fmla="*/ 2272389 h 6858000"/>
                <a:gd name="connsiteX47" fmla="*/ 474122 w 712985"/>
                <a:gd name="connsiteY47" fmla="*/ 1983284 h 6858000"/>
                <a:gd name="connsiteX48" fmla="*/ 349180 w 712985"/>
                <a:gd name="connsiteY48" fmla="*/ 1510207 h 6858000"/>
                <a:gd name="connsiteX49" fmla="*/ 306451 w 712985"/>
                <a:gd name="connsiteY49" fmla="*/ 1430003 h 6858000"/>
                <a:gd name="connsiteX50" fmla="*/ 287747 w 712985"/>
                <a:gd name="connsiteY50" fmla="*/ 1336633 h 6858000"/>
                <a:gd name="connsiteX51" fmla="*/ 304326 w 712985"/>
                <a:gd name="connsiteY51" fmla="*/ 1298229 h 6858000"/>
                <a:gd name="connsiteX52" fmla="*/ 317671 w 712985"/>
                <a:gd name="connsiteY52" fmla="*/ 1136667 h 6858000"/>
                <a:gd name="connsiteX53" fmla="*/ 314959 w 712985"/>
                <a:gd name="connsiteY53" fmla="*/ 1106522 h 6858000"/>
                <a:gd name="connsiteX54" fmla="*/ 290675 w 712985"/>
                <a:gd name="connsiteY54" fmla="*/ 1004980 h 6858000"/>
                <a:gd name="connsiteX55" fmla="*/ 272712 w 712985"/>
                <a:gd name="connsiteY55" fmla="*/ 910357 h 6858000"/>
                <a:gd name="connsiteX56" fmla="*/ 270963 w 712985"/>
                <a:gd name="connsiteY56" fmla="*/ 667028 h 6858000"/>
                <a:gd name="connsiteX57" fmla="*/ 244986 w 712985"/>
                <a:gd name="connsiteY57" fmla="*/ 483131 h 6858000"/>
                <a:gd name="connsiteX58" fmla="*/ 241465 w 712985"/>
                <a:gd name="connsiteY58" fmla="*/ 397465 h 6858000"/>
                <a:gd name="connsiteX59" fmla="*/ 244890 w 712985"/>
                <a:gd name="connsiteY59" fmla="*/ 348507 h 6858000"/>
                <a:gd name="connsiteX60" fmla="*/ 293439 w 712985"/>
                <a:gd name="connsiteY60" fmla="*/ 233141 h 6858000"/>
                <a:gd name="connsiteX61" fmla="*/ 300513 w 712985"/>
                <a:gd name="connsiteY61" fmla="*/ 17206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712985" h="6858000">
                  <a:moveTo>
                    <a:pt x="280560" y="0"/>
                  </a:moveTo>
                  <a:lnTo>
                    <a:pt x="712985" y="0"/>
                  </a:lnTo>
                  <a:lnTo>
                    <a:pt x="712985" y="6858000"/>
                  </a:lnTo>
                  <a:lnTo>
                    <a:pt x="372527" y="6858000"/>
                  </a:lnTo>
                  <a:lnTo>
                    <a:pt x="372901" y="6835810"/>
                  </a:lnTo>
                  <a:cubicBezTo>
                    <a:pt x="343741" y="6729822"/>
                    <a:pt x="373381" y="6623551"/>
                    <a:pt x="363017" y="6518145"/>
                  </a:cubicBezTo>
                  <a:cubicBezTo>
                    <a:pt x="358372" y="6470360"/>
                    <a:pt x="362468" y="6422202"/>
                    <a:pt x="310498" y="6393936"/>
                  </a:cubicBezTo>
                  <a:cubicBezTo>
                    <a:pt x="303659" y="6390296"/>
                    <a:pt x="304819" y="6368800"/>
                    <a:pt x="305420" y="6355564"/>
                  </a:cubicBezTo>
                  <a:cubicBezTo>
                    <a:pt x="306594" y="6326166"/>
                    <a:pt x="314451" y="6296329"/>
                    <a:pt x="311030" y="6267729"/>
                  </a:cubicBezTo>
                  <a:cubicBezTo>
                    <a:pt x="304253" y="6208466"/>
                    <a:pt x="293104" y="6149393"/>
                    <a:pt x="281440" y="6090959"/>
                  </a:cubicBezTo>
                  <a:cubicBezTo>
                    <a:pt x="276978" y="6068911"/>
                    <a:pt x="266829" y="6048361"/>
                    <a:pt x="258928" y="6026981"/>
                  </a:cubicBezTo>
                  <a:cubicBezTo>
                    <a:pt x="254416" y="6015184"/>
                    <a:pt x="244605" y="6003083"/>
                    <a:pt x="245105" y="5991615"/>
                  </a:cubicBezTo>
                  <a:cubicBezTo>
                    <a:pt x="248075" y="5925141"/>
                    <a:pt x="216651" y="5867990"/>
                    <a:pt x="197441" y="5807458"/>
                  </a:cubicBezTo>
                  <a:cubicBezTo>
                    <a:pt x="188523" y="5779456"/>
                    <a:pt x="171697" y="5754078"/>
                    <a:pt x="159115" y="5727356"/>
                  </a:cubicBezTo>
                  <a:cubicBezTo>
                    <a:pt x="155717" y="5720411"/>
                    <a:pt x="152517" y="5712566"/>
                    <a:pt x="152306" y="5705270"/>
                  </a:cubicBezTo>
                  <a:cubicBezTo>
                    <a:pt x="151252" y="5663532"/>
                    <a:pt x="151674" y="5621922"/>
                    <a:pt x="150939" y="5580441"/>
                  </a:cubicBezTo>
                  <a:cubicBezTo>
                    <a:pt x="150326" y="5542748"/>
                    <a:pt x="147369" y="5505023"/>
                    <a:pt x="187956" y="5482729"/>
                  </a:cubicBezTo>
                  <a:cubicBezTo>
                    <a:pt x="194324" y="5479395"/>
                    <a:pt x="198291" y="5470181"/>
                    <a:pt x="201902" y="5463053"/>
                  </a:cubicBezTo>
                  <a:cubicBezTo>
                    <a:pt x="257480" y="5353065"/>
                    <a:pt x="249730" y="5298303"/>
                    <a:pt x="168174" y="5205662"/>
                  </a:cubicBezTo>
                  <a:cubicBezTo>
                    <a:pt x="159805" y="5196040"/>
                    <a:pt x="152161" y="5174340"/>
                    <a:pt x="157186" y="5166766"/>
                  </a:cubicBezTo>
                  <a:cubicBezTo>
                    <a:pt x="198743" y="5102508"/>
                    <a:pt x="186477" y="5038579"/>
                    <a:pt x="163999" y="4972256"/>
                  </a:cubicBezTo>
                  <a:cubicBezTo>
                    <a:pt x="158020" y="4955056"/>
                    <a:pt x="155299" y="4930181"/>
                    <a:pt x="163388" y="4915833"/>
                  </a:cubicBezTo>
                  <a:cubicBezTo>
                    <a:pt x="200708" y="4847649"/>
                    <a:pt x="186907" y="4780374"/>
                    <a:pt x="166361" y="4712964"/>
                  </a:cubicBezTo>
                  <a:cubicBezTo>
                    <a:pt x="163165" y="4702485"/>
                    <a:pt x="150748" y="4690669"/>
                    <a:pt x="140122" y="4687152"/>
                  </a:cubicBezTo>
                  <a:cubicBezTo>
                    <a:pt x="102452" y="4674589"/>
                    <a:pt x="86917" y="4644970"/>
                    <a:pt x="73058" y="4611951"/>
                  </a:cubicBezTo>
                  <a:cubicBezTo>
                    <a:pt x="50686" y="4559957"/>
                    <a:pt x="25516" y="4509149"/>
                    <a:pt x="3979" y="4456771"/>
                  </a:cubicBezTo>
                  <a:cubicBezTo>
                    <a:pt x="-1236" y="4443877"/>
                    <a:pt x="-726" y="4427139"/>
                    <a:pt x="2091" y="4412781"/>
                  </a:cubicBezTo>
                  <a:cubicBezTo>
                    <a:pt x="11653" y="4363733"/>
                    <a:pt x="45382" y="4329603"/>
                    <a:pt x="75905" y="4292897"/>
                  </a:cubicBezTo>
                  <a:cubicBezTo>
                    <a:pt x="89361" y="4276787"/>
                    <a:pt x="97880" y="4255660"/>
                    <a:pt x="104434" y="4235333"/>
                  </a:cubicBezTo>
                  <a:cubicBezTo>
                    <a:pt x="121200" y="4182569"/>
                    <a:pt x="135523" y="4128901"/>
                    <a:pt x="151065" y="4075686"/>
                  </a:cubicBezTo>
                  <a:cubicBezTo>
                    <a:pt x="152552" y="4070549"/>
                    <a:pt x="157315" y="4065932"/>
                    <a:pt x="161243" y="4061695"/>
                  </a:cubicBezTo>
                  <a:cubicBezTo>
                    <a:pt x="202828" y="4019095"/>
                    <a:pt x="244731" y="3976753"/>
                    <a:pt x="286285" y="3933862"/>
                  </a:cubicBezTo>
                  <a:cubicBezTo>
                    <a:pt x="294168" y="3925683"/>
                    <a:pt x="299393" y="3914571"/>
                    <a:pt x="306926" y="3905847"/>
                  </a:cubicBezTo>
                  <a:cubicBezTo>
                    <a:pt x="317292" y="3893589"/>
                    <a:pt x="326766" y="3878502"/>
                    <a:pt x="340015" y="3871199"/>
                  </a:cubicBezTo>
                  <a:cubicBezTo>
                    <a:pt x="381725" y="3848490"/>
                    <a:pt x="396760" y="3812013"/>
                    <a:pt x="400111" y="3767743"/>
                  </a:cubicBezTo>
                  <a:cubicBezTo>
                    <a:pt x="403294" y="3727294"/>
                    <a:pt x="405323" y="3686973"/>
                    <a:pt x="409694" y="3646690"/>
                  </a:cubicBezTo>
                  <a:cubicBezTo>
                    <a:pt x="414852" y="3597538"/>
                    <a:pt x="420910" y="3548579"/>
                    <a:pt x="428447" y="3499752"/>
                  </a:cubicBezTo>
                  <a:cubicBezTo>
                    <a:pt x="431696" y="3478619"/>
                    <a:pt x="435683" y="3456228"/>
                    <a:pt x="445033" y="3437349"/>
                  </a:cubicBezTo>
                  <a:cubicBezTo>
                    <a:pt x="470858" y="3384475"/>
                    <a:pt x="486179" y="3329236"/>
                    <a:pt x="471431" y="3272018"/>
                  </a:cubicBezTo>
                  <a:cubicBezTo>
                    <a:pt x="459682" y="3226180"/>
                    <a:pt x="472474" y="3185267"/>
                    <a:pt x="495919" y="3153432"/>
                  </a:cubicBezTo>
                  <a:cubicBezTo>
                    <a:pt x="538461" y="3095505"/>
                    <a:pt x="521296" y="3040311"/>
                    <a:pt x="499541" y="2985907"/>
                  </a:cubicBezTo>
                  <a:cubicBezTo>
                    <a:pt x="488276" y="2957871"/>
                    <a:pt x="486838" y="2934028"/>
                    <a:pt x="491640" y="2905697"/>
                  </a:cubicBezTo>
                  <a:cubicBezTo>
                    <a:pt x="502898" y="2840071"/>
                    <a:pt x="547705" y="2792141"/>
                    <a:pt x="586592" y="2746325"/>
                  </a:cubicBezTo>
                  <a:cubicBezTo>
                    <a:pt x="619786" y="2707275"/>
                    <a:pt x="636305" y="2665661"/>
                    <a:pt x="647211" y="2620857"/>
                  </a:cubicBezTo>
                  <a:cubicBezTo>
                    <a:pt x="661216" y="2564298"/>
                    <a:pt x="648982" y="2522027"/>
                    <a:pt x="598120" y="2501248"/>
                  </a:cubicBezTo>
                  <a:cubicBezTo>
                    <a:pt x="583733" y="2495506"/>
                    <a:pt x="566431" y="2484521"/>
                    <a:pt x="560897" y="2471368"/>
                  </a:cubicBezTo>
                  <a:cubicBezTo>
                    <a:pt x="533469" y="2407931"/>
                    <a:pt x="496686" y="2344634"/>
                    <a:pt x="506928" y="2272389"/>
                  </a:cubicBezTo>
                  <a:cubicBezTo>
                    <a:pt x="520879" y="2172517"/>
                    <a:pt x="509052" y="2077807"/>
                    <a:pt x="474122" y="1983284"/>
                  </a:cubicBezTo>
                  <a:cubicBezTo>
                    <a:pt x="417537" y="1829959"/>
                    <a:pt x="358639" y="1676886"/>
                    <a:pt x="349180" y="1510207"/>
                  </a:cubicBezTo>
                  <a:cubicBezTo>
                    <a:pt x="347619" y="1482573"/>
                    <a:pt x="326399" y="1451821"/>
                    <a:pt x="306451" y="1430003"/>
                  </a:cubicBezTo>
                  <a:cubicBezTo>
                    <a:pt x="268511" y="1388202"/>
                    <a:pt x="266127" y="1390512"/>
                    <a:pt x="287747" y="1336633"/>
                  </a:cubicBezTo>
                  <a:cubicBezTo>
                    <a:pt x="293070" y="1323756"/>
                    <a:pt x="295470" y="1308272"/>
                    <a:pt x="304326" y="1298229"/>
                  </a:cubicBezTo>
                  <a:cubicBezTo>
                    <a:pt x="349361" y="1247057"/>
                    <a:pt x="331041" y="1191986"/>
                    <a:pt x="317671" y="1136667"/>
                  </a:cubicBezTo>
                  <a:cubicBezTo>
                    <a:pt x="315148" y="1126990"/>
                    <a:pt x="311827" y="1115354"/>
                    <a:pt x="314959" y="1106522"/>
                  </a:cubicBezTo>
                  <a:cubicBezTo>
                    <a:pt x="329032" y="1066641"/>
                    <a:pt x="319157" y="1035231"/>
                    <a:pt x="290675" y="1004980"/>
                  </a:cubicBezTo>
                  <a:cubicBezTo>
                    <a:pt x="266138" y="978690"/>
                    <a:pt x="249805" y="947108"/>
                    <a:pt x="272712" y="910357"/>
                  </a:cubicBezTo>
                  <a:cubicBezTo>
                    <a:pt x="323486" y="828702"/>
                    <a:pt x="317578" y="747981"/>
                    <a:pt x="270963" y="667028"/>
                  </a:cubicBezTo>
                  <a:cubicBezTo>
                    <a:pt x="237707" y="609204"/>
                    <a:pt x="225082" y="549995"/>
                    <a:pt x="244986" y="483131"/>
                  </a:cubicBezTo>
                  <a:cubicBezTo>
                    <a:pt x="252708" y="457408"/>
                    <a:pt x="242285" y="426353"/>
                    <a:pt x="241465" y="397465"/>
                  </a:cubicBezTo>
                  <a:cubicBezTo>
                    <a:pt x="240850" y="381142"/>
                    <a:pt x="239176" y="363176"/>
                    <a:pt x="244890" y="348507"/>
                  </a:cubicBezTo>
                  <a:cubicBezTo>
                    <a:pt x="259350" y="309454"/>
                    <a:pt x="279299" y="272445"/>
                    <a:pt x="293439" y="233141"/>
                  </a:cubicBezTo>
                  <a:cubicBezTo>
                    <a:pt x="300152" y="214256"/>
                    <a:pt x="302437" y="192349"/>
                    <a:pt x="300513" y="172069"/>
                  </a:cubicBezTo>
                  <a:close/>
                </a:path>
              </a:pathLst>
            </a:custGeom>
            <a:blipFill>
              <a:blip r:embed="rId2">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27897638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TotalTime>
  <Words>1829</Words>
  <Application>Microsoft Macintosh PowerPoint</Application>
  <PresentationFormat>Widescreen</PresentationFormat>
  <Paragraphs>31</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Times</vt:lpstr>
      <vt:lpstr>Times New Roman</vt:lpstr>
      <vt:lpstr>Office Theme</vt:lpstr>
      <vt:lpstr> PHI 421 Contemporary Philosophy  Week 4  </vt:lpstr>
      <vt:lpstr>Today’s Class:   The Later Husserl:   Time, Body, Intersubjectivity, and Lifeworld </vt:lpstr>
      <vt:lpstr>Time </vt:lpstr>
      <vt:lpstr>     Temporal objects that have a temporal extension and whose different aspects cannot exist simultaneously but only appear across time, for instance, melodies will be understood. How can I experience such objects?   Husserl’s fundamental claim is that our experience of a temporal object (as well as our experience of change and succession) would be impossible if our consciousness were only conscious of that which is given in a punctual now, and if the stream of consciousness consequently consisted in a series of isolated now-points, like a line of pearls. Husserl’s own alternative is to insist on the width of presence.       </vt:lpstr>
      <vt:lpstr>The Width Of Presence </vt:lpstr>
      <vt:lpstr>Body    The object is never given in its totality, but always in a particular profile. an appearance is always an appearance of something for someone. Since the subject possesses a spatial location only because of its embodiment, Husserl can claim that spatial objects can only appear for and be constituted by embodies subjects.  The body is characterized as being present in any perceptual experience as the zero point, as the indexical 'here' in relation to which and the back of another match excellently, but we nevertheless conceive of them as being appearances of two similar but different objects. </vt:lpstr>
      <vt:lpstr> The body as subject and the body as object: Once we realize that the body, qua subjective organ of experience,' plays a constitutive role in every type of perception, one still needs to clarify the relation between subjectivity and embodiment, just as the relation between the functioning, subjective body (Leib), and the experienced, objective body (Leibkörper) needs to be analyzed.  Husserl, consequently, argues that I originally do not experience my body as an object in objective space. The body is not given perspectivally, and I am not given for myself as belonging in a spatial object. Originally I do not have any consciousness of my body as an object. I am not perceiving it, I am it. To put it differently, the constitution of the body as an object is not performed by a disincarnated subject. On the contrary, we are dealing with a self-objectivation of the functioning body. It is performed by a subject that already exists bodily.  The hand cannot touch without being touched and brought to givenness itself. In other words, the touching and the touched are constituted in the same process   </vt:lpstr>
      <vt:lpstr>Intersubjectivity  My perceptions present me with intersubjectively accessible being, that is, being that does not exist for me alone, but for everybody. I experience objects, events, and actions as public, not as private. It is in the light of such considerations that Husserl can characterize the intersubjective-transcendental sociality as the source of all real truth and being and occasionally even describes his own project as a sociological transcendental philosophy, writing that the development of phenomenology necessarily implies the step from an egological to a transcendental-sociological phenomenology.  </vt:lpstr>
      <vt:lpstr>When my left hand touches my right hand, I experience myself in a way that anticipates the way in which I would experience an Other and an Other would experience me.  The concrete experience of the Other is, for Husserl, always an experience of the Other in its bodily appearance, for which reason concrete intersubjectivity must be understood as a relation between incarnated subjects. Husserl takes empathy to presuppose a certain similarity between the foreign embodied subject I encounter and my-self. Were I not myself a bodily subject, I would never be able to recognize other embodied subjects.  the ego constitutes the Other. It is impossible to meet the Other and to respect the irreducible alterity of the Other unless the Other appears. One cannot speak meaningfully of the absolutely foreign unless this alterity appears as a phenomenon one way or another. To speak of an Other or of something foreign is to use concepts of relation whose meaning presupposes the ego as contrast. The foreign is exactly foreign for me, the Other is exactly an Other in relation to me—and not in relation to itself. When Husserl speaks of the constitution of the Other, he is referring precisely to this fact. But Husserl would never claim that the ego constitutes the self-givenness of the Other, a self-givenness that is characterized by the same kind of immediacy and certainty as my own self- givenness. As Husserl repeatedly emphasizes, I do not create, invent, or produce the Other when I constitute him    </vt:lpstr>
      <vt:lpstr> Life-World   Husserl's analysis of the lifeworld (the prescientific world of experience) constitutes one of his best-known investigations and is among those that have found widest acceptance outside of phenomenology—for instance, in parts of sociology. What crisis is Husserl referring to? To put it slightly paradoxically, one could say that the positive sciences, and, more specifically, the objectivistic paradigm of science, have been too successful. A crisis not only reveals itself in dramatic breakdowns, but also in a smoothly functioning mindlessness. According to Husserl, the positive sciences have had such immense success that they are no longer reflecting on their own foundations and eventual limitations, but merely concerned with advanced technical issues. The fundamental problems pertaining to the very (metaphysical) framework within which these sciences operate have been lost from sight, as have questions like 'What is truth?,' 'What is knowledge?,' 'What is reality?, What is a good and meaningful life?,' and the like. To put it differently, not only are the positive sciences in need of an ontological and epistemological clarification, they have also lost their existential relevance. This is why Husserl accuses the sciences of having gone bankrupt ethically as well as philosophically. </vt:lpstr>
      <vt:lpstr> According to Husserl, the only way to overcome the present scientific crisis and to heal the disastrous rupture between the world of science and the world of everyday life is by criticizing this reigning objectivism. This is why Husserl commences his analysis of the lifeworld, a lifeworld which, although it constitutes the historical and systematical foundation of science, has been forgotten and repressed by it. In our prescientific experience, the world is given concretely, sensuously, and intuitively. In contrast, the scientific world is a system of idealities that in principle transcends sensuous experience. Whereas the lifeworld is a world of situated, relative truths, science seeks to realize an idea about strict and objective knowledge that is freed from every relation to the subjective first-person perspective. Whereas the objects in the lifeworld are characterized by their relative, approximate, and perspectival givenness—when I experience the water as cold, my friend might experience it as warm; my perspective on the table is not completely identical with my neighbors—the objects of science are characterized as irrelative, nonperspectival, univocal, and exact.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4. ULUSAL  ÇAĞDAŞ SİYASET FELSEFESİ SEMPOZYUMU   5-6 ARALIK 2019  ANKARA ÜNİVERSİTESİ DTCF FARABİ SALONU     GÜLBEN SALMAN</dc:title>
  <dc:creator>Gulben Salman</dc:creator>
  <cp:lastModifiedBy>Gulben Salman</cp:lastModifiedBy>
  <cp:revision>8</cp:revision>
  <dcterms:created xsi:type="dcterms:W3CDTF">2019-12-04T19:52:09Z</dcterms:created>
  <dcterms:modified xsi:type="dcterms:W3CDTF">2022-10-06T05:47:25Z</dcterms:modified>
</cp:coreProperties>
</file>