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 id="267" r:id="rId10"/>
    <p:sldId id="268" r:id="rId11"/>
    <p:sldId id="269"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9"/>
    <p:restoredTop sz="94665"/>
  </p:normalViewPr>
  <p:slideViewPr>
    <p:cSldViewPr snapToGrid="0" snapToObjects="1">
      <p:cViewPr varScale="1">
        <p:scale>
          <a:sx n="61" d="100"/>
          <a:sy n="61" d="100"/>
        </p:scale>
        <p:origin x="240" y="11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a:solidFill>
                  <a:schemeClr val="bg1">
                    <a:lumMod val="95000"/>
                    <a:lumOff val="5000"/>
                  </a:schemeClr>
                </a:solidFill>
              </a:rPr>
              <a:t> 4</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FA8D11-0DCD-1169-3745-0DE7A60226BC}"/>
              </a:ext>
            </a:extLst>
          </p:cNvPr>
          <p:cNvSpPr>
            <a:spLocks noGrp="1"/>
          </p:cNvSpPr>
          <p:nvPr>
            <p:ph type="title"/>
          </p:nvPr>
        </p:nvSpPr>
        <p:spPr>
          <a:xfrm>
            <a:off x="1231641" y="2034075"/>
            <a:ext cx="10165022" cy="3994787"/>
          </a:xfrm>
        </p:spPr>
        <p:txBody>
          <a:bodyPr vert="horz" lIns="91440" tIns="45720" rIns="91440" bIns="45720" rtlCol="0" anchor="b">
            <a:normAutofit fontScale="90000"/>
          </a:bodyPr>
          <a:lstStyle/>
          <a:p>
            <a:pPr lvl="0">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br>
              <a:rPr lang="en-US" sz="1800" dirty="0">
                <a:solidFill>
                  <a:srgbClr val="000000"/>
                </a:solidFill>
                <a:effectLst/>
                <a:latin typeface="Times" pitchFamily="2" charset="0"/>
                <a:ea typeface="Calibri" panose="020F0502020204030204" pitchFamily="34" charset="0"/>
                <a:cs typeface="Times" pitchFamily="2" charset="0"/>
              </a:rPr>
            </a:br>
            <a:r>
              <a:rPr lang="en-US" sz="1800" dirty="0">
                <a:solidFill>
                  <a:srgbClr val="000000"/>
                </a:solidFill>
                <a:effectLst/>
                <a:latin typeface="Times" pitchFamily="2" charset="0"/>
                <a:ea typeface="Calibri" panose="020F0502020204030204" pitchFamily="34" charset="0"/>
                <a:cs typeface="Times" pitchFamily="2" charset="0"/>
              </a:rPr>
              <a:t>Life-World</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Husserl's analysis of the lifeworld (the prescientific world of experience) constitutes one of his best-known investigations and is among those that have found widest acceptance outside of phenomenology—for instance, in parts of sociology.</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What crisis is Husserl referring to? To put it slightly paradoxically, one could say that the positive sciences, and, more specifically, the objectivistic paradigm of science, have been too successful. A crisis not only reveals itself in dramatic breakdowns, but also in a smoothly functioning mindlessness. According to Husserl, the positive sciences have had such immense success that they are no longer reflecting on their own foundations and eventual limitations, but merely concerned with advanced technical issues. The fundamental problems pertaining to the very (metaphysical) framework within which these sciences operate have been lost from sight, as have questions like 'What is truth?,' 'What is knowledge?,' 'What is reality?, What is a good and meaningful life?,' and the like. To put it differently, not only are the positive sciences in need of an ontological and epistemological clarification, they have also lost their existential relevance. This is why Husserl accuses the sciences of having gone bankrupt ethically as well as philosophically.</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en-US" sz="6600" kern="1200" dirty="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06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6BDCA6B-3C9C-4213-A0D9-30BD5F0B07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426302" cy="6858000"/>
          </a:xfrm>
          <a:custGeom>
            <a:avLst/>
            <a:gdLst>
              <a:gd name="connsiteX0" fmla="*/ 184095 w 8426302"/>
              <a:gd name="connsiteY0" fmla="*/ 6858000 h 6858000"/>
              <a:gd name="connsiteX1" fmla="*/ 8426302 w 8426302"/>
              <a:gd name="connsiteY1" fmla="*/ 6858000 h 6858000"/>
              <a:gd name="connsiteX2" fmla="*/ 8426302 w 8426302"/>
              <a:gd name="connsiteY2" fmla="*/ 0 h 6858000"/>
              <a:gd name="connsiteX3" fmla="*/ 2743435 w 8426302"/>
              <a:gd name="connsiteY3" fmla="*/ 0 h 6858000"/>
              <a:gd name="connsiteX4" fmla="*/ 2688451 w 8426302"/>
              <a:gd name="connsiteY4" fmla="*/ 37385 h 6858000"/>
              <a:gd name="connsiteX5" fmla="*/ 0 w 8426302"/>
              <a:gd name="connsiteY5" fmla="*/ 5321277 h 6858000"/>
              <a:gd name="connsiteX6" fmla="*/ 116943 w 8426302"/>
              <a:gd name="connsiteY6" fmla="*/ 65584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6302" h="6858000">
                <a:moveTo>
                  <a:pt x="184095" y="6858000"/>
                </a:moveTo>
                <a:lnTo>
                  <a:pt x="8426302" y="6858000"/>
                </a:lnTo>
                <a:lnTo>
                  <a:pt x="8426302" y="0"/>
                </a:lnTo>
                <a:lnTo>
                  <a:pt x="2743435" y="0"/>
                </a:lnTo>
                <a:lnTo>
                  <a:pt x="2688451" y="37385"/>
                </a:lnTo>
                <a:cubicBezTo>
                  <a:pt x="1058888" y="1225893"/>
                  <a:pt x="0" y="3149927"/>
                  <a:pt x="0" y="5321277"/>
                </a:cubicBezTo>
                <a:cubicBezTo>
                  <a:pt x="0" y="5744268"/>
                  <a:pt x="40184" y="6157873"/>
                  <a:pt x="116943" y="6558484"/>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DA12F62-867F-4684-B28B-E085D09DCC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8174932" cy="6858000"/>
          </a:xfrm>
          <a:custGeom>
            <a:avLst/>
            <a:gdLst>
              <a:gd name="connsiteX0" fmla="*/ 190266 w 8174932"/>
              <a:gd name="connsiteY0" fmla="*/ 6858000 h 6858000"/>
              <a:gd name="connsiteX1" fmla="*/ 8174932 w 8174932"/>
              <a:gd name="connsiteY1" fmla="*/ 6858000 h 6858000"/>
              <a:gd name="connsiteX2" fmla="*/ 8174932 w 8174932"/>
              <a:gd name="connsiteY2" fmla="*/ 0 h 6858000"/>
              <a:gd name="connsiteX3" fmla="*/ 2944847 w 8174932"/>
              <a:gd name="connsiteY3" fmla="*/ 0 h 6858000"/>
              <a:gd name="connsiteX4" fmla="*/ 2646373 w 8174932"/>
              <a:gd name="connsiteY4" fmla="*/ 196447 h 6858000"/>
              <a:gd name="connsiteX5" fmla="*/ 0 w 8174932"/>
              <a:gd name="connsiteY5" fmla="*/ 5321277 h 6858000"/>
              <a:gd name="connsiteX6" fmla="*/ 112445 w 8174932"/>
              <a:gd name="connsiteY6" fmla="*/ 65108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74932" h="6858000">
                <a:moveTo>
                  <a:pt x="190266" y="6858000"/>
                </a:moveTo>
                <a:lnTo>
                  <a:pt x="8174932" y="6858000"/>
                </a:lnTo>
                <a:lnTo>
                  <a:pt x="8174932" y="0"/>
                </a:lnTo>
                <a:lnTo>
                  <a:pt x="2944847" y="0"/>
                </a:lnTo>
                <a:lnTo>
                  <a:pt x="2646373" y="196447"/>
                </a:lnTo>
                <a:cubicBezTo>
                  <a:pt x="1044779" y="1335395"/>
                  <a:pt x="0" y="3206327"/>
                  <a:pt x="0" y="5321277"/>
                </a:cubicBezTo>
                <a:cubicBezTo>
                  <a:pt x="0" y="5727999"/>
                  <a:pt x="38639" y="6125696"/>
                  <a:pt x="112445" y="6510898"/>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182CDB3-4539-0A01-4A3A-7AB383939F81}"/>
              </a:ext>
            </a:extLst>
          </p:cNvPr>
          <p:cNvSpPr>
            <a:spLocks noGrp="1"/>
          </p:cNvSpPr>
          <p:nvPr>
            <p:ph type="title"/>
          </p:nvPr>
        </p:nvSpPr>
        <p:spPr>
          <a:xfrm>
            <a:off x="804672" y="234110"/>
            <a:ext cx="5936370" cy="6036061"/>
          </a:xfrm>
        </p:spPr>
        <p:txBody>
          <a:bodyPr vert="horz" lIns="91440" tIns="45720" rIns="91440" bIns="45720" rtlCol="0" anchor="b">
            <a:normAutofit fontScale="90000"/>
          </a:bodyPr>
          <a:lstStyle/>
          <a:p>
            <a:pPr marL="342900" lvl="0" indent="-342900">
              <a:lnSpc>
                <a:spcPct val="115000"/>
              </a:lnSpc>
            </a:pPr>
            <a:r>
              <a:rPr lang="en-US" sz="1800" dirty="0">
                <a:effectLst/>
                <a:latin typeface="Times" pitchFamily="2" charset="0"/>
                <a:ea typeface="Calibri" panose="020F0502020204030204" pitchFamily="34" charset="0"/>
                <a:cs typeface="Times" pitchFamily="2" charset="0"/>
              </a:rPr>
              <a:t>	According to Husserl, the only way to overcome the present scientific crisis and to heal the disastrous rupture between the world of science and the world of everyday life is by criticizing this reigning objectivism. This is why Husserl commences his analysis of the lifeworld, a lifeworld which, although it constitutes the historical and systematical foundation of science, has been forgotten and repressed by it.</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pitchFamily="2" charset="0"/>
                <a:ea typeface="Calibri" panose="020F0502020204030204" pitchFamily="34" charset="0"/>
                <a:cs typeface="Times" pitchFamily="2" charset="0"/>
              </a:rPr>
              <a:t>In our prescientific experience, the world is given concretely, sensuously, and intuitively. In contrast, the scientific world is a system of idealities that in principle transcends sensuous experience. Whereas the lifeworld is a world of situated, relative truths, science seeks to realize an idea about strict and objective knowledge that is freed from every relation to the subjective first-person perspective. Whereas the objects in the lifeworld are characterized by their relative, approximate, and perspectival givenness—when I experience the water as cold, my friend might experience it as warm; my perspective on the table is not completely identical with my neighbors—the objects of science are characterized as irrelative, </a:t>
            </a:r>
            <a:r>
              <a:rPr lang="en-US" sz="1800" dirty="0" err="1">
                <a:effectLst/>
                <a:latin typeface="Times" pitchFamily="2" charset="0"/>
                <a:ea typeface="Calibri" panose="020F0502020204030204" pitchFamily="34" charset="0"/>
                <a:cs typeface="Times" pitchFamily="2" charset="0"/>
              </a:rPr>
              <a:t>nonperspectival</a:t>
            </a:r>
            <a:r>
              <a:rPr lang="en-US" sz="1800" dirty="0">
                <a:effectLst/>
                <a:latin typeface="Times" pitchFamily="2" charset="0"/>
                <a:ea typeface="Calibri" panose="020F0502020204030204" pitchFamily="34" charset="0"/>
                <a:cs typeface="Times" pitchFamily="2" charset="0"/>
              </a:rPr>
              <a:t>, univocal, and exact.</a:t>
            </a:r>
            <a:endParaRPr lang="en-US" sz="7200" kern="1200" dirty="0">
              <a:latin typeface="+mj-lt"/>
              <a:ea typeface="+mj-ea"/>
              <a:cs typeface="+mj-cs"/>
            </a:endParaRPr>
          </a:p>
        </p:txBody>
      </p:sp>
    </p:spTree>
    <p:extLst>
      <p:ext uri="{BB962C8B-B14F-4D97-AF65-F5344CB8AC3E}">
        <p14:creationId xmlns:p14="http://schemas.microsoft.com/office/powerpoint/2010/main" val="27201206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Later Husserl: </a:t>
            </a:r>
            <a:b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Time, Body, Intersubjectivity, and Lifeworld</a:t>
            </a:r>
            <a:br>
              <a:rPr lang="en-T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7076617"/>
          </a:xfrm>
          <a:prstGeom prst="rect">
            <a:avLst/>
          </a:prstGeom>
          <a:noFill/>
        </p:spPr>
        <p:txBody>
          <a:bodyPr wrap="square" rtlCol="0">
            <a:spAutoFit/>
          </a:bodyPr>
          <a:lstStyle/>
          <a:p>
            <a:pPr marL="457200">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main book: Cartesian Meditations</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dirty="0"/>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Husserl repeatedly emphasizes that his transcendental phenomenological</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idealism is radically unlike any traditional idealism, which by its very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opposition to realism simply manifests its confinement within the natural</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attitude. Eventually, Husserl gave up the idea of a static correlation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between the constituting and the constituted. As he points out in some</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of his later writings, the constitutive performance is characterized by a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certain reciprocity insofar as the constituting subject is itself constituted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in the very process of constitution. It is against this background that one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should understand assertions from </a:t>
            </a:r>
            <a:r>
              <a:rPr lang="en-US" sz="1800" dirty="0" err="1">
                <a:solidFill>
                  <a:srgbClr val="000000"/>
                </a:solidFill>
                <a:effectLst/>
                <a:latin typeface="Times" pitchFamily="2" charset="0"/>
                <a:ea typeface="Calibri" panose="020F0502020204030204" pitchFamily="34" charset="0"/>
                <a:cs typeface="Times" pitchFamily="2" charset="0"/>
              </a:rPr>
              <a:t>Cartesianische</a:t>
            </a:r>
            <a:r>
              <a:rPr lang="en-US" sz="1800" dirty="0">
                <a:solidFill>
                  <a:srgbClr val="000000"/>
                </a:solidFill>
                <a:effectLst/>
                <a:latin typeface="Times" pitchFamily="2" charset="0"/>
                <a:ea typeface="Calibri" panose="020F0502020204030204" pitchFamily="34" charset="0"/>
                <a:cs typeface="Times" pitchFamily="2" charset="0"/>
              </a:rPr>
              <a:t> </a:t>
            </a:r>
            <a:r>
              <a:rPr lang="en-US" sz="1800" dirty="0" err="1">
                <a:solidFill>
                  <a:srgbClr val="000000"/>
                </a:solidFill>
                <a:effectLst/>
                <a:latin typeface="Times" pitchFamily="2" charset="0"/>
                <a:ea typeface="Calibri" panose="020F0502020204030204" pitchFamily="34" charset="0"/>
                <a:cs typeface="Times" pitchFamily="2" charset="0"/>
              </a:rPr>
              <a:t>Meditationen</a:t>
            </a:r>
            <a:r>
              <a:rPr lang="en-US" sz="1800" dirty="0">
                <a:solidFill>
                  <a:srgbClr val="000000"/>
                </a:solidFill>
                <a:effectLst/>
                <a:latin typeface="Times" pitchFamily="2" charset="0"/>
                <a:ea typeface="Calibri" panose="020F0502020204030204" pitchFamily="34" charset="0"/>
                <a:cs typeface="Times" pitchFamily="2" charset="0"/>
              </a:rPr>
              <a:t> to the</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effect that the constitution of the world implies a </a:t>
            </a:r>
            <a:r>
              <a:rPr lang="en-US" sz="1800" dirty="0" err="1">
                <a:solidFill>
                  <a:srgbClr val="000000"/>
                </a:solidFill>
                <a:effectLst/>
                <a:latin typeface="Times" pitchFamily="2" charset="0"/>
                <a:ea typeface="Calibri" panose="020F0502020204030204" pitchFamily="34" charset="0"/>
                <a:cs typeface="Times" pitchFamily="2" charset="0"/>
              </a:rPr>
              <a:t>mundanization</a:t>
            </a:r>
            <a:r>
              <a:rPr lang="en-US" sz="1800" dirty="0">
                <a:solidFill>
                  <a:srgbClr val="000000"/>
                </a:solidFill>
                <a:effectLst/>
                <a:latin typeface="Times" pitchFamily="2" charset="0"/>
                <a:ea typeface="Calibri" panose="020F0502020204030204" pitchFamily="34" charset="0"/>
                <a:cs typeface="Times" pitchFamily="2" charset="0"/>
              </a:rPr>
              <a:t> of the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constituting subject. that is, that the subject's constitutive experience of</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the world goes hand in hand with the subject's constitutive experience of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its own worldly being.</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3641510"/>
          </a:xfrm>
          <a:prstGeom prst="rect">
            <a:avLst/>
          </a:prstGeom>
          <a:noFill/>
        </p:spPr>
        <p:txBody>
          <a:bodyPr wrap="square" rtlCol="0">
            <a:spAutoFit/>
          </a:bodyPr>
          <a:lstStyle/>
          <a:p>
            <a:pPr lvl="0"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latin typeface="Times" pitchFamily="2" charset="0"/>
                <a:ea typeface="Calibri" panose="020F0502020204030204" pitchFamily="34" charset="0"/>
                <a:cs typeface="Times" pitchFamily="2" charset="0"/>
              </a:rPr>
              <a:t>Why does </a:t>
            </a:r>
            <a:r>
              <a:rPr lang="en-US" sz="1800" dirty="0" err="1">
                <a:effectLst/>
                <a:latin typeface="Times" pitchFamily="2" charset="0"/>
                <a:ea typeface="Calibri" panose="020F0502020204030204" pitchFamily="34" charset="0"/>
                <a:cs typeface="Times" pitchFamily="2" charset="0"/>
              </a:rPr>
              <a:t>Husseri</a:t>
            </a:r>
            <a:r>
              <a:rPr lang="en-US" sz="1800" dirty="0">
                <a:effectLst/>
                <a:latin typeface="Times" pitchFamily="2" charset="0"/>
                <a:ea typeface="Calibri" panose="020F0502020204030204" pitchFamily="34" charset="0"/>
                <a:cs typeface="Times" pitchFamily="2" charset="0"/>
              </a:rPr>
              <a:t> ascribe such central importance to the investigation of temporality? First of all, Husserl’s investigation of intentionality would remain incomplete as long as one ignored the temporal dimension of intentional acts and intentional objects. Without an investigation of time-consciousness it would not be possible to understand the crucial relation between perception and recollection, for instance, nor to understand the important syntheses of identity. Secondly, and even more importantly, </a:t>
            </a:r>
            <a:r>
              <a:rPr lang="en-US" sz="1800" dirty="0" err="1">
                <a:effectLst/>
                <a:latin typeface="Times" pitchFamily="2" charset="0"/>
                <a:ea typeface="Calibri" panose="020F0502020204030204" pitchFamily="34" charset="0"/>
                <a:cs typeface="Times" pitchFamily="2" charset="0"/>
              </a:rPr>
              <a:t>Husserls</a:t>
            </a:r>
            <a:r>
              <a:rPr lang="en-US" sz="1800" dirty="0">
                <a:effectLst/>
                <a:latin typeface="Times" pitchFamily="2" charset="0"/>
                <a:ea typeface="Calibri" panose="020F0502020204030204" pitchFamily="34" charset="0"/>
                <a:cs typeface="Times" pitchFamily="2" charset="0"/>
              </a:rPr>
              <a:t> transcendental </a:t>
            </a:r>
            <a:r>
              <a:rPr lang="en-US" sz="1800" dirty="0" err="1">
                <a:effectLst/>
                <a:latin typeface="Times" pitchFamily="2" charset="0"/>
                <a:ea typeface="Calibri" panose="020F0502020204030204" pitchFamily="34" charset="0"/>
                <a:cs typeface="Times" pitchFamily="2" charset="0"/>
              </a:rPr>
              <a:t>analy</a:t>
            </a:r>
            <a:r>
              <a:rPr lang="en-US" sz="1800" dirty="0">
                <a:effectLst/>
                <a:latin typeface="Times" pitchFamily="2" charset="0"/>
                <a:ea typeface="Calibri" panose="020F0502020204030204" pitchFamily="34" charset="0"/>
                <a:cs typeface="Times" pitchFamily="2" charset="0"/>
              </a:rPr>
              <a:t>- </a:t>
            </a:r>
            <a:r>
              <a:rPr lang="en-US" sz="1800" dirty="0" err="1">
                <a:effectLst/>
                <a:latin typeface="Times" pitchFamily="2" charset="0"/>
                <a:ea typeface="Calibri" panose="020F0502020204030204" pitchFamily="34" charset="0"/>
                <a:cs typeface="Times" pitchFamily="2" charset="0"/>
              </a:rPr>
              <a:t>ses</a:t>
            </a:r>
            <a:r>
              <a:rPr lang="en-US" sz="1800" dirty="0">
                <a:effectLst/>
                <a:latin typeface="Times" pitchFamily="2" charset="0"/>
                <a:ea typeface="Calibri" panose="020F0502020204030204" pitchFamily="34" charset="0"/>
                <a:cs typeface="Times" pitchFamily="2" charset="0"/>
              </a:rPr>
              <a:t> cannot simply make do with a clarification of the constitution of </a:t>
            </a:r>
            <a:r>
              <a:rPr lang="en-US" sz="1800" dirty="0" err="1">
                <a:effectLst/>
                <a:latin typeface="Times" pitchFamily="2" charset="0"/>
                <a:ea typeface="Calibri" panose="020F0502020204030204" pitchFamily="34" charset="0"/>
                <a:cs typeface="Times" pitchFamily="2" charset="0"/>
              </a:rPr>
              <a:t>ob</a:t>
            </a:r>
            <a:r>
              <a:rPr lang="en-US" sz="1800" dirty="0">
                <a:effectLst/>
                <a:latin typeface="Times" pitchFamily="2" charset="0"/>
                <a:ea typeface="Calibri" panose="020F0502020204030204" pitchFamily="34" charset="0"/>
                <a:cs typeface="Times" pitchFamily="2" charset="0"/>
              </a:rPr>
              <a:t>- jects. In Ideen 1, for instance, </a:t>
            </a:r>
            <a:r>
              <a:rPr lang="en-US" sz="1800" dirty="0" err="1">
                <a:effectLst/>
                <a:latin typeface="Times" pitchFamily="2" charset="0"/>
                <a:ea typeface="Calibri" panose="020F0502020204030204" pitchFamily="34" charset="0"/>
                <a:cs typeface="Times" pitchFamily="2" charset="0"/>
              </a:rPr>
              <a:t>Husseri</a:t>
            </a:r>
            <a:r>
              <a:rPr lang="en-US" sz="1800" dirty="0">
                <a:effectLst/>
                <a:latin typeface="Times" pitchFamily="2" charset="0"/>
                <a:ea typeface="Calibri" panose="020F0502020204030204" pitchFamily="34" charset="0"/>
                <a:cs typeface="Times" pitchFamily="2" charset="0"/>
              </a:rPr>
              <a:t> confined himself to an analysis of the relation between the constituted objects and the constituting conscious- ness. He accounted for the way in which the givenness of objects is </a:t>
            </a:r>
            <a:r>
              <a:rPr lang="en-US" sz="1800" dirty="0" err="1">
                <a:effectLst/>
                <a:latin typeface="Times" pitchFamily="2" charset="0"/>
                <a:ea typeface="Calibri" panose="020F0502020204030204" pitchFamily="34" charset="0"/>
                <a:cs typeface="Times" pitchFamily="2" charset="0"/>
              </a:rPr>
              <a:t>condi</a:t>
            </a:r>
            <a:r>
              <a:rPr lang="en-US" sz="1800" dirty="0">
                <a:effectLst/>
                <a:latin typeface="Times" pitchFamily="2" charset="0"/>
                <a:ea typeface="Calibri" panose="020F0502020204030204" pitchFamily="34" charset="0"/>
                <a:cs typeface="Times" pitchFamily="2" charset="0"/>
              </a:rPr>
              <a:t>- </a:t>
            </a:r>
            <a:r>
              <a:rPr lang="en-US" sz="1800" dirty="0" err="1">
                <a:effectLst/>
                <a:latin typeface="Times" pitchFamily="2" charset="0"/>
                <a:ea typeface="Calibri" panose="020F0502020204030204" pitchFamily="34" charset="0"/>
                <a:cs typeface="Times" pitchFamily="2" charset="0"/>
              </a:rPr>
              <a:t>tioned</a:t>
            </a:r>
            <a:r>
              <a:rPr lang="en-US" sz="1800" dirty="0">
                <a:effectLst/>
                <a:latin typeface="Times" pitchFamily="2" charset="0"/>
                <a:ea typeface="Calibri" panose="020F0502020204030204" pitchFamily="34" charset="0"/>
                <a:cs typeface="Times" pitchFamily="2" charset="0"/>
              </a:rPr>
              <a:t> by subjectivity, but apart from stressing that experiences are not given in the same (perspectival) manner as objects, he did not pursue the question concerning the givenness of subjectivity itself any further.</a:t>
            </a:r>
            <a:endParaRPr lang="en-TR" sz="1800" dirty="0">
              <a:effectLst/>
              <a:latin typeface="Times" pitchFamily="2" charset="0"/>
              <a:ea typeface="Calibri" panose="020F0502020204030204" pitchFamily="34" charset="0"/>
              <a:cs typeface="Times" pitchFamily="2" charset="0"/>
            </a:endParaRPr>
          </a:p>
          <a:p>
            <a:endParaRPr lang="tr-TR" sz="36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dirty="0"/>
              <a:t>Time</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79119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effectLst/>
                <a:latin typeface="Times" pitchFamily="2" charset="0"/>
                <a:ea typeface="Calibri" panose="020F0502020204030204" pitchFamily="34" charset="0"/>
                <a:cs typeface="Times" pitchFamily="2" charset="0"/>
              </a:rPr>
              <a:t>Temporal objects that have a temporal extension and whose different aspects cannot exist simultaneously but only appear across time, for instance, melodies will be understood. How can I experience such objects? </a:t>
            </a:r>
            <a:br>
              <a:rPr lang="en-US" sz="1800" dirty="0">
                <a:solidFill>
                  <a:srgbClr val="000000"/>
                </a:solidFill>
                <a:effectLst/>
                <a:latin typeface="Times" pitchFamily="2" charset="0"/>
                <a:ea typeface="Calibri" panose="020F0502020204030204" pitchFamily="34" charset="0"/>
                <a:cs typeface="Times" pitchFamily="2" charset="0"/>
              </a:rPr>
            </a:br>
            <a:br>
              <a:rPr lang="en-US" sz="1800" dirty="0">
                <a:solidFill>
                  <a:srgbClr val="000000"/>
                </a:solidFill>
                <a:effectLst/>
                <a:latin typeface="Times" pitchFamily="2" charset="0"/>
                <a:ea typeface="Calibri" panose="020F0502020204030204" pitchFamily="34" charset="0"/>
                <a:cs typeface="Times" pitchFamily="2" charset="0"/>
              </a:rPr>
            </a:br>
            <a:r>
              <a:rPr lang="en-US" sz="1800" dirty="0">
                <a:solidFill>
                  <a:srgbClr val="000000"/>
                </a:solidFill>
                <a:effectLst/>
                <a:latin typeface="Times" pitchFamily="2" charset="0"/>
                <a:ea typeface="Calibri" panose="020F0502020204030204" pitchFamily="34" charset="0"/>
                <a:cs typeface="Times" pitchFamily="2" charset="0"/>
              </a:rPr>
              <a:t>Husserl’s fundamental claim is that our experience of a temporal object (as well as our experience of change and succession) would be impossible if our consciousness were only conscious of that which is given in a punctual now, and if the stream of consciousness consequently consisted in a series of isolated now-points, like a line of pearls. Husserl’s own alternative is to insist on the </a:t>
            </a:r>
            <a:r>
              <a:rPr lang="en-US" sz="1800" i="1" dirty="0">
                <a:solidFill>
                  <a:srgbClr val="000000"/>
                </a:solidFill>
                <a:effectLst/>
                <a:latin typeface="Times" pitchFamily="2" charset="0"/>
                <a:ea typeface="Calibri" panose="020F0502020204030204" pitchFamily="34" charset="0"/>
                <a:cs typeface="Times" pitchFamily="2" charset="0"/>
              </a:rPr>
              <a:t>width of presence. </a:t>
            </a: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0" y="1007707"/>
            <a:ext cx="6024154" cy="1993238"/>
          </a:xfrm>
          <a:prstGeom prst="rect">
            <a:avLst/>
          </a:prstGeom>
          <a:noFill/>
        </p:spPr>
        <p:txBody>
          <a:bodyPr wrap="square" rtlCol="0">
            <a:spAutoFit/>
          </a:bodyPr>
          <a:lstStyle/>
          <a:p>
            <a:pPr lvl="0" algn="just">
              <a:lnSpc>
                <a:spcPct val="115000"/>
              </a:lnSpc>
              <a:spcAft>
                <a:spcPts val="1000"/>
              </a:spcAft>
            </a:pPr>
            <a:r>
              <a:rPr lang="en-US" sz="1800" dirty="0">
                <a:solidFill>
                  <a:schemeClr val="bg1"/>
                </a:solidFill>
                <a:effectLst/>
                <a:latin typeface="Times" pitchFamily="2" charset="0"/>
                <a:ea typeface="Calibri" panose="020F0502020204030204" pitchFamily="34" charset="0"/>
                <a:cs typeface="Times" pitchFamily="2" charset="0"/>
              </a:rPr>
              <a:t>In order to begin the analysis about time, it is, however, necessary to perform an </a:t>
            </a:r>
            <a:r>
              <a:rPr lang="en-US" sz="1800" dirty="0" err="1">
                <a:solidFill>
                  <a:schemeClr val="bg1"/>
                </a:solidFill>
                <a:effectLst/>
                <a:latin typeface="Times" pitchFamily="2" charset="0"/>
                <a:ea typeface="Calibri" panose="020F0502020204030204" pitchFamily="34" charset="0"/>
                <a:cs typeface="Times" pitchFamily="2" charset="0"/>
              </a:rPr>
              <a:t>epoché</a:t>
            </a:r>
            <a:r>
              <a:rPr lang="en-US" sz="1800" dirty="0">
                <a:solidFill>
                  <a:schemeClr val="bg1"/>
                </a:solidFill>
                <a:effectLst/>
                <a:latin typeface="Times" pitchFamily="2" charset="0"/>
                <a:ea typeface="Calibri" panose="020F0502020204030204" pitchFamily="34" charset="0"/>
                <a:cs typeface="Times" pitchFamily="2" charset="0"/>
              </a:rPr>
              <a:t>. We will have to suspend our naive beliefs regarding the existence and nature of objective time, and, instead, take our point of departure in the type of time we are directly acquainted with. We have to turn to </a:t>
            </a:r>
            <a:r>
              <a:rPr lang="en-US" sz="1800" i="1" dirty="0">
                <a:solidFill>
                  <a:schemeClr val="bg1"/>
                </a:solidFill>
                <a:effectLst/>
                <a:latin typeface="Times" pitchFamily="2" charset="0"/>
                <a:ea typeface="Calibri" panose="020F0502020204030204" pitchFamily="34" charset="0"/>
                <a:cs typeface="Times" pitchFamily="2" charset="0"/>
              </a:rPr>
              <a:t>experienced </a:t>
            </a:r>
            <a:r>
              <a:rPr lang="en-US" sz="1800" dirty="0">
                <a:solidFill>
                  <a:schemeClr val="bg1"/>
                </a:solidFill>
                <a:effectLst/>
                <a:latin typeface="Times" pitchFamily="2" charset="0"/>
                <a:ea typeface="Calibri" panose="020F0502020204030204" pitchFamily="34" charset="0"/>
                <a:cs typeface="Times" pitchFamily="2" charset="0"/>
              </a:rPr>
              <a:t>or </a:t>
            </a:r>
            <a:r>
              <a:rPr lang="en-US" sz="1800" i="1" dirty="0">
                <a:solidFill>
                  <a:schemeClr val="bg1"/>
                </a:solidFill>
                <a:effectLst/>
                <a:latin typeface="Times" pitchFamily="2" charset="0"/>
                <a:ea typeface="Calibri" panose="020F0502020204030204" pitchFamily="34" charset="0"/>
                <a:cs typeface="Times" pitchFamily="2" charset="0"/>
              </a:rPr>
              <a:t>lived time.</a:t>
            </a:r>
            <a:endParaRPr lang="en-TR" sz="1800" dirty="0">
              <a:solidFill>
                <a:schemeClr val="bg1"/>
              </a:solidFill>
              <a:effectLst/>
              <a:latin typeface="Times" pitchFamily="2" charset="0"/>
              <a:ea typeface="Calibri" panose="020F0502020204030204" pitchFamily="34" charset="0"/>
              <a:cs typeface="Times" pitchFamily="2" charset="0"/>
            </a:endParaRP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The</a:t>
            </a:r>
            <a:r>
              <a:rPr lang="tr-TR" sz="2400" dirty="0">
                <a:solidFill>
                  <a:schemeClr val="bg1"/>
                </a:solidFill>
              </a:rPr>
              <a:t> </a:t>
            </a:r>
            <a:r>
              <a:rPr lang="tr-TR" sz="2400" dirty="0" err="1">
                <a:solidFill>
                  <a:schemeClr val="bg1"/>
                </a:solidFill>
              </a:rPr>
              <a:t>Width</a:t>
            </a:r>
            <a:r>
              <a:rPr lang="tr-TR" sz="2400" dirty="0">
                <a:solidFill>
                  <a:schemeClr val="bg1"/>
                </a:solidFill>
              </a:rPr>
              <a:t> Of Presence </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654351" y="3429000"/>
            <a:ext cx="5381202" cy="4524315"/>
          </a:xfrm>
          <a:prstGeom prst="rect">
            <a:avLst/>
          </a:prstGeom>
        </p:spPr>
        <p:txBody>
          <a:bodyPr wrap="square">
            <a:spAutoFit/>
          </a:bodyPr>
          <a:lstStyle/>
          <a:p>
            <a:r>
              <a:rPr lang="en-US" sz="1800" dirty="0">
                <a:solidFill>
                  <a:srgbClr val="000000"/>
                </a:solidFill>
                <a:effectLst/>
                <a:latin typeface="Times" pitchFamily="2" charset="0"/>
                <a:ea typeface="Calibri" panose="020F0502020204030204" pitchFamily="34" charset="0"/>
                <a:cs typeface="Times" pitchFamily="2" charset="0"/>
              </a:rPr>
              <a:t>Husserl operates, first of all, with a moment of the concrete act that is narrowly directed toward the now-phase of the object. He calls this moment </a:t>
            </a:r>
            <a:r>
              <a:rPr lang="en-US" sz="1800" i="1" dirty="0">
                <a:solidFill>
                  <a:srgbClr val="000000"/>
                </a:solidFill>
                <a:effectLst/>
                <a:latin typeface="Times" pitchFamily="2" charset="0"/>
                <a:ea typeface="Calibri" panose="020F0502020204030204" pitchFamily="34" charset="0"/>
                <a:cs typeface="Times" pitchFamily="2" charset="0"/>
              </a:rPr>
              <a:t>the primal impression. </a:t>
            </a:r>
            <a:r>
              <a:rPr lang="en-US" sz="1800" dirty="0">
                <a:solidFill>
                  <a:srgbClr val="000000"/>
                </a:solidFill>
                <a:effectLst/>
                <a:latin typeface="Times" pitchFamily="2" charset="0"/>
                <a:ea typeface="Calibri" panose="020F0502020204030204" pitchFamily="34" charset="0"/>
                <a:cs typeface="Times" pitchFamily="2" charset="0"/>
              </a:rPr>
              <a:t>On its own, this cannot provide us with a perception of a temporal object; it is, in fact, merely an abstract component of the act that never appears in isolation. The primal impression must be situated in a temporal horizon; and be accompanied by a </a:t>
            </a:r>
            <a:r>
              <a:rPr lang="en-US" sz="1800" i="1" dirty="0">
                <a:solidFill>
                  <a:srgbClr val="000000"/>
                </a:solidFill>
                <a:effectLst/>
                <a:latin typeface="Times" pitchFamily="2" charset="0"/>
                <a:ea typeface="Calibri" panose="020F0502020204030204" pitchFamily="34" charset="0"/>
                <a:cs typeface="Times" pitchFamily="2" charset="0"/>
              </a:rPr>
              <a:t>retention, </a:t>
            </a:r>
            <a:r>
              <a:rPr lang="en-US" sz="1800" dirty="0">
                <a:solidFill>
                  <a:srgbClr val="000000"/>
                </a:solidFill>
                <a:effectLst/>
                <a:latin typeface="Times" pitchFamily="2" charset="0"/>
                <a:ea typeface="Calibri" panose="020F0502020204030204" pitchFamily="34" charset="0"/>
                <a:cs typeface="Times" pitchFamily="2" charset="0"/>
              </a:rPr>
              <a:t>an intention that provides us with a consciousness of the phase of the object that has just been, and a </a:t>
            </a:r>
            <a:r>
              <a:rPr lang="en-US" sz="1800" i="1" dirty="0" err="1">
                <a:solidFill>
                  <a:srgbClr val="000000"/>
                </a:solidFill>
                <a:effectLst/>
                <a:latin typeface="Times" pitchFamily="2" charset="0"/>
                <a:ea typeface="Calibri" panose="020F0502020204030204" pitchFamily="34" charset="0"/>
                <a:cs typeface="Times" pitchFamily="2" charset="0"/>
              </a:rPr>
              <a:t>protention</a:t>
            </a:r>
            <a:r>
              <a:rPr lang="en-US" sz="1800" i="1" dirty="0">
                <a:solidFill>
                  <a:srgbClr val="000000"/>
                </a:solidFill>
                <a:effectLst/>
                <a:latin typeface="Times" pitchFamily="2" charset="0"/>
                <a:ea typeface="Calibri" panose="020F0502020204030204" pitchFamily="34" charset="0"/>
                <a:cs typeface="Times" pitchFamily="2" charset="0"/>
              </a:rPr>
              <a:t>, </a:t>
            </a:r>
            <a:r>
              <a:rPr lang="en-US" sz="1800" dirty="0">
                <a:solidFill>
                  <a:srgbClr val="000000"/>
                </a:solidFill>
                <a:effectLst/>
                <a:latin typeface="Times" pitchFamily="2" charset="0"/>
                <a:ea typeface="Calibri" panose="020F0502020204030204" pitchFamily="34" charset="0"/>
                <a:cs typeface="Times" pitchFamily="2" charset="0"/>
              </a:rPr>
              <a:t>a more or less indefinite intention of the phase of the object about to occur. </a:t>
            </a:r>
            <a:endParaRPr lang="en-TR" sz="1800" dirty="0">
              <a:effectLst/>
              <a:latin typeface="Times" pitchFamily="2" charset="0"/>
              <a:ea typeface="Calibri" panose="020F0502020204030204" pitchFamily="34" charset="0"/>
              <a:cs typeface="Times" pitchFamily="2" charset="0"/>
            </a:endParaRPr>
          </a:p>
          <a:p>
            <a:br>
              <a:rPr lang="tr-TR" sz="3600" dirty="0">
                <a:solidFill>
                  <a:schemeClr val="bg2">
                    <a:lumMod val="25000"/>
                  </a:schemeClr>
                </a:solidFill>
              </a:rPr>
            </a:br>
            <a:endParaRPr lang="tr-TR" sz="36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2308324"/>
          </a:xfrm>
        </p:spPr>
        <p:txBody>
          <a:bodyPr vert="horz" lIns="91440" tIns="45720" rIns="91440" bIns="45720" rtlCol="0" anchor="b">
            <a:normAutofit fontScale="90000"/>
          </a:bodyPr>
          <a:lstStyle/>
          <a:p>
            <a:pPr marL="342900" lvl="0" indent="-342900">
              <a:lnSpc>
                <a:spcPct val="115000"/>
              </a:lnSpc>
              <a:buFont typeface="+mj-lt"/>
              <a:buAutoNum type="romanLcParenR"/>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Body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The object is never given in its totality, but always in a particular profile. an appearance is always an appearance of something for someone. Since the subject possesses a spatial location only because of its embodiment, Husserl can claim that spatial objects can only appear for and be constituted by </a:t>
            </a:r>
            <a:r>
              <a:rPr lang="en-US" sz="1800" i="1" dirty="0">
                <a:solidFill>
                  <a:schemeClr val="bg1"/>
                </a:solidFill>
                <a:effectLst/>
                <a:latin typeface="Times" pitchFamily="2" charset="0"/>
                <a:ea typeface="Calibri" panose="020F0502020204030204" pitchFamily="34" charset="0"/>
                <a:cs typeface="Times" pitchFamily="2" charset="0"/>
              </a:rPr>
              <a:t>embodies subjects.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The body is characterized as being present in any perceptual experience as the zero point, as the indexical 'here' in relation to which and the back of another match excellently, but we nevertheless conceive of them as being appearances of two similar but different objects.</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242596" y="671804"/>
            <a:ext cx="9324976" cy="6186196"/>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The body as subject and the body as object: Once we realize that the body, qua subjective organ of experience,' plays a constitutive role in every type of perception, one still needs to clarify the relation between subjectivity and embodiment, just as the relation between the functioning, subjective body </a:t>
            </a:r>
            <a:r>
              <a:rPr lang="en-US" sz="2000" i="1" dirty="0">
                <a:effectLst/>
                <a:latin typeface="Times" pitchFamily="2" charset="0"/>
                <a:ea typeface="Calibri" panose="020F0502020204030204" pitchFamily="34" charset="0"/>
                <a:cs typeface="Times" pitchFamily="2" charset="0"/>
              </a:rPr>
              <a:t>(</a:t>
            </a:r>
            <a:r>
              <a:rPr lang="en-US" sz="2000" i="1" dirty="0" err="1">
                <a:effectLst/>
                <a:latin typeface="Times" pitchFamily="2" charset="0"/>
                <a:ea typeface="Calibri" panose="020F0502020204030204" pitchFamily="34" charset="0"/>
                <a:cs typeface="Times" pitchFamily="2" charset="0"/>
              </a:rPr>
              <a:t>Leib</a:t>
            </a:r>
            <a:r>
              <a:rPr lang="en-US" sz="2000" i="1" dirty="0">
                <a:effectLst/>
                <a:latin typeface="Times" pitchFamily="2" charset="0"/>
                <a:ea typeface="Calibri" panose="020F0502020204030204" pitchFamily="34" charset="0"/>
                <a:cs typeface="Times" pitchFamily="2" charset="0"/>
              </a:rPr>
              <a:t>), </a:t>
            </a:r>
            <a:r>
              <a:rPr lang="en-US" sz="2000" dirty="0">
                <a:effectLst/>
                <a:latin typeface="Times" pitchFamily="2" charset="0"/>
                <a:ea typeface="Calibri" panose="020F0502020204030204" pitchFamily="34" charset="0"/>
                <a:cs typeface="Times" pitchFamily="2" charset="0"/>
              </a:rPr>
              <a:t>and the experienced, objective body </a:t>
            </a:r>
            <a:r>
              <a:rPr lang="en-US" sz="2000" i="1" dirty="0">
                <a:effectLst/>
                <a:latin typeface="Times" pitchFamily="2" charset="0"/>
                <a:ea typeface="Calibri" panose="020F0502020204030204" pitchFamily="34" charset="0"/>
                <a:cs typeface="Times" pitchFamily="2" charset="0"/>
              </a:rPr>
              <a:t>(</a:t>
            </a:r>
            <a:r>
              <a:rPr lang="en-US" sz="2000" i="1" dirty="0" err="1">
                <a:effectLst/>
                <a:latin typeface="Times" pitchFamily="2" charset="0"/>
                <a:ea typeface="Calibri" panose="020F0502020204030204" pitchFamily="34" charset="0"/>
                <a:cs typeface="Times" pitchFamily="2" charset="0"/>
              </a:rPr>
              <a:t>Leibkörper</a:t>
            </a:r>
            <a:r>
              <a:rPr lang="en-US" sz="2000" i="1" dirty="0">
                <a:effectLst/>
                <a:latin typeface="Times" pitchFamily="2" charset="0"/>
                <a:ea typeface="Calibri" panose="020F0502020204030204" pitchFamily="34" charset="0"/>
                <a:cs typeface="Times" pitchFamily="2" charset="0"/>
              </a:rPr>
              <a:t>) </a:t>
            </a:r>
            <a:r>
              <a:rPr lang="en-US" sz="2000" dirty="0">
                <a:effectLst/>
                <a:latin typeface="Times" pitchFamily="2" charset="0"/>
                <a:ea typeface="Calibri" panose="020F0502020204030204" pitchFamily="34" charset="0"/>
                <a:cs typeface="Times" pitchFamily="2" charset="0"/>
              </a:rPr>
              <a:t>needs to be analyzed.</a:t>
            </a:r>
            <a:br>
              <a:rPr lang="en-US" sz="2000" dirty="0">
                <a:effectLst/>
                <a:latin typeface="Times" pitchFamily="2" charset="0"/>
                <a:ea typeface="Calibri" panose="020F0502020204030204" pitchFamily="34" charset="0"/>
                <a:cs typeface="Times" pitchFamily="2" charset="0"/>
              </a:rPr>
            </a:b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Times" pitchFamily="2" charset="0"/>
                <a:ea typeface="Calibri" panose="020F0502020204030204" pitchFamily="34" charset="0"/>
                <a:cs typeface="Times" pitchFamily="2" charset="0"/>
              </a:rPr>
              <a:t>Husserl, consequently, argues that I originally do not experience my body as an object in objective space. The body is not given </a:t>
            </a:r>
            <a:r>
              <a:rPr lang="en-US" sz="2000" dirty="0" err="1">
                <a:effectLst/>
                <a:latin typeface="Times" pitchFamily="2" charset="0"/>
                <a:ea typeface="Calibri" panose="020F0502020204030204" pitchFamily="34" charset="0"/>
                <a:cs typeface="Times" pitchFamily="2" charset="0"/>
              </a:rPr>
              <a:t>perspectivally</a:t>
            </a:r>
            <a:r>
              <a:rPr lang="en-US" sz="2000" dirty="0">
                <a:effectLst/>
                <a:latin typeface="Times" pitchFamily="2" charset="0"/>
                <a:ea typeface="Calibri" panose="020F0502020204030204" pitchFamily="34" charset="0"/>
                <a:cs typeface="Times" pitchFamily="2" charset="0"/>
              </a:rPr>
              <a:t>, and I am not given for myself as belonging in a spatial object. Originally I do not have any consciousness </a:t>
            </a:r>
            <a:r>
              <a:rPr lang="en-US" sz="2000" i="1" dirty="0">
                <a:effectLst/>
                <a:latin typeface="Times" pitchFamily="2" charset="0"/>
                <a:ea typeface="Calibri" panose="020F0502020204030204" pitchFamily="34" charset="0"/>
                <a:cs typeface="Times" pitchFamily="2" charset="0"/>
              </a:rPr>
              <a:t>of my </a:t>
            </a:r>
            <a:r>
              <a:rPr lang="en-US" sz="2000" dirty="0">
                <a:effectLst/>
                <a:latin typeface="Times" pitchFamily="2" charset="0"/>
                <a:ea typeface="Calibri" panose="020F0502020204030204" pitchFamily="34" charset="0"/>
                <a:cs typeface="Times" pitchFamily="2" charset="0"/>
              </a:rPr>
              <a:t>body as an object. I am not perceiving it, I am it. To put it differently, the constitution of the body as an object is not performed by a disincarnated subject. On the contrary, we are dealing with a self-objectivation of the functioning body. It is performed by a subject that already exists bodily.</a:t>
            </a:r>
            <a:br>
              <a:rPr lang="en-US" sz="2000" dirty="0">
                <a:effectLst/>
                <a:latin typeface="Times" pitchFamily="2" charset="0"/>
                <a:ea typeface="Calibri" panose="020F0502020204030204" pitchFamily="34" charset="0"/>
                <a:cs typeface="Times" pitchFamily="2" charset="0"/>
              </a:rPr>
            </a:b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Times" pitchFamily="2" charset="0"/>
                <a:ea typeface="Calibri" panose="020F0502020204030204" pitchFamily="34" charset="0"/>
                <a:cs typeface="Times" pitchFamily="2" charset="0"/>
              </a:rPr>
              <a:t>The hand cannot touch without being touched and brought to givenness itself. In other words, the touching and the touched are constituted in the same process</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i="1"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1428749"/>
            <a:ext cx="9117807" cy="3348523"/>
          </a:xfrm>
        </p:spPr>
        <p:txBody>
          <a:bodyPr vert="horz" lIns="91440" tIns="45720" rIns="91440" bIns="45720" rtlCol="0" anchor="b">
            <a:noAutofit/>
          </a:bodyPr>
          <a:lstStyle/>
          <a:p>
            <a:pPr lvl="0">
              <a:lnSpc>
                <a:spcPct val="115000"/>
              </a:lnSpc>
              <a:buSzPts val="1100"/>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Intersubjectivity</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My perceptions present me with intersubjectively accessible being, that is, being that does not exist for me alone, but for everybody. I </a:t>
            </a:r>
            <a:r>
              <a:rPr lang="en-US" sz="1800" i="1" dirty="0">
                <a:solidFill>
                  <a:srgbClr val="000000"/>
                </a:solidFill>
                <a:effectLst/>
                <a:latin typeface="Times" pitchFamily="2" charset="0"/>
                <a:ea typeface="Calibri" panose="020F0502020204030204" pitchFamily="34" charset="0"/>
                <a:cs typeface="Times" pitchFamily="2" charset="0"/>
              </a:rPr>
              <a:t>experience </a:t>
            </a:r>
            <a:r>
              <a:rPr lang="en-US" sz="1800" dirty="0">
                <a:solidFill>
                  <a:srgbClr val="000000"/>
                </a:solidFill>
                <a:effectLst/>
                <a:latin typeface="Times" pitchFamily="2" charset="0"/>
                <a:ea typeface="Calibri" panose="020F0502020204030204" pitchFamily="34" charset="0"/>
                <a:cs typeface="Times" pitchFamily="2" charset="0"/>
              </a:rPr>
              <a:t>objects, events, and actions as public, not as private.</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It is in the light of such considerations that Husserl can characterize the intersubjective-transcendental sociality as the source of all real truth and being and occasionally even describes his own project as a sociological transcendental philosophy, writing that the development of phenomenology necessarily implies the step from an </a:t>
            </a:r>
            <a:r>
              <a:rPr lang="en-US" sz="1800" dirty="0" err="1">
                <a:solidFill>
                  <a:srgbClr val="000000"/>
                </a:solidFill>
                <a:effectLst/>
                <a:latin typeface="Times" pitchFamily="2" charset="0"/>
                <a:ea typeface="Calibri" panose="020F0502020204030204" pitchFamily="34" charset="0"/>
                <a:cs typeface="Times" pitchFamily="2" charset="0"/>
              </a:rPr>
              <a:t>egological</a:t>
            </a:r>
            <a:r>
              <a:rPr lang="en-US" sz="1800" dirty="0">
                <a:solidFill>
                  <a:srgbClr val="000000"/>
                </a:solidFill>
                <a:effectLst/>
                <a:latin typeface="Times" pitchFamily="2" charset="0"/>
                <a:ea typeface="Calibri" panose="020F0502020204030204" pitchFamily="34" charset="0"/>
                <a:cs typeface="Times" pitchFamily="2" charset="0"/>
              </a:rPr>
              <a:t> to a transcendental-sociological phenomenology.</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4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FAE6E8-1D9E-4905-AAFE-978D33182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2CC5F-5A2D-9B7D-E65E-047C3B39D689}"/>
              </a:ext>
            </a:extLst>
          </p:cNvPr>
          <p:cNvSpPr>
            <a:spLocks noGrp="1"/>
          </p:cNvSpPr>
          <p:nvPr>
            <p:ph type="title"/>
          </p:nvPr>
        </p:nvSpPr>
        <p:spPr>
          <a:xfrm>
            <a:off x="831317" y="401217"/>
            <a:ext cx="10361531" cy="6858000"/>
          </a:xfrm>
        </p:spPr>
        <p:txBody>
          <a:bodyPr vert="horz" lIns="91440" tIns="45720" rIns="91440" bIns="45720" rtlCol="0" anchor="b">
            <a:normAutofit fontScale="90000"/>
          </a:bodyPr>
          <a:lstStyle/>
          <a:p>
            <a:pPr lvl="0">
              <a:lnSpc>
                <a:spcPct val="115000"/>
              </a:lnSpc>
              <a:buSzPts val="1100"/>
            </a:pPr>
            <a:r>
              <a:rPr lang="en-US" sz="1800" dirty="0">
                <a:solidFill>
                  <a:schemeClr val="bg1"/>
                </a:solidFill>
                <a:effectLst/>
                <a:latin typeface="Times" pitchFamily="2" charset="0"/>
                <a:ea typeface="Calibri" panose="020F0502020204030204" pitchFamily="34" charset="0"/>
                <a:cs typeface="Times" pitchFamily="2" charset="0"/>
              </a:rPr>
              <a:t>When my left hand touches my right hand, I experience myself in a way that anticipates the way in which I would experience an Other and an Other would experience me.</a:t>
            </a:r>
            <a:br>
              <a:rPr lang="en-US" sz="1800" dirty="0">
                <a:solidFill>
                  <a:schemeClr val="bg1"/>
                </a:solidFill>
                <a:effectLst/>
                <a:latin typeface="Times" pitchFamily="2" charset="0"/>
                <a:ea typeface="Calibri" panose="020F0502020204030204" pitchFamily="34" charset="0"/>
                <a:cs typeface="Times" pitchFamily="2" charset="0"/>
              </a:rPr>
            </a:b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The concrete experience of the Other is, for Husserl, always an experience of the Other in its bodily appearance, for which reason concrete intersubjectivity must be understood as a relation between incarnated subjects. Husserl takes empathy to presuppose a certain similarity between the foreign embodied subject I encounter and my-self. Were I not myself a bodily subject, I would never be able to recognize other embodied subjects.</a:t>
            </a:r>
            <a:br>
              <a:rPr lang="en-US" sz="1800" dirty="0">
                <a:solidFill>
                  <a:schemeClr val="bg1"/>
                </a:solidFill>
                <a:effectLst/>
                <a:latin typeface="Times" pitchFamily="2" charset="0"/>
                <a:ea typeface="Calibri" panose="020F0502020204030204" pitchFamily="34" charset="0"/>
                <a:cs typeface="Times" pitchFamily="2" charset="0"/>
              </a:rPr>
            </a:b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the ego constitutes the Other. It is impossible to meet the Other and to respect the irreducible alterity of the Other unless the Other appears. One cannot speak meaningfully of the absolutely foreign unless this alterity appears as a phenomenon one way or another. To speak of an Other or of something foreign is to use concepts of relation whose meaning presupposes the ego as contrast. The foreign is exactly foreign for me, the Other is exactly an Other in relation to me—and not in relation to itself. When Husserl speaks of the constitution of the Other, he is referring precisely to this fact. But Husserl would never claim that the ego constitutes the self-givenness of the Other, a self-givenness that is characterized by the same kind of immediacy and certainty as my own self- givenness. As Husserl repeatedly emphasizes, I do not create, invent, or produce the Other when I constitute him</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7200" kern="1200" dirty="0">
              <a:solidFill>
                <a:schemeClr val="bg1"/>
              </a:solidFill>
              <a:latin typeface="+mj-lt"/>
              <a:ea typeface="+mj-ea"/>
              <a:cs typeface="+mj-cs"/>
            </a:endParaRPr>
          </a:p>
        </p:txBody>
      </p:sp>
      <p:grpSp>
        <p:nvGrpSpPr>
          <p:cNvPr id="9" name="Group 8">
            <a:extLst>
              <a:ext uri="{FF2B5EF4-FFF2-40B4-BE49-F238E27FC236}">
                <a16:creationId xmlns:a16="http://schemas.microsoft.com/office/drawing/2014/main" id="{5F9D1CBF-A219-4C01-85A0-9DF6151EE2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0" name="Freeform: Shape 9">
              <a:extLst>
                <a:ext uri="{FF2B5EF4-FFF2-40B4-BE49-F238E27FC236}">
                  <a16:creationId xmlns:a16="http://schemas.microsoft.com/office/drawing/2014/main" id="{D9FC63AB-02B8-4DDD-8778-397188A37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AC0AB7ED-D983-4149-A166-B31B71163F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789763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1829</Words>
  <Application>Microsoft Macintosh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vt:lpstr>
      <vt:lpstr>Times New Roman</vt:lpstr>
      <vt:lpstr>Office Theme</vt:lpstr>
      <vt:lpstr> PHI 421 Contemporary Philosophy  Week 4  </vt:lpstr>
      <vt:lpstr>Today’s Class:   The Later Husserl:   Time, Body, Intersubjectivity, and Lifeworld </vt:lpstr>
      <vt:lpstr>Time </vt:lpstr>
      <vt:lpstr>     Temporal objects that have a temporal extension and whose different aspects cannot exist simultaneously but only appear across time, for instance, melodies will be understood. How can I experience such objects?   Husserl’s fundamental claim is that our experience of a temporal object (as well as our experience of change and succession) would be impossible if our consciousness were only conscious of that which is given in a punctual now, and if the stream of consciousness consequently consisted in a series of isolated now-points, like a line of pearls. Husserl’s own alternative is to insist on the width of presence.       </vt:lpstr>
      <vt:lpstr>The Width Of Presence </vt:lpstr>
      <vt:lpstr>Body    The object is never given in its totality, but always in a particular profile. an appearance is always an appearance of something for someone. Since the subject possesses a spatial location only because of its embodiment, Husserl can claim that spatial objects can only appear for and be constituted by embodies subjects.  The body is characterized as being present in any perceptual experience as the zero point, as the indexical 'here' in relation to which and the back of another match excellently, but we nevertheless conceive of them as being appearances of two similar but different objects. </vt:lpstr>
      <vt:lpstr> The body as subject and the body as object: Once we realize that the body, qua subjective organ of experience,' plays a constitutive role in every type of perception, one still needs to clarify the relation between subjectivity and embodiment, just as the relation between the functioning, subjective body (Leib), and the experienced, objective body (Leibkörper) needs to be analyzed.  Husserl, consequently, argues that I originally do not experience my body as an object in objective space. The body is not given perspectivally, and I am not given for myself as belonging in a spatial object. Originally I do not have any consciousness of my body as an object. I am not perceiving it, I am it. To put it differently, the constitution of the body as an object is not performed by a disincarnated subject. On the contrary, we are dealing with a self-objectivation of the functioning body. It is performed by a subject that already exists bodily.  The hand cannot touch without being touched and brought to givenness itself. In other words, the touching and the touched are constituted in the same process   </vt:lpstr>
      <vt:lpstr>Intersubjectivity  My perceptions present me with intersubjectively accessible being, that is, being that does not exist for me alone, but for everybody. I experience objects, events, and actions as public, not as private. It is in the light of such considerations that Husserl can characterize the intersubjective-transcendental sociality as the source of all real truth and being and occasionally even describes his own project as a sociological transcendental philosophy, writing that the development of phenomenology necessarily implies the step from an egological to a transcendental-sociological phenomenology.  </vt:lpstr>
      <vt:lpstr>When my left hand touches my right hand, I experience myself in a way that anticipates the way in which I would experience an Other and an Other would experience me.  The concrete experience of the Other is, for Husserl, always an experience of the Other in its bodily appearance, for which reason concrete intersubjectivity must be understood as a relation between incarnated subjects. Husserl takes empathy to presuppose a certain similarity between the foreign embodied subject I encounter and my-self. Were I not myself a bodily subject, I would never be able to recognize other embodied subjects.  the ego constitutes the Other. It is impossible to meet the Other and to respect the irreducible alterity of the Other unless the Other appears. One cannot speak meaningfully of the absolutely foreign unless this alterity appears as a phenomenon one way or another. To speak of an Other or of something foreign is to use concepts of relation whose meaning presupposes the ego as contrast. The foreign is exactly foreign for me, the Other is exactly an Other in relation to me—and not in relation to itself. When Husserl speaks of the constitution of the Other, he is referring precisely to this fact. But Husserl would never claim that the ego constitutes the self-givenness of the Other, a self-givenness that is characterized by the same kind of immediacy and certainty as my own self- givenness. As Husserl repeatedly emphasizes, I do not create, invent, or produce the Other when I constitute him    </vt:lpstr>
      <vt:lpstr> Life-World   Husserl's analysis of the lifeworld (the prescientific world of experience) constitutes one of his best-known investigations and is among those that have found widest acceptance outside of phenomenology—for instance, in parts of sociology. What crisis is Husserl referring to? To put it slightly paradoxically, one could say that the positive sciences, and, more specifically, the objectivistic paradigm of science, have been too successful. A crisis not only reveals itself in dramatic breakdowns, but also in a smoothly functioning mindlessness. According to Husserl, the positive sciences have had such immense success that they are no longer reflecting on their own foundations and eventual limitations, but merely concerned with advanced technical issues. The fundamental problems pertaining to the very (metaphysical) framework within which these sciences operate have been lost from sight, as have questions like 'What is truth?,' 'What is knowledge?,' 'What is reality?, What is a good and meaningful life?,' and the like. To put it differently, not only are the positive sciences in need of an ontological and epistemological clarification, they have also lost their existential relevance. This is why Husserl accuses the sciences of having gone bankrupt ethically as well as philosophically. </vt:lpstr>
      <vt:lpstr> According to Husserl, the only way to overcome the present scientific crisis and to heal the disastrous rupture between the world of science and the world of everyday life is by criticizing this reigning objectivism. This is why Husserl commences his analysis of the lifeworld, a lifeworld which, although it constitutes the historical and systematical foundation of science, has been forgotten and repressed by it. In our prescientific experience, the world is given concretely, sensuously, and intuitively. In contrast, the scientific world is a system of idealities that in principle transcends sensuous experience. Whereas the lifeworld is a world of situated, relative truths, science seeks to realize an idea about strict and objective knowledge that is freed from every relation to the subjective first-person perspective. Whereas the objects in the lifeworld are characterized by their relative, approximate, and perspectival givenness—when I experience the water as cold, my friend might experience it as warm; my perspective on the table is not completely identical with my neighbors—the objects of science are characterized as irrelative, nonperspectival, univocal, and exact.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8</cp:revision>
  <dcterms:created xsi:type="dcterms:W3CDTF">2019-12-04T19:52:09Z</dcterms:created>
  <dcterms:modified xsi:type="dcterms:W3CDTF">2022-10-06T05:47:25Z</dcterms:modified>
</cp:coreProperties>
</file>