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57" r:id="rId5"/>
    <p:sldId id="258" r:id="rId6"/>
    <p:sldId id="259" r:id="rId7"/>
    <p:sldId id="260" r:id="rId8"/>
    <p:sldId id="262" r:id="rId9"/>
    <p:sldId id="26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Makro stratejiler</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600" dirty="0"/>
              <a:t>Yoksulluk literatürüne katkı veren bazı düşünürler tarafından yoksulluk nedenleri, bizzat kişinin kendi özelliklerinden kaynaklanan (mikro) nedenler ve kişinin içinde yaşadığı çevreden kaynaklanan dolayısıyla kişiden bağımsız (makro) nedenler olarak kategorize edilmektedir. Buna göre </a:t>
            </a:r>
            <a:r>
              <a:rPr lang="tr-TR" sz="3600" dirty="0" smtClean="0"/>
              <a:t>makro </a:t>
            </a:r>
            <a:r>
              <a:rPr lang="tr-TR" sz="3600" dirty="0"/>
              <a:t>nedenler:</a:t>
            </a:r>
          </a:p>
        </p:txBody>
      </p:sp>
    </p:spTree>
    <p:extLst>
      <p:ext uri="{BB962C8B-B14F-4D97-AF65-F5344CB8AC3E}">
        <p14:creationId xmlns:p14="http://schemas.microsoft.com/office/powerpoint/2010/main" val="1181732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a:t>Yaşanılan coğrafyanın özellikleri (su, toprak, iklim vb. şartların elverişsizliği), </a:t>
            </a:r>
            <a:endParaRPr lang="tr-TR" dirty="0" smtClean="0"/>
          </a:p>
          <a:p>
            <a:r>
              <a:rPr lang="tr-TR" dirty="0" smtClean="0"/>
              <a:t>• </a:t>
            </a:r>
            <a:r>
              <a:rPr lang="tr-TR" dirty="0"/>
              <a:t>Savaşlar, doğal afetler, ekonomik krizler, </a:t>
            </a:r>
            <a:endParaRPr lang="tr-TR" dirty="0" smtClean="0"/>
          </a:p>
          <a:p>
            <a:r>
              <a:rPr lang="tr-TR" dirty="0" smtClean="0"/>
              <a:t>• </a:t>
            </a:r>
            <a:r>
              <a:rPr lang="tr-TR" dirty="0"/>
              <a:t>Teknolojik gelişmelere paralel olarak insan gücüne duyulan ihtiyaçta azalma, </a:t>
            </a:r>
            <a:endParaRPr lang="tr-TR" dirty="0" smtClean="0"/>
          </a:p>
          <a:p>
            <a:r>
              <a:rPr lang="tr-TR" dirty="0" smtClean="0"/>
              <a:t>• </a:t>
            </a:r>
            <a:r>
              <a:rPr lang="tr-TR" dirty="0"/>
              <a:t>Ülkenin gelir dağılımındaki adaletsizlik, </a:t>
            </a:r>
            <a:endParaRPr lang="tr-TR" dirty="0" smtClean="0"/>
          </a:p>
          <a:p>
            <a:r>
              <a:rPr lang="tr-TR" dirty="0" smtClean="0"/>
              <a:t>• </a:t>
            </a:r>
            <a:r>
              <a:rPr lang="tr-TR" dirty="0"/>
              <a:t>Ülkedeki istihdam politikaları nedeniyle yüksek işsizlik oranı ya da var olan işlerdeki ücretlerin düşük olması, </a:t>
            </a:r>
            <a:endParaRPr lang="tr-TR" dirty="0" smtClean="0"/>
          </a:p>
          <a:p>
            <a:r>
              <a:rPr lang="tr-TR" dirty="0" smtClean="0"/>
              <a:t>• </a:t>
            </a:r>
            <a:r>
              <a:rPr lang="tr-TR" dirty="0"/>
              <a:t>Yolsuzluklar, </a:t>
            </a:r>
            <a:endParaRPr lang="tr-TR" dirty="0" smtClean="0"/>
          </a:p>
          <a:p>
            <a:r>
              <a:rPr lang="tr-TR" dirty="0" smtClean="0"/>
              <a:t>• </a:t>
            </a:r>
            <a:r>
              <a:rPr lang="tr-TR" dirty="0"/>
              <a:t>Ülkedeki hızlı nüfus artışı, </a:t>
            </a:r>
            <a:endParaRPr lang="tr-TR" dirty="0" smtClean="0"/>
          </a:p>
          <a:p>
            <a:r>
              <a:rPr lang="tr-TR" dirty="0" smtClean="0"/>
              <a:t>• </a:t>
            </a:r>
            <a:r>
              <a:rPr lang="tr-TR" dirty="0"/>
              <a:t>Toplumda yaşanan hızlı sosyal değişimler (göç, çarpık kentleşme, aile yapısındaki küçülme vs.) </a:t>
            </a:r>
            <a:r>
              <a:rPr lang="tr-TR" dirty="0" err="1" smtClean="0"/>
              <a:t>dir</a:t>
            </a:r>
            <a:r>
              <a:rPr lang="tr-TR" dirty="0" smtClean="0"/>
              <a:t>.</a:t>
            </a:r>
            <a:endParaRPr lang="tr-TR" dirty="0"/>
          </a:p>
        </p:txBody>
      </p:sp>
    </p:spTree>
    <p:extLst>
      <p:ext uri="{BB962C8B-B14F-4D97-AF65-F5344CB8AC3E}">
        <p14:creationId xmlns:p14="http://schemas.microsoft.com/office/powerpoint/2010/main" val="4009513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a:t>Yoksulluğun önlenmesi amacıyla mikro, </a:t>
            </a:r>
            <a:r>
              <a:rPr lang="tr-TR" dirty="0" err="1"/>
              <a:t>mezzo</a:t>
            </a:r>
            <a:r>
              <a:rPr lang="tr-TR" dirty="0"/>
              <a:t> ve makro boyutta çalışmalar yapar. </a:t>
            </a:r>
            <a:endParaRPr lang="tr-TR" dirty="0" smtClean="0"/>
          </a:p>
          <a:p>
            <a:endParaRPr lang="tr-TR" dirty="0"/>
          </a:p>
          <a:p>
            <a:pPr algn="just"/>
            <a:r>
              <a:rPr lang="tr-TR" dirty="0"/>
              <a:t>Makro boyutta, sosyal hizmet mesleği yoksulluğu azaltma - engelleme alanında yapılacak olan tüm yasal düzenlemelerin, programların içinde etkili bir şekilde yer almalıdır. Sosyal hizmet uzmanları gerektiği zamanlarda politika oluşturma sürecine de dâhil olmalıdır. Ayrıca gerektiği zamanlarda konu ile ilgili kamuoyu </a:t>
            </a:r>
            <a:r>
              <a:rPr lang="tr-TR" dirty="0" smtClean="0"/>
              <a:t>oluşturmalıdırlar.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a:t>Yoksulluğun; makro, </a:t>
            </a:r>
            <a:r>
              <a:rPr lang="tr-TR" dirty="0" err="1"/>
              <a:t>mezzo</a:t>
            </a:r>
            <a:r>
              <a:rPr lang="tr-TR" dirty="0"/>
              <a:t> ve mikro boyutlarda nedenleri bulunmaktadır. Makro boyutta ele alındığında finansal krizler ön plana çıkmakta iken </a:t>
            </a:r>
            <a:r>
              <a:rPr lang="tr-TR" dirty="0" err="1"/>
              <a:t>mezzo</a:t>
            </a:r>
            <a:r>
              <a:rPr lang="tr-TR" dirty="0"/>
              <a:t> boyutta ise aynı bölgede yaşayan insanlar arası gelir dağılımındaki eşitsizlikler, insanların içerisinde bulundukların toplum içerisindeki iş potansiyeli gibi sorunlar neden olarak görülür.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20888"/>
            <a:ext cx="8229600" cy="3736072"/>
          </a:xfrm>
        </p:spPr>
        <p:txBody>
          <a:bodyPr/>
          <a:lstStyle/>
          <a:p>
            <a:pPr algn="just"/>
            <a:r>
              <a:rPr lang="tr-TR" dirty="0"/>
              <a:t>Yoksulluk, bir toplumda mikro düzeyden makro düzeye kadar tüm kurumları etkileyen çok boyutlu bir sorundur. Ekolojik yaklaşıma göre bireyden başlayarak aileyi, grupları, hane halklarını ve toplum yaşamını etkilemektedir.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76872"/>
            <a:ext cx="8229600" cy="3880088"/>
          </a:xfrm>
        </p:spPr>
        <p:txBody>
          <a:bodyPr/>
          <a:lstStyle/>
          <a:p>
            <a:pPr algn="just"/>
            <a:r>
              <a:rPr lang="tr-TR" dirty="0"/>
              <a:t>Toplumdaki en temel birim olan ailede; yoksulluk öncelikle ailenin doğasında var olan işlevlerin bozulmasına neden olarak etkisini göstermektedir. Birleşmiş </a:t>
            </a:r>
            <a:r>
              <a:rPr lang="tr-TR" dirty="0" err="1"/>
              <a:t>Milletler’in</a:t>
            </a:r>
            <a:r>
              <a:rPr lang="tr-TR" dirty="0"/>
              <a:t> aile tanımında olduğu gibi ailelerin </a:t>
            </a:r>
            <a:r>
              <a:rPr lang="tr-TR" dirty="0" err="1"/>
              <a:t>sosyo</a:t>
            </a:r>
            <a:r>
              <a:rPr lang="tr-TR" dirty="0"/>
              <a:t>-ekonomik işlevleri bulunmaktadır.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Makro düzeyde- </a:t>
            </a:r>
            <a:r>
              <a:rPr lang="tr-TR" b="1" i="1" dirty="0" err="1"/>
              <a:t>Sosyo</a:t>
            </a:r>
            <a:r>
              <a:rPr lang="tr-TR" b="1" i="1" dirty="0"/>
              <a:t>-politik güç</a:t>
            </a:r>
            <a:r>
              <a:rPr lang="tr-TR" b="1" dirty="0"/>
              <a:t>:</a:t>
            </a:r>
            <a:r>
              <a:rPr lang="tr-TR" dirty="0"/>
              <a:t> </a:t>
            </a:r>
            <a:endParaRPr lang="tr-TR" dirty="0" smtClean="0"/>
          </a:p>
          <a:p>
            <a:r>
              <a:rPr lang="tr-TR" dirty="0" smtClean="0"/>
              <a:t>Tanınma</a:t>
            </a:r>
            <a:r>
              <a:rPr lang="tr-TR" dirty="0"/>
              <a:t>, vatandaşlık hakları, </a:t>
            </a:r>
            <a:endParaRPr lang="tr-TR" dirty="0" smtClean="0"/>
          </a:p>
          <a:p>
            <a:r>
              <a:rPr lang="tr-TR" dirty="0" smtClean="0"/>
              <a:t>kaynakların </a:t>
            </a:r>
            <a:r>
              <a:rPr lang="tr-TR" dirty="0"/>
              <a:t>kontrolü, </a:t>
            </a:r>
            <a:endParaRPr lang="tr-TR" dirty="0" smtClean="0"/>
          </a:p>
          <a:p>
            <a:r>
              <a:rPr lang="tr-TR" dirty="0" smtClean="0"/>
              <a:t>olanaklara </a:t>
            </a:r>
            <a:r>
              <a:rPr lang="tr-TR" dirty="0"/>
              <a:t>erişme </a:t>
            </a:r>
            <a:endParaRPr lang="tr-TR" dirty="0" smtClean="0"/>
          </a:p>
          <a:p>
            <a:r>
              <a:rPr lang="tr-TR" dirty="0" smtClean="0"/>
              <a:t>sosyal </a:t>
            </a:r>
            <a:r>
              <a:rPr lang="tr-TR" dirty="0"/>
              <a:t>adalet ile ilişkilidir.</a:t>
            </a:r>
          </a:p>
          <a:p>
            <a:endParaRPr lang="tr-TR" dirty="0"/>
          </a:p>
        </p:txBody>
      </p:sp>
    </p:spTree>
    <p:extLst>
      <p:ext uri="{BB962C8B-B14F-4D97-AF65-F5344CB8AC3E}">
        <p14:creationId xmlns:p14="http://schemas.microsoft.com/office/powerpoint/2010/main" val="153606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31810471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TotalTime>
  <Words>412</Words>
  <Application>Microsoft Office PowerPoint</Application>
  <PresentationFormat>Ekran Gösterisi (4:3)</PresentationFormat>
  <Paragraphs>31</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2020-05-02T14:25:38Z</dcterms:modified>
</cp:coreProperties>
</file>