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80" r:id="rId4"/>
    <p:sldId id="281" r:id="rId5"/>
    <p:sldId id="282" r:id="rId6"/>
    <p:sldId id="283" r:id="rId7"/>
    <p:sldId id="300" r:id="rId8"/>
    <p:sldId id="320" r:id="rId9"/>
    <p:sldId id="328" r:id="rId10"/>
    <p:sldId id="325" r:id="rId11"/>
    <p:sldId id="323" r:id="rId12"/>
    <p:sldId id="330" r:id="rId13"/>
    <p:sldId id="301" r:id="rId14"/>
    <p:sldId id="331" r:id="rId15"/>
    <p:sldId id="313" r:id="rId16"/>
    <p:sldId id="291" r:id="rId17"/>
    <p:sldId id="287" r:id="rId18"/>
    <p:sldId id="288" r:id="rId19"/>
    <p:sldId id="290" r:id="rId20"/>
    <p:sldId id="289" r:id="rId21"/>
    <p:sldId id="292" r:id="rId22"/>
    <p:sldId id="293" r:id="rId23"/>
    <p:sldId id="315" r:id="rId24"/>
    <p:sldId id="295"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6713"/>
    <a:srgbClr val="000000"/>
    <a:srgbClr val="FFFF00"/>
    <a:srgbClr val="B3D3EA"/>
    <a:srgbClr val="78AD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8" autoAdjust="0"/>
    <p:restoredTop sz="95596" autoAdjust="0"/>
  </p:normalViewPr>
  <p:slideViewPr>
    <p:cSldViewPr>
      <p:cViewPr varScale="1">
        <p:scale>
          <a:sx n="115" d="100"/>
          <a:sy n="115" d="100"/>
        </p:scale>
        <p:origin x="124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tr-TR"/>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tr-TR"/>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tr-TR"/>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64FEC6B-8354-4AF8-BCB4-6B8B44F3E0E9}" type="slidenum">
              <a:rPr lang="en-US" altLang="tr-TR"/>
              <a:pPr/>
              <a:t>‹#›</a:t>
            </a:fld>
            <a:endParaRPr lang="en-US" altLang="tr-TR"/>
          </a:p>
        </p:txBody>
      </p:sp>
    </p:spTree>
    <p:extLst>
      <p:ext uri="{BB962C8B-B14F-4D97-AF65-F5344CB8AC3E}">
        <p14:creationId xmlns:p14="http://schemas.microsoft.com/office/powerpoint/2010/main" val="18489040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4CF3B8-390B-4097-B284-0F1A8580731D}" type="slidenum">
              <a:rPr lang="en-US" altLang="tr-TR"/>
              <a:pPr/>
              <a:t>1</a:t>
            </a:fld>
            <a:endParaRPr lang="en-US" altLang="tr-TR"/>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62973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D95258-286D-48B8-A7D5-DDE5B891D521}" type="slidenum">
              <a:rPr lang="en-US" altLang="tr-TR"/>
              <a:pPr/>
              <a:t>2</a:t>
            </a:fld>
            <a:endParaRPr lang="en-US" altLang="tr-TR"/>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415862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3</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3764840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4</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2544771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6314081-F656-44FF-9D82-37A86A424692}"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3254362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314081-F656-44FF-9D82-37A86A424692}"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3186737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314081-F656-44FF-9D82-37A86A424692}"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4009754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314081-F656-44FF-9D82-37A86A424692}"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1087594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6314081-F656-44FF-9D82-37A86A424692}"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3332196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6314081-F656-44FF-9D82-37A86A424692}"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330140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6314081-F656-44FF-9D82-37A86A424692}" type="datetimeFigureOut">
              <a:rPr lang="tr-TR" smtClean="0"/>
              <a:t>12.12.2019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489818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6314081-F656-44FF-9D82-37A86A424692}" type="datetimeFigureOut">
              <a:rPr lang="tr-TR" smtClean="0"/>
              <a:t>12.12.2019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372786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6314081-F656-44FF-9D82-37A86A424692}" type="datetimeFigureOut">
              <a:rPr lang="tr-TR" smtClean="0"/>
              <a:t>12.12.2019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444460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6314081-F656-44FF-9D82-37A86A424692}"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1608053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6314081-F656-44FF-9D82-37A86A424692}"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2BF8CE-38F8-4220-A603-74BEFFA7E6BE}" type="slidenum">
              <a:rPr lang="tr-TR" smtClean="0"/>
              <a:t>‹#›</a:t>
            </a:fld>
            <a:endParaRPr lang="tr-TR"/>
          </a:p>
        </p:txBody>
      </p:sp>
    </p:spTree>
    <p:extLst>
      <p:ext uri="{BB962C8B-B14F-4D97-AF65-F5344CB8AC3E}">
        <p14:creationId xmlns:p14="http://schemas.microsoft.com/office/powerpoint/2010/main" val="4166945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6314081-F656-44FF-9D82-37A86A424692}" type="datetimeFigureOut">
              <a:rPr lang="tr-TR" smtClean="0"/>
              <a:t>12.12.2019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42BF8CE-38F8-4220-A603-74BEFFA7E6BE}" type="slidenum">
              <a:rPr lang="tr-TR" smtClean="0"/>
              <a:t>‹#›</a:t>
            </a:fld>
            <a:endParaRPr lang="tr-TR"/>
          </a:p>
        </p:txBody>
      </p:sp>
    </p:spTree>
    <p:extLst>
      <p:ext uri="{BB962C8B-B14F-4D97-AF65-F5344CB8AC3E}">
        <p14:creationId xmlns:p14="http://schemas.microsoft.com/office/powerpoint/2010/main" val="29673987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811231" y="1988840"/>
            <a:ext cx="7597737" cy="704850"/>
          </a:xfrm>
        </p:spPr>
        <p:txBody>
          <a:bodyPr>
            <a:normAutofit fontScale="90000"/>
          </a:bodyPr>
          <a:lstStyle/>
          <a:p>
            <a:r>
              <a:rPr lang="tr-TR" b="1" dirty="0" smtClean="0">
                <a:cs typeface="Arial" pitchFamily="34" charset="0"/>
              </a:rPr>
              <a:t>DEPO TİPLERİ</a:t>
            </a:r>
            <a:endParaRPr lang="tr-TR" b="1" dirty="0">
              <a:solidFill>
                <a:schemeClr val="tx1"/>
              </a:solidFill>
            </a:endParaRPr>
          </a:p>
        </p:txBody>
      </p:sp>
      <p:sp>
        <p:nvSpPr>
          <p:cNvPr id="2053" name="Rectangle 5"/>
          <p:cNvSpPr>
            <a:spLocks noGrp="1" noChangeArrowheads="1"/>
          </p:cNvSpPr>
          <p:nvPr>
            <p:ph type="subTitle" idx="1"/>
          </p:nvPr>
        </p:nvSpPr>
        <p:spPr>
          <a:xfrm>
            <a:off x="1066799" y="4221088"/>
            <a:ext cx="7086600" cy="441325"/>
          </a:xfrm>
        </p:spPr>
        <p:txBody>
          <a:bodyPr/>
          <a:lstStyle/>
          <a:p>
            <a:r>
              <a:rPr lang="tr-TR" altLang="tr-TR" dirty="0" err="1" smtClean="0"/>
              <a:t>Öğr</a:t>
            </a:r>
            <a:r>
              <a:rPr lang="tr-TR" altLang="tr-TR" dirty="0" smtClean="0"/>
              <a:t>. Gör. Ozan ZAMBİ</a:t>
            </a:r>
            <a:endParaRPr lang="en-US" altLang="tr-TR" dirty="0"/>
          </a:p>
          <a:p>
            <a:endParaRPr lang="ru-RU" alt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Font typeface="Arial" panose="020B0604020202020204" pitchFamily="34" charset="0"/>
              <a:buNone/>
            </a:pPr>
            <a:r>
              <a:rPr lang="tr-TR" altLang="tr-TR" dirty="0"/>
              <a:t>4. Oransal nem ayarlaması yerlere ve duvarlara su püskürterek veya yıkama kuleleriyle yapılmaktadır.</a:t>
            </a:r>
          </a:p>
          <a:p>
            <a:pPr marL="0" indent="0" algn="just">
              <a:buFont typeface="Arial" panose="020B0604020202020204" pitchFamily="34" charset="0"/>
              <a:buNone/>
            </a:pPr>
            <a:endParaRPr lang="tr-TR" altLang="tr-TR" dirty="0"/>
          </a:p>
          <a:p>
            <a:pPr marL="0" indent="0" algn="just">
              <a:buFont typeface="Arial" panose="020B0604020202020204" pitchFamily="34" charset="0"/>
              <a:buNone/>
            </a:pPr>
            <a:r>
              <a:rPr lang="tr-TR" altLang="tr-TR" dirty="0"/>
              <a:t>5. Aşırı sıcak ve aşırı soğuk günlerde hava yıkama kuleleri kullanılmalıdır.</a:t>
            </a:r>
          </a:p>
          <a:p>
            <a:pPr marL="0" indent="0" algn="just">
              <a:buFont typeface="Arial" panose="020B0604020202020204" pitchFamily="34" charset="0"/>
              <a:buNone/>
            </a:pPr>
            <a:endParaRPr lang="tr-TR" altLang="tr-TR" dirty="0"/>
          </a:p>
          <a:p>
            <a:pPr marL="0" indent="0" algn="just">
              <a:buFont typeface="Arial" panose="020B0604020202020204" pitchFamily="34" charset="0"/>
              <a:buNone/>
            </a:pPr>
            <a:r>
              <a:rPr lang="tr-TR" altLang="tr-TR" dirty="0"/>
              <a:t>6. Depodaki havalandırma ve sirkülasyon hava yıkama kuleleriyle yapılmalıdır.</a:t>
            </a:r>
          </a:p>
          <a:p>
            <a:endParaRPr lang="tr-TR" dirty="0"/>
          </a:p>
        </p:txBody>
      </p:sp>
    </p:spTree>
    <p:extLst>
      <p:ext uri="{BB962C8B-B14F-4D97-AF65-F5344CB8AC3E}">
        <p14:creationId xmlns:p14="http://schemas.microsoft.com/office/powerpoint/2010/main" val="1303827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448798"/>
            <a:ext cx="8458200" cy="715962"/>
          </a:xfrm>
        </p:spPr>
        <p:txBody>
          <a:bodyPr>
            <a:normAutofit fontScale="90000"/>
          </a:bodyPr>
          <a:lstStyle/>
          <a:p>
            <a:r>
              <a:rPr lang="tr-TR" sz="3600" b="1" dirty="0"/>
              <a:t>2. MAKİNELİ SOĞUTMALI DEPOLAR</a:t>
            </a:r>
            <a:br>
              <a:rPr lang="tr-TR" sz="3600" b="1" dirty="0"/>
            </a:br>
            <a:endParaRPr lang="tr-TR" sz="3600" dirty="0"/>
          </a:p>
        </p:txBody>
      </p:sp>
      <p:sp>
        <p:nvSpPr>
          <p:cNvPr id="3" name="İçerik Yer Tutucusu 2"/>
          <p:cNvSpPr>
            <a:spLocks noGrp="1"/>
          </p:cNvSpPr>
          <p:nvPr>
            <p:ph idx="1"/>
          </p:nvPr>
        </p:nvSpPr>
        <p:spPr>
          <a:xfrm>
            <a:off x="179512" y="1371600"/>
            <a:ext cx="8659688" cy="4865712"/>
          </a:xfrm>
        </p:spPr>
        <p:txBody>
          <a:bodyPr/>
          <a:lstStyle/>
          <a:p>
            <a:r>
              <a:rPr lang="tr-TR" altLang="tr-TR" dirty="0"/>
              <a:t>Bu depolar sıcaklık, nem ve hava hareketinin kontrol altına alınabildiği sistemlerdir. </a:t>
            </a:r>
            <a:endParaRPr lang="tr-TR" altLang="tr-TR" dirty="0" smtClean="0"/>
          </a:p>
          <a:p>
            <a:pPr algn="just">
              <a:buFont typeface="Arial" charset="0"/>
              <a:buChar char="•"/>
              <a:defRPr/>
            </a:pPr>
            <a:r>
              <a:rPr lang="tr-TR" dirty="0"/>
              <a:t>Depo içinde bulunan </a:t>
            </a:r>
            <a:r>
              <a:rPr lang="tr-TR" b="1" dirty="0">
                <a:solidFill>
                  <a:srgbClr val="FF0000"/>
                </a:solidFill>
              </a:rPr>
              <a:t>termostat</a:t>
            </a:r>
            <a:r>
              <a:rPr lang="tr-TR" dirty="0"/>
              <a:t> yardımıyla sıcaklık ayarlaması yapılabilmektedir.</a:t>
            </a:r>
          </a:p>
          <a:p>
            <a:pPr marL="0" indent="0" algn="just">
              <a:buFont typeface="Arial" charset="0"/>
              <a:buNone/>
              <a:defRPr/>
            </a:pPr>
            <a:endParaRPr lang="tr-TR" dirty="0"/>
          </a:p>
          <a:p>
            <a:pPr marL="0" indent="0" algn="just">
              <a:buFont typeface="Arial" charset="0"/>
              <a:buNone/>
              <a:defRPr/>
            </a:pPr>
            <a:r>
              <a:rPr lang="tr-TR" dirty="0"/>
              <a:t>Depolarda sıcaklık oynamaları ±0.5</a:t>
            </a:r>
            <a:r>
              <a:rPr lang="tr-TR" baseline="30000" dirty="0"/>
              <a:t>o</a:t>
            </a:r>
            <a:r>
              <a:rPr lang="tr-TR" dirty="0"/>
              <a:t>C olmalı, en fazla da ±1</a:t>
            </a:r>
            <a:r>
              <a:rPr lang="tr-TR" baseline="30000" dirty="0"/>
              <a:t>o</a:t>
            </a:r>
            <a:r>
              <a:rPr lang="tr-TR" dirty="0"/>
              <a:t>C olmalıdır. Termostatın bu duyarlılık derecelerine sahip olması gerekmektedir. </a:t>
            </a:r>
          </a:p>
          <a:p>
            <a:endParaRPr lang="tr-TR" altLang="tr-TR" dirty="0"/>
          </a:p>
          <a:p>
            <a:endParaRPr lang="tr-TR" dirty="0"/>
          </a:p>
        </p:txBody>
      </p:sp>
    </p:spTree>
    <p:extLst>
      <p:ext uri="{BB962C8B-B14F-4D97-AF65-F5344CB8AC3E}">
        <p14:creationId xmlns:p14="http://schemas.microsoft.com/office/powerpoint/2010/main" val="1873163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01624" y="1196752"/>
            <a:ext cx="7848600" cy="5486400"/>
          </a:xfrm>
        </p:spPr>
        <p:txBody>
          <a:bodyPr/>
          <a:lstStyle/>
          <a:p>
            <a:pPr algn="just">
              <a:buFont typeface="Arial" charset="0"/>
              <a:buChar char="•"/>
              <a:defRPr/>
            </a:pPr>
            <a:r>
              <a:rPr lang="tr-TR" sz="2400" dirty="0"/>
              <a:t>Soğuğun üretimi depo içinde bulunan </a:t>
            </a:r>
            <a:r>
              <a:rPr lang="tr-TR" sz="2400" b="1" dirty="0" err="1">
                <a:solidFill>
                  <a:srgbClr val="FF0000"/>
                </a:solidFill>
              </a:rPr>
              <a:t>evaporatör</a:t>
            </a:r>
            <a:r>
              <a:rPr lang="tr-TR" sz="2400" b="1" dirty="0">
                <a:solidFill>
                  <a:srgbClr val="FF0000"/>
                </a:solidFill>
              </a:rPr>
              <a:t> </a:t>
            </a:r>
            <a:r>
              <a:rPr lang="tr-TR" sz="2400" dirty="0"/>
              <a:t>yardımıyla olmakta, soğuğun dağılımı ise </a:t>
            </a:r>
            <a:r>
              <a:rPr lang="tr-TR" sz="2400" dirty="0" err="1"/>
              <a:t>evaporatör</a:t>
            </a:r>
            <a:r>
              <a:rPr lang="tr-TR" sz="2400" dirty="0"/>
              <a:t> arkasında bulunan </a:t>
            </a:r>
            <a:r>
              <a:rPr lang="tr-TR" sz="2400" b="1" dirty="0">
                <a:solidFill>
                  <a:srgbClr val="FF0000"/>
                </a:solidFill>
              </a:rPr>
              <a:t>fanlar </a:t>
            </a:r>
            <a:r>
              <a:rPr lang="tr-TR" sz="2400" dirty="0"/>
              <a:t>yardımıyla olmaktadır. </a:t>
            </a:r>
          </a:p>
          <a:p>
            <a:pPr marL="0" indent="0" algn="just">
              <a:buFont typeface="Arial" charset="0"/>
              <a:buNone/>
              <a:defRPr/>
            </a:pPr>
            <a:endParaRPr lang="tr-TR" sz="2400" dirty="0"/>
          </a:p>
          <a:p>
            <a:pPr marL="0" indent="0" algn="just">
              <a:buFont typeface="Arial" charset="0"/>
              <a:buNone/>
              <a:defRPr/>
            </a:pPr>
            <a:r>
              <a:rPr lang="tr-TR" sz="2400" dirty="0"/>
              <a:t>Ürünler üzerindeki hava hareketi 0.1-0.5m/</a:t>
            </a:r>
            <a:r>
              <a:rPr lang="tr-TR" sz="2400" dirty="0" err="1"/>
              <a:t>sn</a:t>
            </a:r>
            <a:r>
              <a:rPr lang="tr-TR" sz="2400" dirty="0"/>
              <a:t> olmalı, bunun sağlanabilmesi için de </a:t>
            </a:r>
            <a:r>
              <a:rPr lang="tr-TR" sz="2400" dirty="0" err="1"/>
              <a:t>evaporatörden</a:t>
            </a:r>
            <a:r>
              <a:rPr lang="tr-TR" sz="2400" dirty="0"/>
              <a:t> çıkış hızı 4-7m/</a:t>
            </a:r>
            <a:r>
              <a:rPr lang="tr-TR" sz="2400" dirty="0" err="1"/>
              <a:t>sn</a:t>
            </a:r>
            <a:r>
              <a:rPr lang="tr-TR" sz="2400" dirty="0"/>
              <a:t> olmalıdır.</a:t>
            </a:r>
          </a:p>
          <a:p>
            <a:endParaRPr lang="tr-TR" sz="2400" dirty="0"/>
          </a:p>
        </p:txBody>
      </p:sp>
    </p:spTree>
    <p:extLst>
      <p:ext uri="{BB962C8B-B14F-4D97-AF65-F5344CB8AC3E}">
        <p14:creationId xmlns:p14="http://schemas.microsoft.com/office/powerpoint/2010/main" val="5001917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3" name="İçerik Yer Tutucusu 2"/>
          <p:cNvSpPr>
            <a:spLocks noGrp="1"/>
          </p:cNvSpPr>
          <p:nvPr>
            <p:ph idx="1"/>
          </p:nvPr>
        </p:nvSpPr>
        <p:spPr>
          <a:xfrm>
            <a:off x="-5484" y="1371600"/>
            <a:ext cx="8839200" cy="5486400"/>
          </a:xfrm>
        </p:spPr>
        <p:txBody>
          <a:bodyPr/>
          <a:lstStyle/>
          <a:p>
            <a:pPr algn="just">
              <a:buNone/>
            </a:pPr>
            <a:r>
              <a:rPr lang="tr-TR" altLang="tr-TR" sz="2800" dirty="0" smtClean="0"/>
              <a:t>    </a:t>
            </a:r>
            <a:r>
              <a:rPr lang="tr-TR" altLang="tr-TR" sz="2800" dirty="0"/>
              <a:t>Depo içindeki nem üretimi önemli ölçüde soğutma sırasında olmaktadır. Yeterli olmadığında duvarlara ve zemine su püskürtülerek veya depoya buhar verilerek istenilen nem düzeyi sağlanabilmektedir.</a:t>
            </a:r>
          </a:p>
          <a:p>
            <a:pPr algn="just">
              <a:buNone/>
            </a:pPr>
            <a:endParaRPr lang="tr-TR" sz="2800" dirty="0"/>
          </a:p>
        </p:txBody>
      </p:sp>
    </p:spTree>
    <p:extLst>
      <p:ext uri="{BB962C8B-B14F-4D97-AF65-F5344CB8AC3E}">
        <p14:creationId xmlns:p14="http://schemas.microsoft.com/office/powerpoint/2010/main" val="2401562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r>
              <a:rPr lang="tr-TR" sz="3600" dirty="0" smtClean="0"/>
              <a:t>Soğutucu Akışkanlar Kullanılarak Muhafaza</a:t>
            </a:r>
            <a:endParaRPr lang="tr-TR" sz="3600" dirty="0"/>
          </a:p>
        </p:txBody>
      </p:sp>
      <p:sp>
        <p:nvSpPr>
          <p:cNvPr id="3" name="İçerik Yer Tutucusu 2"/>
          <p:cNvSpPr>
            <a:spLocks noGrp="1"/>
          </p:cNvSpPr>
          <p:nvPr>
            <p:ph idx="1"/>
          </p:nvPr>
        </p:nvSpPr>
        <p:spPr>
          <a:xfrm>
            <a:off x="251520" y="1196752"/>
            <a:ext cx="8587680" cy="5486400"/>
          </a:xfrm>
        </p:spPr>
        <p:txBody>
          <a:bodyPr/>
          <a:lstStyle/>
          <a:p>
            <a:r>
              <a:rPr lang="tr-TR" sz="2400" dirty="0" smtClean="0"/>
              <a:t>Doğadaki soğuk dikkate alınmaksızın doğrudan doğruya makine ile elde edilen soğuktur.</a:t>
            </a:r>
          </a:p>
          <a:p>
            <a:r>
              <a:rPr lang="tr-TR" sz="2400" dirty="0" smtClean="0"/>
              <a:t>Ortam sıcaklığının düşük sıcaklıklarda kaynayan soğutucu akışkanlar yardımı ile başka bir ortama iletimi yapılarak ilk ortam sıcaklığının düşürülmesi esasına dayanır.</a:t>
            </a:r>
          </a:p>
          <a:p>
            <a:r>
              <a:rPr lang="tr-TR" sz="2400" dirty="0" smtClean="0"/>
              <a:t>Soğutma işlemi, kapalı bir alan içerisinde </a:t>
            </a:r>
            <a:r>
              <a:rPr lang="tr-TR" sz="2400" dirty="0" err="1" smtClean="0"/>
              <a:t>komprasör</a:t>
            </a:r>
            <a:r>
              <a:rPr lang="tr-TR" sz="2400" dirty="0" smtClean="0"/>
              <a:t>, </a:t>
            </a:r>
            <a:r>
              <a:rPr lang="tr-TR" sz="2400" dirty="0" err="1" smtClean="0"/>
              <a:t>kondensör</a:t>
            </a:r>
            <a:r>
              <a:rPr lang="tr-TR" sz="2400" dirty="0" smtClean="0"/>
              <a:t>, </a:t>
            </a:r>
            <a:r>
              <a:rPr lang="tr-TR" sz="2400" dirty="0" err="1" smtClean="0"/>
              <a:t>evaporatör</a:t>
            </a:r>
            <a:r>
              <a:rPr lang="tr-TR" sz="2400" dirty="0" smtClean="0"/>
              <a:t> ve genleşme valfi adı verilen ana elemanlar yardımı ile gerçekleşir ve üretilen soğukluk oda içerisinde homojen bir </a:t>
            </a:r>
            <a:r>
              <a:rPr lang="tr-TR" sz="2400" dirty="0" err="1" smtClean="0"/>
              <a:t>şeilde</a:t>
            </a:r>
            <a:r>
              <a:rPr lang="tr-TR" sz="2400" dirty="0" smtClean="0"/>
              <a:t> dağıtılmaktadır.</a:t>
            </a:r>
            <a:endParaRPr lang="tr-TR" sz="2400" dirty="0"/>
          </a:p>
        </p:txBody>
      </p:sp>
    </p:spTree>
    <p:extLst>
      <p:ext uri="{BB962C8B-B14F-4D97-AF65-F5344CB8AC3E}">
        <p14:creationId xmlns:p14="http://schemas.microsoft.com/office/powerpoint/2010/main" val="4227586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75516" y="404664"/>
            <a:ext cx="8458200" cy="715962"/>
          </a:xfrm>
        </p:spPr>
        <p:txBody>
          <a:bodyPr>
            <a:normAutofit fontScale="90000"/>
          </a:bodyPr>
          <a:lstStyle/>
          <a:p>
            <a:r>
              <a:rPr lang="tr-TR" sz="3200" b="1" dirty="0"/>
              <a:t>Soğuk hava depolarında kullanılan soğutucu maddeler</a:t>
            </a:r>
            <a:br>
              <a:rPr lang="tr-TR" sz="3200" b="1" dirty="0"/>
            </a:br>
            <a:endParaRPr lang="tr-TR" sz="3200" dirty="0"/>
          </a:p>
        </p:txBody>
      </p:sp>
      <p:sp>
        <p:nvSpPr>
          <p:cNvPr id="3" name="İçerik Yer Tutucusu 2"/>
          <p:cNvSpPr>
            <a:spLocks noGrp="1"/>
          </p:cNvSpPr>
          <p:nvPr>
            <p:ph idx="1"/>
          </p:nvPr>
        </p:nvSpPr>
        <p:spPr>
          <a:xfrm>
            <a:off x="-252536" y="1351048"/>
            <a:ext cx="9289032" cy="5486400"/>
          </a:xfrm>
        </p:spPr>
        <p:txBody>
          <a:bodyPr/>
          <a:lstStyle/>
          <a:p>
            <a:pPr marL="0" indent="0" algn="just">
              <a:buFont typeface="Arial" panose="020B0604020202020204" pitchFamily="34" charset="0"/>
              <a:buNone/>
            </a:pPr>
            <a:r>
              <a:rPr lang="tr-TR" altLang="tr-TR" sz="2400" dirty="0" smtClean="0"/>
              <a:t>    </a:t>
            </a:r>
            <a:endParaRPr lang="tr-TR" altLang="tr-TR" sz="2400" dirty="0">
              <a:solidFill>
                <a:srgbClr val="FF0000"/>
              </a:solidFill>
            </a:endParaRPr>
          </a:p>
          <a:p>
            <a:pPr lvl="1" algn="just"/>
            <a:r>
              <a:rPr lang="tr-TR" altLang="tr-TR" sz="2400" b="1" dirty="0">
                <a:solidFill>
                  <a:srgbClr val="FF0000"/>
                </a:solidFill>
              </a:rPr>
              <a:t>Freon-12 (R-12): </a:t>
            </a:r>
            <a:r>
              <a:rPr lang="tr-TR" altLang="tr-TR" sz="2400" dirty="0"/>
              <a:t>kokusuz bir gazdır, küçük kapasiteli ticari depolarda ve buzdolaplarında yaygın olarak kullanılır. </a:t>
            </a:r>
          </a:p>
          <a:p>
            <a:pPr lvl="1" algn="just"/>
            <a:endParaRPr lang="tr-TR" altLang="tr-TR" sz="2400" dirty="0"/>
          </a:p>
          <a:p>
            <a:pPr lvl="1" algn="just"/>
            <a:r>
              <a:rPr lang="tr-TR" altLang="tr-TR" sz="2400" b="1" dirty="0">
                <a:solidFill>
                  <a:srgbClr val="FF0000"/>
                </a:solidFill>
              </a:rPr>
              <a:t>Freon-22 (R-22): </a:t>
            </a:r>
            <a:r>
              <a:rPr lang="tr-TR" altLang="tr-TR" sz="2400" dirty="0"/>
              <a:t>derin donduruculu sistemlerde kullanılan kokusuz bir gazdır. </a:t>
            </a:r>
          </a:p>
          <a:p>
            <a:pPr lvl="1" algn="just"/>
            <a:endParaRPr lang="tr-TR" altLang="tr-TR" sz="2400" dirty="0"/>
          </a:p>
          <a:p>
            <a:pPr lvl="1" algn="just"/>
            <a:r>
              <a:rPr lang="tr-TR" altLang="tr-TR" sz="2400" b="1" dirty="0">
                <a:solidFill>
                  <a:srgbClr val="FF0000"/>
                </a:solidFill>
              </a:rPr>
              <a:t>NH</a:t>
            </a:r>
            <a:r>
              <a:rPr lang="tr-TR" altLang="tr-TR" sz="2400" b="1" baseline="-25000" dirty="0">
                <a:solidFill>
                  <a:srgbClr val="FF0000"/>
                </a:solidFill>
              </a:rPr>
              <a:t>3</a:t>
            </a:r>
            <a:r>
              <a:rPr lang="tr-TR" altLang="tr-TR" sz="2400" b="1" dirty="0">
                <a:solidFill>
                  <a:srgbClr val="FF0000"/>
                </a:solidFill>
              </a:rPr>
              <a:t>: </a:t>
            </a:r>
            <a:r>
              <a:rPr lang="tr-TR" altLang="tr-TR" sz="2400" dirty="0"/>
              <a:t>keskin kokulu ve zehirli bir gazdır, büyük kapasiteli ticari depolarda kullanılır. </a:t>
            </a:r>
          </a:p>
          <a:p>
            <a:pPr marL="0" indent="0">
              <a:buNone/>
            </a:pPr>
            <a:endParaRPr lang="tr-TR" sz="2400" dirty="0"/>
          </a:p>
        </p:txBody>
      </p:sp>
    </p:spTree>
    <p:extLst>
      <p:ext uri="{BB962C8B-B14F-4D97-AF65-F5344CB8AC3E}">
        <p14:creationId xmlns:p14="http://schemas.microsoft.com/office/powerpoint/2010/main" val="17245737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pPr>
              <a:defRPr/>
            </a:pPr>
            <a:r>
              <a:rPr lang="tr-TR" sz="3200" b="1" dirty="0"/>
              <a:t>3.KONTROLLÜ ATMOSFERLİ DEPOLAR</a:t>
            </a:r>
          </a:p>
        </p:txBody>
      </p:sp>
      <p:sp>
        <p:nvSpPr>
          <p:cNvPr id="5" name="İçerik Yer Tutucusu 2"/>
          <p:cNvSpPr txBox="1">
            <a:spLocks/>
          </p:cNvSpPr>
          <p:nvPr/>
        </p:nvSpPr>
        <p:spPr bwMode="auto">
          <a:xfrm>
            <a:off x="179512" y="1556792"/>
            <a:ext cx="8659688"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tr-TR" altLang="tr-TR" sz="2800" dirty="0" smtClean="0"/>
              <a:t>a</a:t>
            </a:r>
            <a:r>
              <a:rPr lang="tr-TR" altLang="tr-TR" sz="2800" dirty="0"/>
              <a:t>) Tek Yönlü Kontrollü Atmosferli Depolar</a:t>
            </a:r>
          </a:p>
          <a:p>
            <a:pPr marL="0" indent="0" algn="just">
              <a:buFont typeface="Arial" panose="020B0604020202020204" pitchFamily="34" charset="0"/>
              <a:buNone/>
            </a:pPr>
            <a:r>
              <a:rPr lang="tr-TR" altLang="tr-TR" sz="2800" dirty="0"/>
              <a:t>b) Çift Yönlü Atmosferli Depolar</a:t>
            </a:r>
          </a:p>
          <a:p>
            <a:pPr marL="0" indent="0" algn="just">
              <a:buFont typeface="Arial" panose="020B0604020202020204" pitchFamily="34" charset="0"/>
              <a:buNone/>
            </a:pPr>
            <a:endParaRPr lang="tr-TR" altLang="tr-TR" sz="2800" dirty="0"/>
          </a:p>
          <a:p>
            <a:pPr marL="0" indent="0" algn="just">
              <a:buFont typeface="Arial" panose="020B0604020202020204" pitchFamily="34" charset="0"/>
              <a:buNone/>
            </a:pPr>
            <a:r>
              <a:rPr lang="tr-TR" altLang="tr-TR" sz="2800" dirty="0"/>
              <a:t>Bu depoların inşaat özellikleri ve soğutma özellikleri makineli soğutmalı depoların özelliklerine benzer. Farklı olarak depo gaz bileşimi de kontrol edildiği için depolar inşa edilirken sıcaklık ve nem geçirgenliğine karşı izolasyon yapılmaktadır. </a:t>
            </a:r>
          </a:p>
          <a:p>
            <a:pPr marL="0" indent="0" algn="just">
              <a:buFont typeface="Arial" panose="020B0604020202020204" pitchFamily="34" charset="0"/>
              <a:buNone/>
            </a:pPr>
            <a:endParaRPr lang="tr-TR" altLang="tr-TR" sz="2800" dirty="0"/>
          </a:p>
          <a:p>
            <a:pPr marL="0" indent="0" algn="just">
              <a:buFont typeface="Arial" panose="020B0604020202020204" pitchFamily="34" charset="0"/>
              <a:buNone/>
            </a:pPr>
            <a:r>
              <a:rPr lang="tr-TR" altLang="tr-TR" sz="2800" dirty="0"/>
              <a:t>Bu depolarda 4 depo faktörü de kontrol altında tutulabilmektedir. </a:t>
            </a:r>
          </a:p>
          <a:p>
            <a:pPr marL="0" indent="0" algn="just">
              <a:buFontTx/>
              <a:buNone/>
            </a:pPr>
            <a:endParaRPr lang="tr-TR" sz="2800" dirty="0" smtClean="0"/>
          </a:p>
          <a:p>
            <a:pPr marL="0" indent="0" algn="just">
              <a:buFontTx/>
              <a:buNone/>
            </a:pPr>
            <a:endParaRPr lang="tr-TR" sz="2800" b="1" dirty="0" smtClean="0">
              <a:solidFill>
                <a:srgbClr val="FF0000"/>
              </a:solidFill>
            </a:endParaRPr>
          </a:p>
          <a:p>
            <a:pPr marL="0" indent="0" algn="just">
              <a:buFontTx/>
              <a:buNone/>
            </a:pPr>
            <a:endParaRPr lang="tr-TR" sz="2800" dirty="0"/>
          </a:p>
        </p:txBody>
      </p:sp>
    </p:spTree>
    <p:extLst>
      <p:ext uri="{BB962C8B-B14F-4D97-AF65-F5344CB8AC3E}">
        <p14:creationId xmlns:p14="http://schemas.microsoft.com/office/powerpoint/2010/main" val="1242292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2"/>
          <p:cNvSpPr txBox="1">
            <a:spLocks/>
          </p:cNvSpPr>
          <p:nvPr/>
        </p:nvSpPr>
        <p:spPr bwMode="auto">
          <a:xfrm>
            <a:off x="179512" y="1412776"/>
            <a:ext cx="8659688"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tr-TR" altLang="tr-TR" sz="2400" dirty="0"/>
              <a:t>1. Ürünler soğukta muhafazaya göre, daha uzun süre muhafaza edilmektedir.</a:t>
            </a:r>
          </a:p>
          <a:p>
            <a:pPr marL="0" indent="0" algn="just">
              <a:buFont typeface="Arial" panose="020B0604020202020204" pitchFamily="34" charset="0"/>
              <a:buNone/>
            </a:pPr>
            <a:r>
              <a:rPr lang="tr-TR" altLang="tr-TR" sz="2400" dirty="0"/>
              <a:t>2. Ürünlerin muhafaza sonrasındaki ömürleri daha uzun olmaktadır.</a:t>
            </a:r>
          </a:p>
          <a:p>
            <a:pPr marL="0" indent="0" algn="just">
              <a:buFont typeface="Arial" panose="020B0604020202020204" pitchFamily="34" charset="0"/>
              <a:buNone/>
            </a:pPr>
            <a:r>
              <a:rPr lang="tr-TR" altLang="tr-TR" sz="2400" dirty="0"/>
              <a:t>3. Üşüme zararları ortadan kalkmaktadır.</a:t>
            </a:r>
          </a:p>
          <a:p>
            <a:pPr marL="0" indent="0" algn="just">
              <a:buFont typeface="Arial" panose="020B0604020202020204" pitchFamily="34" charset="0"/>
              <a:buNone/>
            </a:pPr>
            <a:r>
              <a:rPr lang="tr-TR" altLang="tr-TR" sz="2400" dirty="0"/>
              <a:t>4. Mikroorganizma faaliyetleri azalmaktadır.</a:t>
            </a:r>
          </a:p>
          <a:p>
            <a:pPr marL="0" indent="0" algn="just">
              <a:buFontTx/>
              <a:buNone/>
            </a:pPr>
            <a:endParaRPr lang="tr-TR" sz="3600" b="1" dirty="0" smtClean="0">
              <a:solidFill>
                <a:srgbClr val="FF0000"/>
              </a:solidFill>
            </a:endParaRPr>
          </a:p>
          <a:p>
            <a:pPr marL="0" indent="0" algn="just">
              <a:buFontTx/>
              <a:buNone/>
            </a:pPr>
            <a:endParaRPr lang="tr-TR" sz="2400" dirty="0"/>
          </a:p>
        </p:txBody>
      </p:sp>
      <p:sp>
        <p:nvSpPr>
          <p:cNvPr id="2" name="Unvan 1"/>
          <p:cNvSpPr>
            <a:spLocks noGrp="1"/>
          </p:cNvSpPr>
          <p:nvPr>
            <p:ph type="title"/>
          </p:nvPr>
        </p:nvSpPr>
        <p:spPr>
          <a:xfrm>
            <a:off x="406136" y="332656"/>
            <a:ext cx="8458200" cy="715962"/>
          </a:xfrm>
        </p:spPr>
        <p:txBody>
          <a:bodyPr>
            <a:normAutofit fontScale="90000"/>
          </a:bodyPr>
          <a:lstStyle/>
          <a:p>
            <a:r>
              <a:rPr lang="tr-TR" sz="3200" b="1" dirty="0">
                <a:solidFill>
                  <a:schemeClr val="tx1"/>
                </a:solidFill>
              </a:rPr>
              <a:t>Kontrollü atmosferli depoların </a:t>
            </a:r>
            <a:r>
              <a:rPr lang="tr-TR" sz="3200" b="1" dirty="0" smtClean="0">
                <a:solidFill>
                  <a:schemeClr val="tx1"/>
                </a:solidFill>
              </a:rPr>
              <a:t/>
            </a:r>
            <a:br>
              <a:rPr lang="tr-TR" sz="3200" b="1" dirty="0" smtClean="0">
                <a:solidFill>
                  <a:schemeClr val="tx1"/>
                </a:solidFill>
              </a:rPr>
            </a:br>
            <a:r>
              <a:rPr lang="tr-TR" sz="3200" b="1" dirty="0" smtClean="0">
                <a:solidFill>
                  <a:schemeClr val="tx1"/>
                </a:solidFill>
              </a:rPr>
              <a:t>avantajlı </a:t>
            </a:r>
            <a:r>
              <a:rPr lang="tr-TR" sz="3200" b="1" dirty="0">
                <a:solidFill>
                  <a:schemeClr val="tx1"/>
                </a:solidFill>
              </a:rPr>
              <a:t>yönleri</a:t>
            </a:r>
            <a:br>
              <a:rPr lang="tr-TR" sz="3200" b="1" dirty="0">
                <a:solidFill>
                  <a:schemeClr val="tx1"/>
                </a:solidFill>
              </a:rPr>
            </a:br>
            <a:endParaRPr lang="tr-TR" sz="3200" dirty="0"/>
          </a:p>
        </p:txBody>
      </p:sp>
    </p:spTree>
    <p:extLst>
      <p:ext uri="{BB962C8B-B14F-4D97-AF65-F5344CB8AC3E}">
        <p14:creationId xmlns:p14="http://schemas.microsoft.com/office/powerpoint/2010/main" val="2071425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23528" y="1536174"/>
            <a:ext cx="8640960" cy="4455835"/>
          </a:xfrm>
          <a:prstGeom prst="rect">
            <a:avLst/>
          </a:prstGeom>
        </p:spPr>
        <p:txBody>
          <a:bodyPr wrap="square">
            <a:spAutoFit/>
          </a:bodyPr>
          <a:lstStyle/>
          <a:p>
            <a:pPr marL="0" indent="0" algn="just">
              <a:lnSpc>
                <a:spcPct val="150000"/>
              </a:lnSpc>
              <a:buFont typeface="Arial" panose="020B0604020202020204" pitchFamily="34" charset="0"/>
              <a:buNone/>
            </a:pPr>
            <a:r>
              <a:rPr lang="tr-TR" altLang="tr-TR" dirty="0" smtClean="0"/>
              <a:t>1. Depo </a:t>
            </a:r>
            <a:r>
              <a:rPr lang="tr-TR" altLang="tr-TR" dirty="0"/>
              <a:t>kapatıldıktan sonra depo </a:t>
            </a:r>
            <a:r>
              <a:rPr lang="tr-TR" altLang="tr-TR" dirty="0" err="1"/>
              <a:t>içersine</a:t>
            </a:r>
            <a:r>
              <a:rPr lang="tr-TR" altLang="tr-TR" dirty="0"/>
              <a:t> girilip ürün rahatlıkla kontrol edilemez, ürünün kontrolü depo kapısına konacak pencereden bakılarak yapılır</a:t>
            </a:r>
            <a:r>
              <a:rPr lang="tr-TR" altLang="tr-TR" dirty="0" smtClean="0"/>
              <a:t>.</a:t>
            </a:r>
            <a:endParaRPr lang="tr-TR" altLang="tr-TR" dirty="0"/>
          </a:p>
          <a:p>
            <a:pPr marL="0" indent="0" algn="just">
              <a:lnSpc>
                <a:spcPct val="150000"/>
              </a:lnSpc>
              <a:buFont typeface="Arial" panose="020B0604020202020204" pitchFamily="34" charset="0"/>
              <a:buNone/>
            </a:pPr>
            <a:r>
              <a:rPr lang="tr-TR" altLang="tr-TR" dirty="0" smtClean="0"/>
              <a:t>2</a:t>
            </a:r>
            <a:r>
              <a:rPr lang="tr-TR" altLang="tr-TR" dirty="0"/>
              <a:t>. İlk konsantrasyonların sağlanması zordur</a:t>
            </a:r>
            <a:r>
              <a:rPr lang="tr-TR" altLang="tr-TR" dirty="0" smtClean="0"/>
              <a:t>.</a:t>
            </a:r>
            <a:endParaRPr lang="tr-TR" altLang="tr-TR" dirty="0"/>
          </a:p>
          <a:p>
            <a:pPr marL="0" indent="0" algn="just">
              <a:lnSpc>
                <a:spcPct val="150000"/>
              </a:lnSpc>
              <a:buFont typeface="Arial" panose="020B0604020202020204" pitchFamily="34" charset="0"/>
              <a:buNone/>
            </a:pPr>
            <a:r>
              <a:rPr lang="tr-TR" altLang="tr-TR" dirty="0"/>
              <a:t>3. Çeşitli arızaların giderilmesi zor ve tehlikelidir</a:t>
            </a:r>
            <a:r>
              <a:rPr lang="tr-TR" altLang="tr-TR" dirty="0" smtClean="0"/>
              <a:t>.</a:t>
            </a:r>
            <a:endParaRPr lang="tr-TR" altLang="tr-TR" dirty="0"/>
          </a:p>
          <a:p>
            <a:pPr marL="0" indent="0" algn="just">
              <a:lnSpc>
                <a:spcPct val="150000"/>
              </a:lnSpc>
              <a:buFont typeface="Arial" panose="020B0604020202020204" pitchFamily="34" charset="0"/>
              <a:buNone/>
            </a:pPr>
            <a:r>
              <a:rPr lang="tr-TR" altLang="tr-TR" dirty="0"/>
              <a:t>4. Gaz konsantrasyonu iyi ayarlanmadığında çeşitli fizyolojik bozukluklar meydana gelebilmektedir.</a:t>
            </a:r>
          </a:p>
          <a:p>
            <a:pPr marL="0" indent="0" algn="just">
              <a:lnSpc>
                <a:spcPct val="150000"/>
              </a:lnSpc>
              <a:buFont typeface="Arial" panose="020B0604020202020204" pitchFamily="34" charset="0"/>
              <a:buNone/>
            </a:pPr>
            <a:r>
              <a:rPr lang="tr-TR" altLang="tr-TR" dirty="0"/>
              <a:t>5. İnşaat ve amortisman giderleri fazladır.</a:t>
            </a:r>
          </a:p>
        </p:txBody>
      </p:sp>
      <p:sp>
        <p:nvSpPr>
          <p:cNvPr id="2" name="Dikdörtgen 1"/>
          <p:cNvSpPr/>
          <p:nvPr/>
        </p:nvSpPr>
        <p:spPr>
          <a:xfrm>
            <a:off x="611560" y="21760"/>
            <a:ext cx="8064896" cy="954107"/>
          </a:xfrm>
          <a:prstGeom prst="rect">
            <a:avLst/>
          </a:prstGeom>
        </p:spPr>
        <p:txBody>
          <a:bodyPr wrap="square">
            <a:spAutoFit/>
          </a:bodyPr>
          <a:lstStyle/>
          <a:p>
            <a:pPr>
              <a:defRPr/>
            </a:pPr>
            <a:r>
              <a:rPr lang="tr-TR" sz="2800" b="1" dirty="0"/>
              <a:t>Kontrollü atmosferli depoların </a:t>
            </a:r>
            <a:endParaRPr lang="tr-TR" sz="2800" b="1" dirty="0" smtClean="0"/>
          </a:p>
          <a:p>
            <a:pPr>
              <a:defRPr/>
            </a:pPr>
            <a:r>
              <a:rPr lang="tr-TR" sz="2800" b="1" dirty="0" smtClean="0"/>
              <a:t>dezavantajlı </a:t>
            </a:r>
            <a:r>
              <a:rPr lang="tr-TR" sz="2800" b="1" dirty="0"/>
              <a:t>yönleri</a:t>
            </a:r>
          </a:p>
        </p:txBody>
      </p:sp>
    </p:spTree>
    <p:extLst>
      <p:ext uri="{BB962C8B-B14F-4D97-AF65-F5344CB8AC3E}">
        <p14:creationId xmlns:p14="http://schemas.microsoft.com/office/powerpoint/2010/main" val="44320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188640"/>
            <a:ext cx="8458200" cy="715962"/>
          </a:xfrm>
        </p:spPr>
        <p:txBody>
          <a:bodyPr/>
          <a:lstStyle/>
          <a:p>
            <a:pPr>
              <a:defRPr/>
            </a:pPr>
            <a:r>
              <a:rPr lang="tr-TR" sz="3200" b="1" dirty="0"/>
              <a:t>A. Tek Yönlü Kontrollü Atmosferli Depolar </a:t>
            </a:r>
          </a:p>
        </p:txBody>
      </p:sp>
      <p:sp>
        <p:nvSpPr>
          <p:cNvPr id="5" name="İçerik Yer Tutucusu 2"/>
          <p:cNvSpPr>
            <a:spLocks noGrp="1"/>
          </p:cNvSpPr>
          <p:nvPr>
            <p:ph idx="1"/>
          </p:nvPr>
        </p:nvSpPr>
        <p:spPr>
          <a:xfrm>
            <a:off x="236696" y="1371600"/>
            <a:ext cx="8587680" cy="5486400"/>
          </a:xfrm>
        </p:spPr>
        <p:txBody>
          <a:bodyPr>
            <a:normAutofit/>
          </a:bodyPr>
          <a:lstStyle/>
          <a:p>
            <a:pPr algn="just"/>
            <a:r>
              <a:rPr lang="tr-TR" altLang="tr-TR" sz="2400" dirty="0"/>
              <a:t>Bu depolarda </a:t>
            </a:r>
            <a:r>
              <a:rPr lang="tr-TR" altLang="tr-TR" sz="2400" u="sng" dirty="0"/>
              <a:t>yalnızca CO</a:t>
            </a:r>
            <a:r>
              <a:rPr lang="tr-TR" altLang="tr-TR" sz="2400" u="sng" baseline="-25000" dirty="0"/>
              <a:t>2</a:t>
            </a:r>
            <a:r>
              <a:rPr lang="tr-TR" altLang="tr-TR" sz="2400" u="sng" dirty="0"/>
              <a:t> </a:t>
            </a:r>
            <a:r>
              <a:rPr lang="tr-TR" altLang="tr-TR" sz="2400" dirty="0"/>
              <a:t>üzerinde işlem yapılmaktadır. </a:t>
            </a:r>
          </a:p>
          <a:p>
            <a:pPr algn="just"/>
            <a:r>
              <a:rPr lang="tr-TR" altLang="tr-TR" sz="2400" dirty="0"/>
              <a:t>CO</a:t>
            </a:r>
            <a:r>
              <a:rPr lang="tr-TR" altLang="tr-TR" sz="2400" baseline="-25000" dirty="0"/>
              <a:t>2</a:t>
            </a:r>
            <a:r>
              <a:rPr lang="tr-TR" altLang="tr-TR" sz="2400" dirty="0"/>
              <a:t> oranının artırıldığı ölçüde O</a:t>
            </a:r>
            <a:r>
              <a:rPr lang="tr-TR" altLang="tr-TR" sz="2400" baseline="-25000" dirty="0"/>
              <a:t>2</a:t>
            </a:r>
            <a:r>
              <a:rPr lang="tr-TR" altLang="tr-TR" sz="2400" dirty="0"/>
              <a:t> miktarında azalma meydana gelmektedir. </a:t>
            </a:r>
          </a:p>
          <a:p>
            <a:pPr marL="0" indent="0" algn="just">
              <a:buNone/>
            </a:pPr>
            <a:endParaRPr lang="tr-TR" sz="2400" dirty="0" smtClean="0"/>
          </a:p>
        </p:txBody>
      </p:sp>
    </p:spTree>
    <p:extLst>
      <p:ext uri="{BB962C8B-B14F-4D97-AF65-F5344CB8AC3E}">
        <p14:creationId xmlns:p14="http://schemas.microsoft.com/office/powerpoint/2010/main" val="36418443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242156" y="332656"/>
            <a:ext cx="8534400" cy="715963"/>
          </a:xfrm>
        </p:spPr>
        <p:txBody>
          <a:bodyPr>
            <a:normAutofit fontScale="90000"/>
          </a:bodyPr>
          <a:lstStyle/>
          <a:p>
            <a:r>
              <a:rPr lang="tr-TR" sz="2400" b="1" dirty="0"/>
              <a:t>TÜRKİYE’DE SOĞUK HAVA DEPOLARININ </a:t>
            </a:r>
            <a:r>
              <a:rPr lang="tr-TR" sz="2400" b="1" dirty="0" smtClean="0"/>
              <a:t/>
            </a:r>
            <a:br>
              <a:rPr lang="tr-TR" sz="2400" b="1" dirty="0" smtClean="0"/>
            </a:br>
            <a:r>
              <a:rPr lang="tr-TR" sz="2400" b="1" dirty="0" smtClean="0"/>
              <a:t>KAPASİTESİ </a:t>
            </a:r>
            <a:r>
              <a:rPr lang="tr-TR" sz="2400" b="1" dirty="0"/>
              <a:t> </a:t>
            </a:r>
            <a:r>
              <a:rPr lang="tr-TR" sz="2400" b="1" dirty="0" smtClean="0"/>
              <a:t>ve </a:t>
            </a:r>
            <a:r>
              <a:rPr lang="tr-TR" sz="2400" b="1" dirty="0"/>
              <a:t>GELİŞİMİ </a:t>
            </a:r>
            <a:br>
              <a:rPr lang="tr-TR" sz="2400" b="1" dirty="0"/>
            </a:br>
            <a:endParaRPr lang="ru-RU" altLang="tr-TR" sz="2400" dirty="0">
              <a:solidFill>
                <a:srgbClr val="C00000"/>
              </a:solidFill>
            </a:endParaRPr>
          </a:p>
        </p:txBody>
      </p:sp>
      <p:sp>
        <p:nvSpPr>
          <p:cNvPr id="2" name="İçerik Yer Tutucusu 1"/>
          <p:cNvSpPr>
            <a:spLocks noGrp="1"/>
          </p:cNvSpPr>
          <p:nvPr>
            <p:ph idx="1"/>
          </p:nvPr>
        </p:nvSpPr>
        <p:spPr>
          <a:xfrm>
            <a:off x="242156" y="1375056"/>
            <a:ext cx="8659688" cy="5486400"/>
          </a:xfrm>
        </p:spPr>
        <p:txBody>
          <a:bodyPr/>
          <a:lstStyle/>
          <a:p>
            <a:pPr marL="0" indent="0" algn="just">
              <a:buFont typeface="Arial" panose="020B0604020202020204" pitchFamily="34" charset="0"/>
              <a:buNone/>
            </a:pPr>
            <a:r>
              <a:rPr lang="tr-TR" altLang="tr-TR" sz="2400" dirty="0"/>
              <a:t>Ülkemizde ilk soğuk hava deposu 1904 yılında İstanbul’da kurulmuştur. </a:t>
            </a:r>
          </a:p>
          <a:p>
            <a:pPr marL="0" indent="0" algn="just">
              <a:buFont typeface="Arial" panose="020B0604020202020204" pitchFamily="34" charset="0"/>
              <a:buNone/>
            </a:pPr>
            <a:endParaRPr lang="tr-TR" altLang="tr-TR" sz="2400" dirty="0"/>
          </a:p>
          <a:p>
            <a:pPr marL="0" indent="0" algn="just">
              <a:buFont typeface="Arial" panose="020B0604020202020204" pitchFamily="34" charset="0"/>
              <a:buNone/>
            </a:pPr>
            <a:r>
              <a:rPr lang="tr-TR" altLang="tr-TR" sz="2400" dirty="0"/>
              <a:t>Bu tarihten 1950 yılına kadar çok yavaş bir gelişme kaydedilmesine karşın 1950 yılından sonra özellikle Et-Balık Kurumu gibi kuruluşların da devreye girmesiyle birlikte hızlı bir gelişme göstermiştir ve 643.000 tonluk bir kapasiteye ulaşmıştır</a:t>
            </a:r>
            <a:r>
              <a:rPr lang="tr-TR" altLang="tr-TR" sz="2400" dirty="0" smtClean="0"/>
              <a:t>.</a:t>
            </a:r>
          </a:p>
          <a:p>
            <a:pPr marL="0" indent="0" algn="just">
              <a:buFont typeface="Arial" panose="020B0604020202020204" pitchFamily="34" charset="0"/>
              <a:buNone/>
            </a:pPr>
            <a:endParaRPr lang="tr-TR" altLang="tr-TR" sz="2400" dirty="0"/>
          </a:p>
          <a:p>
            <a:pPr marL="0" indent="0" algn="just">
              <a:buFont typeface="Arial" panose="020B0604020202020204" pitchFamily="34" charset="0"/>
              <a:buNone/>
            </a:pPr>
            <a:endParaRPr lang="tr-TR" altLang="tr-TR" sz="2400" dirty="0"/>
          </a:p>
        </p:txBody>
      </p:sp>
      <p:sp>
        <p:nvSpPr>
          <p:cNvPr id="4" name="Dikdörtgen 3"/>
          <p:cNvSpPr/>
          <p:nvPr/>
        </p:nvSpPr>
        <p:spPr>
          <a:xfrm>
            <a:off x="318356" y="4365104"/>
            <a:ext cx="8583488" cy="830997"/>
          </a:xfrm>
          <a:prstGeom prst="rect">
            <a:avLst/>
          </a:prstGeom>
        </p:spPr>
        <p:txBody>
          <a:bodyPr wrap="square">
            <a:spAutoFit/>
          </a:bodyPr>
          <a:lstStyle/>
          <a:p>
            <a:pPr marL="0" indent="0" algn="just">
              <a:buFont typeface="Arial" panose="020B0604020202020204" pitchFamily="34" charset="0"/>
              <a:buNone/>
            </a:pPr>
            <a:r>
              <a:rPr lang="tr-TR" altLang="tr-TR" sz="2400" dirty="0"/>
              <a:t>Bu kapasitenin önemli bir kısmında meyve sebze muhafazası yapılmakta olup bu miktar 444.000 ton dolayındadır.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bwMode="auto">
          <a:xfrm>
            <a:off x="323528" y="1484784"/>
            <a:ext cx="8458200"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charset="0"/>
              <a:buChar char="•"/>
              <a:defRPr/>
            </a:pPr>
            <a:r>
              <a:rPr lang="tr-TR" sz="2400" b="1" dirty="0"/>
              <a:t>%CO</a:t>
            </a:r>
            <a:r>
              <a:rPr lang="tr-TR" sz="2400" b="1" baseline="-25000" dirty="0"/>
              <a:t>2</a:t>
            </a:r>
            <a:r>
              <a:rPr lang="tr-TR" sz="2400" b="1" dirty="0"/>
              <a:t> + %O</a:t>
            </a:r>
            <a:r>
              <a:rPr lang="tr-TR" sz="2400" b="1" baseline="-25000" dirty="0"/>
              <a:t>2</a:t>
            </a:r>
            <a:r>
              <a:rPr lang="tr-TR" sz="2400" b="1" dirty="0"/>
              <a:t> = % 21 </a:t>
            </a:r>
            <a:r>
              <a:rPr lang="tr-TR" sz="2400" dirty="0"/>
              <a:t>olacak şekilde ayarlama yapılmalıdır. </a:t>
            </a:r>
          </a:p>
          <a:p>
            <a:pPr>
              <a:buFont typeface="Arial" charset="0"/>
              <a:buChar char="•"/>
              <a:defRPr/>
            </a:pPr>
            <a:endParaRPr lang="tr-TR" sz="2400" dirty="0"/>
          </a:p>
          <a:p>
            <a:pPr>
              <a:buFont typeface="Arial" charset="0"/>
              <a:buChar char="•"/>
              <a:defRPr/>
            </a:pPr>
            <a:r>
              <a:rPr lang="tr-TR" sz="2400" dirty="0"/>
              <a:t>Önce CO</a:t>
            </a:r>
            <a:r>
              <a:rPr lang="tr-TR" sz="2400" baseline="-25000" dirty="0"/>
              <a:t>2</a:t>
            </a:r>
            <a:r>
              <a:rPr lang="tr-TR" sz="2400" dirty="0"/>
              <a:t> oranı yükselmekte, daha sonra havalandırmalarla istenilen konsantrasyon sağlanmaktadır</a:t>
            </a:r>
            <a:r>
              <a:rPr lang="tr-TR" sz="2400" dirty="0" smtClean="0"/>
              <a:t>.</a:t>
            </a:r>
          </a:p>
          <a:p>
            <a:pPr>
              <a:buFont typeface="Arial" charset="0"/>
              <a:buChar char="•"/>
              <a:defRPr/>
            </a:pPr>
            <a:endParaRPr lang="tr-TR" sz="2400" dirty="0"/>
          </a:p>
          <a:p>
            <a:pPr>
              <a:buFont typeface="Arial" charset="0"/>
              <a:buChar char="•"/>
              <a:defRPr/>
            </a:pPr>
            <a:r>
              <a:rPr lang="pl-PL" sz="2400" dirty="0"/>
              <a:t>Örneğin : %3 CO</a:t>
            </a:r>
            <a:r>
              <a:rPr lang="pl-PL" sz="2400" baseline="-25000" dirty="0"/>
              <a:t>2</a:t>
            </a:r>
            <a:r>
              <a:rPr lang="pl-PL" sz="2400" dirty="0"/>
              <a:t> + %18O</a:t>
            </a:r>
            <a:r>
              <a:rPr lang="pl-PL" sz="2400" baseline="-25000" dirty="0"/>
              <a:t>2</a:t>
            </a:r>
            <a:r>
              <a:rPr lang="pl-PL" sz="2400" dirty="0"/>
              <a:t>= 21 </a:t>
            </a:r>
            <a:endParaRPr lang="tr-TR" sz="2400" dirty="0"/>
          </a:p>
          <a:p>
            <a:pPr marL="0" indent="0">
              <a:buNone/>
              <a:defRPr/>
            </a:pPr>
            <a:r>
              <a:rPr lang="tr-TR" sz="2400" dirty="0" smtClean="0"/>
              <a:t> </a:t>
            </a:r>
            <a:endParaRPr lang="tr-TR" sz="2400" dirty="0"/>
          </a:p>
        </p:txBody>
      </p:sp>
    </p:spTree>
    <p:extLst>
      <p:ext uri="{BB962C8B-B14F-4D97-AF65-F5344CB8AC3E}">
        <p14:creationId xmlns:p14="http://schemas.microsoft.com/office/powerpoint/2010/main" val="38953320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sz="3200" b="1" dirty="0"/>
              <a:t>B. Çift Yönlü Kontrollü Atmosferli Depolar </a:t>
            </a:r>
            <a:br>
              <a:rPr lang="tr-TR" sz="3200" b="1" dirty="0"/>
            </a:br>
            <a:endParaRPr lang="tr-TR" sz="3200" dirty="0"/>
          </a:p>
        </p:txBody>
      </p:sp>
      <p:sp>
        <p:nvSpPr>
          <p:cNvPr id="4" name="İçerik Yer Tutucusu 3"/>
          <p:cNvSpPr>
            <a:spLocks noGrp="1"/>
          </p:cNvSpPr>
          <p:nvPr>
            <p:ph idx="1"/>
          </p:nvPr>
        </p:nvSpPr>
        <p:spPr>
          <a:xfrm>
            <a:off x="178368" y="1340768"/>
            <a:ext cx="8892480" cy="5715000"/>
          </a:xfrm>
        </p:spPr>
        <p:txBody>
          <a:bodyPr/>
          <a:lstStyle/>
          <a:p>
            <a:pPr algn="just">
              <a:buFont typeface="Arial" charset="0"/>
              <a:buChar char="•"/>
              <a:defRPr/>
            </a:pPr>
            <a:r>
              <a:rPr lang="tr-TR" sz="2800" dirty="0"/>
              <a:t>Bu sistemde </a:t>
            </a:r>
            <a:r>
              <a:rPr lang="tr-TR" sz="2800" u="sng" dirty="0"/>
              <a:t>hem O</a:t>
            </a:r>
            <a:r>
              <a:rPr lang="tr-TR" sz="2800" u="sng" baseline="-25000" dirty="0"/>
              <a:t>2</a:t>
            </a:r>
            <a:r>
              <a:rPr lang="tr-TR" sz="2800" u="sng" dirty="0"/>
              <a:t> hem de CO</a:t>
            </a:r>
            <a:r>
              <a:rPr lang="tr-TR" sz="2800" u="sng" baseline="-25000" dirty="0"/>
              <a:t>2</a:t>
            </a:r>
            <a:r>
              <a:rPr lang="tr-TR" sz="2800" u="sng" dirty="0"/>
              <a:t> </a:t>
            </a:r>
            <a:r>
              <a:rPr lang="tr-TR" sz="2800" dirty="0"/>
              <a:t>kontrol altına alınmaktadır.</a:t>
            </a:r>
          </a:p>
          <a:p>
            <a:pPr algn="just">
              <a:buFont typeface="Arial" charset="0"/>
              <a:buChar char="•"/>
              <a:defRPr/>
            </a:pPr>
            <a:endParaRPr lang="tr-TR" sz="2800" dirty="0"/>
          </a:p>
          <a:p>
            <a:pPr algn="just">
              <a:buFont typeface="Arial" charset="0"/>
              <a:buChar char="•"/>
              <a:defRPr/>
            </a:pPr>
            <a:r>
              <a:rPr lang="tr-TR" sz="2800" b="1" dirty="0"/>
              <a:t>%CO</a:t>
            </a:r>
            <a:r>
              <a:rPr lang="tr-TR" sz="2800" b="1" baseline="-25000" dirty="0"/>
              <a:t>2</a:t>
            </a:r>
            <a:r>
              <a:rPr lang="tr-TR" sz="2800" b="1" dirty="0"/>
              <a:t> + %O</a:t>
            </a:r>
            <a:r>
              <a:rPr lang="tr-TR" sz="2800" b="1" baseline="-25000" dirty="0"/>
              <a:t>2</a:t>
            </a:r>
            <a:r>
              <a:rPr lang="tr-TR" sz="2800" b="1" dirty="0"/>
              <a:t> &lt; % 21 </a:t>
            </a:r>
            <a:r>
              <a:rPr lang="tr-TR" sz="2800" dirty="0"/>
              <a:t>olacak şekilde ayarlama yapılır. </a:t>
            </a:r>
          </a:p>
          <a:p>
            <a:pPr>
              <a:buFont typeface="Arial" charset="0"/>
              <a:buChar char="•"/>
              <a:defRPr/>
            </a:pPr>
            <a:endParaRPr lang="tr-TR" sz="2800" dirty="0"/>
          </a:p>
          <a:p>
            <a:pPr marL="0" indent="0">
              <a:buFont typeface="Arial" charset="0"/>
              <a:buNone/>
              <a:defRPr/>
            </a:pPr>
            <a:r>
              <a:rPr lang="tr-TR" sz="2800" dirty="0"/>
              <a:t>Örneğin: %3CO</a:t>
            </a:r>
            <a:r>
              <a:rPr lang="tr-TR" sz="2800" baseline="-25000" dirty="0"/>
              <a:t>2</a:t>
            </a:r>
            <a:r>
              <a:rPr lang="tr-TR" sz="2800" dirty="0"/>
              <a:t> + %6O</a:t>
            </a:r>
            <a:r>
              <a:rPr lang="tr-TR" sz="2800" baseline="-25000" dirty="0"/>
              <a:t>2</a:t>
            </a:r>
            <a:r>
              <a:rPr lang="tr-TR" sz="2800" dirty="0"/>
              <a:t> &lt; % 21 </a:t>
            </a:r>
          </a:p>
          <a:p>
            <a:pPr marL="0" indent="0">
              <a:buNone/>
            </a:pPr>
            <a:endParaRPr lang="tr-TR" sz="2800" dirty="0"/>
          </a:p>
        </p:txBody>
      </p:sp>
    </p:spTree>
    <p:extLst>
      <p:ext uri="{BB962C8B-B14F-4D97-AF65-F5344CB8AC3E}">
        <p14:creationId xmlns:p14="http://schemas.microsoft.com/office/powerpoint/2010/main" val="297209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2 İçerik Yer Tutucusu"/>
          <p:cNvSpPr>
            <a:spLocks noGrp="1"/>
          </p:cNvSpPr>
          <p:nvPr>
            <p:ph idx="1"/>
          </p:nvPr>
        </p:nvSpPr>
        <p:spPr>
          <a:xfrm>
            <a:off x="139080" y="1253331"/>
            <a:ext cx="8839200" cy="4351338"/>
          </a:xfrm>
        </p:spPr>
        <p:txBody>
          <a:bodyPr rtlCol="0">
            <a:normAutofit/>
          </a:bodyPr>
          <a:lstStyle/>
          <a:p>
            <a:pPr marL="0" indent="0" algn="just">
              <a:buFont typeface="Arial" charset="0"/>
              <a:buNone/>
              <a:defRPr/>
            </a:pPr>
            <a:r>
              <a:rPr lang="tr-TR" sz="2400" dirty="0"/>
              <a:t>Bu sistemde konsantrasyonun ayarlaması için O</a:t>
            </a:r>
            <a:r>
              <a:rPr lang="tr-TR" sz="2400" baseline="-25000" dirty="0"/>
              <a:t>2</a:t>
            </a:r>
            <a:r>
              <a:rPr lang="tr-TR" sz="2400" dirty="0"/>
              <a:t> ve CO</a:t>
            </a:r>
            <a:r>
              <a:rPr lang="tr-TR" sz="2400" baseline="-25000" dirty="0"/>
              <a:t>2</a:t>
            </a:r>
            <a:r>
              <a:rPr lang="tr-TR" sz="2400" dirty="0"/>
              <a:t>’i bağlayan çeşitli bağlayıcı maddeler kullanılmaktadır. </a:t>
            </a:r>
          </a:p>
          <a:p>
            <a:pPr marL="0" indent="0" algn="just">
              <a:buFont typeface="Arial" charset="0"/>
              <a:buNone/>
              <a:defRPr/>
            </a:pPr>
            <a:endParaRPr lang="tr-TR" sz="2400" dirty="0"/>
          </a:p>
          <a:p>
            <a:pPr algn="just">
              <a:buFont typeface="Arial" charset="0"/>
              <a:buChar char="•"/>
              <a:defRPr/>
            </a:pPr>
            <a:r>
              <a:rPr lang="tr-TR" sz="2400" b="1" dirty="0"/>
              <a:t>O</a:t>
            </a:r>
            <a:r>
              <a:rPr lang="tr-TR" sz="2400" b="1" baseline="-25000" dirty="0"/>
              <a:t>2</a:t>
            </a:r>
            <a:r>
              <a:rPr lang="tr-TR" sz="2400" b="1" dirty="0"/>
              <a:t>’i </a:t>
            </a:r>
            <a:r>
              <a:rPr lang="tr-TR" sz="2400" dirty="0"/>
              <a:t>bağlamak için; </a:t>
            </a:r>
            <a:r>
              <a:rPr lang="tr-TR" sz="2400" b="1" dirty="0"/>
              <a:t>Azot ve </a:t>
            </a:r>
            <a:r>
              <a:rPr lang="tr-TR" sz="2400" b="1" dirty="0" err="1"/>
              <a:t>Propan</a:t>
            </a:r>
            <a:r>
              <a:rPr lang="tr-TR" sz="2400" b="1" dirty="0"/>
              <a:t> sobaları </a:t>
            </a:r>
          </a:p>
          <a:p>
            <a:pPr algn="just">
              <a:buFont typeface="Arial" charset="0"/>
              <a:buChar char="•"/>
              <a:defRPr/>
            </a:pPr>
            <a:endParaRPr lang="tr-TR" sz="2400" dirty="0"/>
          </a:p>
          <a:p>
            <a:pPr algn="just">
              <a:buFont typeface="Arial" charset="0"/>
              <a:buChar char="•"/>
              <a:defRPr/>
            </a:pPr>
            <a:r>
              <a:rPr lang="tr-TR" sz="2400" b="1" dirty="0"/>
              <a:t>CO</a:t>
            </a:r>
            <a:r>
              <a:rPr lang="tr-TR" sz="2400" b="1" baseline="-25000" dirty="0"/>
              <a:t>2</a:t>
            </a:r>
            <a:r>
              <a:rPr lang="tr-TR" sz="2400" b="1" dirty="0"/>
              <a:t>’i </a:t>
            </a:r>
            <a:r>
              <a:rPr lang="tr-TR" sz="2400" dirty="0"/>
              <a:t>bağlamak için; KOH ve </a:t>
            </a:r>
            <a:r>
              <a:rPr lang="tr-TR" sz="2400" dirty="0" err="1"/>
              <a:t>NaOH</a:t>
            </a:r>
            <a:r>
              <a:rPr lang="tr-TR" sz="2400" dirty="0"/>
              <a:t> , </a:t>
            </a:r>
            <a:r>
              <a:rPr lang="tr-TR" sz="2400" dirty="0" err="1"/>
              <a:t>Ba</a:t>
            </a:r>
            <a:r>
              <a:rPr lang="tr-TR" sz="2400" dirty="0"/>
              <a:t>(OH)</a:t>
            </a:r>
            <a:r>
              <a:rPr lang="tr-TR" sz="2400" baseline="-25000" dirty="0"/>
              <a:t>2</a:t>
            </a:r>
            <a:r>
              <a:rPr lang="tr-TR" sz="2400" dirty="0"/>
              <a:t> ve aktif kömür gibi kimyasallar kullanılmaktadır. </a:t>
            </a:r>
          </a:p>
        </p:txBody>
      </p:sp>
    </p:spTree>
    <p:extLst>
      <p:ext uri="{BB962C8B-B14F-4D97-AF65-F5344CB8AC3E}">
        <p14:creationId xmlns:p14="http://schemas.microsoft.com/office/powerpoint/2010/main" val="13720169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5800" y="404664"/>
            <a:ext cx="8458200" cy="715962"/>
          </a:xfrm>
        </p:spPr>
        <p:txBody>
          <a:bodyPr>
            <a:normAutofit fontScale="90000"/>
          </a:bodyPr>
          <a:lstStyle/>
          <a:p>
            <a:r>
              <a:rPr lang="tr-TR" sz="2800" b="1" dirty="0"/>
              <a:t>4. MODİFİYE ATMOSFERDE MUHAFAZA </a:t>
            </a:r>
            <a:r>
              <a:rPr lang="tr-TR" sz="2800" b="1" dirty="0" smtClean="0"/>
              <a:t/>
            </a:r>
            <a:br>
              <a:rPr lang="tr-TR" sz="2800" b="1" dirty="0" smtClean="0"/>
            </a:br>
            <a:r>
              <a:rPr lang="tr-TR" sz="2800" b="1" dirty="0" smtClean="0"/>
              <a:t>(</a:t>
            </a:r>
            <a:r>
              <a:rPr lang="tr-TR" sz="2800" b="1" dirty="0"/>
              <a:t>Özel Plastik Torbalarda Muhafaza)</a:t>
            </a:r>
            <a:br>
              <a:rPr lang="tr-TR" sz="2800" b="1" dirty="0"/>
            </a:br>
            <a:endParaRPr lang="tr-TR" sz="2800" dirty="0"/>
          </a:p>
        </p:txBody>
      </p:sp>
      <p:sp>
        <p:nvSpPr>
          <p:cNvPr id="3" name="İçerik Yer Tutucusu 2"/>
          <p:cNvSpPr>
            <a:spLocks noGrp="1"/>
          </p:cNvSpPr>
          <p:nvPr>
            <p:ph idx="1"/>
          </p:nvPr>
        </p:nvSpPr>
        <p:spPr>
          <a:xfrm>
            <a:off x="153248" y="1371600"/>
            <a:ext cx="8964488" cy="5009728"/>
          </a:xfrm>
        </p:spPr>
        <p:txBody>
          <a:bodyPr/>
          <a:lstStyle/>
          <a:p>
            <a:pPr marL="0" indent="0" algn="just">
              <a:buFont typeface="Arial" panose="020B0604020202020204" pitchFamily="34" charset="0"/>
              <a:buNone/>
            </a:pPr>
            <a:r>
              <a:rPr lang="tr-TR" altLang="tr-TR" sz="2400" dirty="0"/>
              <a:t>Bu sistemde meyve ve sebzeler değişik gaz geçirgenliklerine sahip plastik torbalarda soğuk ortamda muhafaza edilmektedir. </a:t>
            </a:r>
          </a:p>
          <a:p>
            <a:pPr marL="0" indent="0" algn="just">
              <a:buFont typeface="Arial" panose="020B0604020202020204" pitchFamily="34" charset="0"/>
              <a:buNone/>
            </a:pPr>
            <a:endParaRPr lang="tr-TR" altLang="tr-TR" sz="2400" dirty="0"/>
          </a:p>
          <a:p>
            <a:pPr marL="0" indent="0" algn="just">
              <a:buFont typeface="Arial" panose="020B0604020202020204" pitchFamily="34" charset="0"/>
              <a:buNone/>
            </a:pPr>
            <a:r>
              <a:rPr lang="tr-TR" altLang="tr-TR" sz="2400" dirty="0"/>
              <a:t>(</a:t>
            </a:r>
            <a:r>
              <a:rPr lang="tr-TR" altLang="tr-TR" sz="2400" dirty="0" err="1"/>
              <a:t>Modifiye</a:t>
            </a:r>
            <a:r>
              <a:rPr lang="tr-TR" altLang="tr-TR" sz="2400" dirty="0"/>
              <a:t>: kısmen uyarlama). </a:t>
            </a:r>
          </a:p>
          <a:p>
            <a:pPr algn="just"/>
            <a:endParaRPr lang="tr-TR" sz="2400" dirty="0"/>
          </a:p>
        </p:txBody>
      </p:sp>
    </p:spTree>
    <p:extLst>
      <p:ext uri="{BB962C8B-B14F-4D97-AF65-F5344CB8AC3E}">
        <p14:creationId xmlns:p14="http://schemas.microsoft.com/office/powerpoint/2010/main" val="29775766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9238" y="260648"/>
            <a:ext cx="8458200" cy="715962"/>
          </a:xfrm>
        </p:spPr>
        <p:txBody>
          <a:bodyPr/>
          <a:lstStyle/>
          <a:p>
            <a:pPr>
              <a:buFont typeface="Arial" charset="0"/>
              <a:buNone/>
              <a:defRPr/>
            </a:pPr>
            <a:r>
              <a:rPr lang="tr-TR" sz="2800" b="1" dirty="0"/>
              <a:t>5. DÜŞÜK BASINÇ ALTINDA MUHAFAZA DEPOLARI </a:t>
            </a:r>
          </a:p>
        </p:txBody>
      </p:sp>
      <p:sp>
        <p:nvSpPr>
          <p:cNvPr id="5" name="2 İçerik Yer Tutucusu"/>
          <p:cNvSpPr txBox="1">
            <a:spLocks/>
          </p:cNvSpPr>
          <p:nvPr/>
        </p:nvSpPr>
        <p:spPr bwMode="auto">
          <a:xfrm>
            <a:off x="423863" y="1484784"/>
            <a:ext cx="8108950" cy="435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lnSpcReduction="10000"/>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tr-TR" altLang="tr-TR" sz="2400" dirty="0"/>
              <a:t>Bu sistemde basınç düşürülerek, basıncın düşmesine bağlı olarak O</a:t>
            </a:r>
            <a:r>
              <a:rPr lang="tr-TR" altLang="tr-TR" sz="2400" baseline="-25000" dirty="0"/>
              <a:t>2</a:t>
            </a:r>
            <a:r>
              <a:rPr lang="tr-TR" altLang="tr-TR" sz="2400" dirty="0"/>
              <a:t> oranının düşmesi prensibinden yararlanılmaktadır.</a:t>
            </a:r>
          </a:p>
          <a:p>
            <a:pPr marL="0" indent="0" algn="just">
              <a:buFont typeface="Arial" panose="020B0604020202020204" pitchFamily="34" charset="0"/>
              <a:buNone/>
            </a:pPr>
            <a:endParaRPr lang="tr-TR" altLang="tr-TR" sz="2400" dirty="0"/>
          </a:p>
          <a:p>
            <a:pPr marL="0" indent="0" algn="just">
              <a:buFont typeface="Arial" panose="020B0604020202020204" pitchFamily="34" charset="0"/>
              <a:buNone/>
            </a:pPr>
            <a:r>
              <a:rPr lang="pt-BR" altLang="tr-TR" sz="2400" dirty="0"/>
              <a:t>1 Atm hava basıncında %21 O</a:t>
            </a:r>
            <a:r>
              <a:rPr lang="pt-BR" altLang="tr-TR" sz="2400" baseline="-25000" dirty="0"/>
              <a:t>2</a:t>
            </a:r>
            <a:r>
              <a:rPr lang="pt-BR" altLang="tr-TR" sz="2400" dirty="0"/>
              <a:t>, %0.03</a:t>
            </a:r>
            <a:r>
              <a:rPr lang="tr-TR" altLang="tr-TR" sz="2400" dirty="0"/>
              <a:t> </a:t>
            </a:r>
            <a:r>
              <a:rPr lang="pt-BR" altLang="tr-TR" sz="2400" dirty="0"/>
              <a:t>CO</a:t>
            </a:r>
            <a:r>
              <a:rPr lang="pt-BR" altLang="tr-TR" sz="2400" baseline="-25000" dirty="0"/>
              <a:t>2</a:t>
            </a:r>
            <a:r>
              <a:rPr lang="pt-BR" altLang="tr-TR" sz="2400" dirty="0"/>
              <a:t>, %78 N</a:t>
            </a:r>
            <a:r>
              <a:rPr lang="pt-BR" altLang="tr-TR" sz="2400" baseline="-25000" dirty="0"/>
              <a:t>2</a:t>
            </a:r>
            <a:r>
              <a:rPr lang="pt-BR" altLang="tr-TR" sz="2400" dirty="0"/>
              <a:t> bulunur. </a:t>
            </a:r>
          </a:p>
          <a:p>
            <a:pPr marL="0" indent="0" algn="just">
              <a:buFont typeface="Arial" panose="020B0604020202020204" pitchFamily="34" charset="0"/>
              <a:buNone/>
            </a:pPr>
            <a:r>
              <a:rPr lang="pt-BR" altLang="tr-TR" sz="2400" dirty="0"/>
              <a:t>0.1 Atm hava basıncında %2.1 O</a:t>
            </a:r>
            <a:r>
              <a:rPr lang="pt-BR" altLang="tr-TR" sz="2400" baseline="-25000" dirty="0"/>
              <a:t>2</a:t>
            </a:r>
            <a:r>
              <a:rPr lang="pt-BR" altLang="tr-TR" sz="2400" dirty="0"/>
              <a:t>, %0.003</a:t>
            </a:r>
            <a:r>
              <a:rPr lang="tr-TR" altLang="tr-TR" sz="2400" dirty="0"/>
              <a:t> </a:t>
            </a:r>
            <a:r>
              <a:rPr lang="pt-BR" altLang="tr-TR" sz="2400" dirty="0"/>
              <a:t>CO</a:t>
            </a:r>
            <a:r>
              <a:rPr lang="pt-BR" altLang="tr-TR" sz="2400" baseline="-25000" dirty="0"/>
              <a:t>2</a:t>
            </a:r>
            <a:r>
              <a:rPr lang="pt-BR" altLang="tr-TR" sz="2400" dirty="0"/>
              <a:t>, %7.8 N</a:t>
            </a:r>
            <a:r>
              <a:rPr lang="pt-BR" altLang="tr-TR" sz="2400" baseline="-25000" dirty="0"/>
              <a:t>2</a:t>
            </a:r>
            <a:r>
              <a:rPr lang="pt-BR" altLang="tr-TR" sz="2400" dirty="0"/>
              <a:t> bulunur. </a:t>
            </a:r>
            <a:endParaRPr lang="tr-TR" altLang="tr-TR" sz="2400" dirty="0"/>
          </a:p>
          <a:p>
            <a:pPr marL="0" indent="0" algn="just">
              <a:buFont typeface="Arial" panose="020B0604020202020204" pitchFamily="34" charset="0"/>
              <a:buNone/>
            </a:pPr>
            <a:endParaRPr lang="tr-TR" altLang="tr-TR" sz="2400" dirty="0"/>
          </a:p>
          <a:p>
            <a:pPr marL="0" indent="0" algn="just">
              <a:buFont typeface="Arial" panose="020B0604020202020204" pitchFamily="34" charset="0"/>
              <a:buNone/>
            </a:pPr>
            <a:r>
              <a:rPr lang="tr-TR" altLang="tr-TR" sz="2400" dirty="0"/>
              <a:t>Bu sistem özel çelik tanklar içerisinde uygulanabilmektedir. Çilek, lale, gül gibi muhafaza süresi muhafaza süresi çok kısa olan ürünler için öncelikle uygunluk taşımaktadır. Ancak maliyetin yüksek olmasından geniş bir yayılım alanı bulamamıştır.</a:t>
            </a:r>
          </a:p>
          <a:p>
            <a:pPr marL="0" indent="0" algn="just">
              <a:buFont typeface="Arial" charset="0"/>
              <a:buNone/>
              <a:defRPr/>
            </a:pPr>
            <a:endParaRPr lang="tr-TR" sz="2400" dirty="0"/>
          </a:p>
        </p:txBody>
      </p:sp>
    </p:spTree>
    <p:extLst>
      <p:ext uri="{BB962C8B-B14F-4D97-AF65-F5344CB8AC3E}">
        <p14:creationId xmlns:p14="http://schemas.microsoft.com/office/powerpoint/2010/main" val="1058575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İçerik Yer Tutucusu 2"/>
          <p:cNvSpPr txBox="1">
            <a:spLocks/>
          </p:cNvSpPr>
          <p:nvPr/>
        </p:nvSpPr>
        <p:spPr bwMode="auto">
          <a:xfrm>
            <a:off x="1835696" y="548680"/>
            <a:ext cx="7128792"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tr-TR" altLang="tr-TR" sz="2400" dirty="0"/>
              <a:t>Bölgelerimize göre depoların dağılımına bakıldığında en fazla kapasitenin Marmara Bölgesi’nde olduğunu, bunu Ege ve Akdeniz Bölgelerinin izlediğini görmekteyiz.</a:t>
            </a:r>
          </a:p>
          <a:p>
            <a:pPr marL="0" indent="0" algn="just">
              <a:buFont typeface="Arial" panose="020B0604020202020204" pitchFamily="34" charset="0"/>
              <a:buNone/>
            </a:pPr>
            <a:endParaRPr lang="tr-TR" altLang="tr-TR" sz="2400" dirty="0"/>
          </a:p>
          <a:p>
            <a:pPr marL="0" indent="0" algn="just">
              <a:buFont typeface="Arial" panose="020B0604020202020204" pitchFamily="34" charset="0"/>
              <a:buNone/>
            </a:pPr>
            <a:r>
              <a:rPr lang="tr-TR" altLang="tr-TR" sz="2400" dirty="0"/>
              <a:t>Ülkemizdeki soğuk hava depolarının;</a:t>
            </a:r>
          </a:p>
          <a:p>
            <a:pPr lvl="1" algn="just"/>
            <a:r>
              <a:rPr lang="tr-TR" altLang="tr-TR" sz="2400" dirty="0"/>
              <a:t>%60’ı özel sektör</a:t>
            </a:r>
          </a:p>
          <a:p>
            <a:pPr lvl="1" algn="just"/>
            <a:r>
              <a:rPr lang="tr-TR" altLang="tr-TR" sz="2400" dirty="0"/>
              <a:t>%25’i belediyeler</a:t>
            </a:r>
          </a:p>
          <a:p>
            <a:pPr lvl="1" algn="just"/>
            <a:r>
              <a:rPr lang="tr-TR" altLang="tr-TR" sz="2400" dirty="0"/>
              <a:t>%7’si kooperatifler</a:t>
            </a:r>
          </a:p>
          <a:p>
            <a:pPr lvl="1" algn="just"/>
            <a:r>
              <a:rPr lang="tr-TR" altLang="tr-TR" sz="2400" dirty="0"/>
              <a:t>%8’i de çeşitli kamu kuruluşları tarafından işletilmektedir.</a:t>
            </a:r>
          </a:p>
          <a:p>
            <a:pPr marL="0" indent="0" algn="just">
              <a:buNone/>
            </a:pPr>
            <a:endParaRPr lang="tr-TR" altLang="tr-TR" sz="2400" dirty="0"/>
          </a:p>
        </p:txBody>
      </p:sp>
    </p:spTree>
    <p:extLst>
      <p:ext uri="{BB962C8B-B14F-4D97-AF65-F5344CB8AC3E}">
        <p14:creationId xmlns:p14="http://schemas.microsoft.com/office/powerpoint/2010/main" val="67265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İçerik Yer Tutucusu 2"/>
          <p:cNvSpPr txBox="1">
            <a:spLocks/>
          </p:cNvSpPr>
          <p:nvPr/>
        </p:nvSpPr>
        <p:spPr bwMode="auto">
          <a:xfrm>
            <a:off x="1835696" y="764704"/>
            <a:ext cx="7128792"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tr-TR" sz="2400" dirty="0">
                <a:cs typeface="Arial" charset="0"/>
              </a:rPr>
              <a:t>Yaş meyve ve sebzelerin muhafaza edilmesinde 4 önemli depo faktörü dikkate alınmalıdır. Bunlar; </a:t>
            </a:r>
          </a:p>
          <a:p>
            <a:pPr>
              <a:defRPr/>
            </a:pPr>
            <a:endParaRPr lang="tr-TR" sz="2400" dirty="0">
              <a:cs typeface="Arial" charset="0"/>
            </a:endParaRPr>
          </a:p>
          <a:p>
            <a:pPr marL="0" indent="0">
              <a:buNone/>
              <a:defRPr/>
            </a:pPr>
            <a:r>
              <a:rPr lang="tr-TR" sz="2400" dirty="0" smtClean="0">
                <a:cs typeface="Arial" charset="0"/>
              </a:rPr>
              <a:t>1.Sıcaklık </a:t>
            </a:r>
            <a:endParaRPr lang="tr-TR" sz="2400" dirty="0">
              <a:cs typeface="Arial" charset="0"/>
            </a:endParaRPr>
          </a:p>
          <a:p>
            <a:pPr marL="0" indent="0">
              <a:buNone/>
              <a:defRPr/>
            </a:pPr>
            <a:r>
              <a:rPr lang="tr-TR" sz="2400" dirty="0" smtClean="0">
                <a:cs typeface="Arial" charset="0"/>
              </a:rPr>
              <a:t>2.Oransal </a:t>
            </a:r>
            <a:r>
              <a:rPr lang="tr-TR" sz="2400" dirty="0">
                <a:cs typeface="Arial" charset="0"/>
              </a:rPr>
              <a:t>Nem </a:t>
            </a:r>
          </a:p>
          <a:p>
            <a:pPr marL="0" indent="0">
              <a:buNone/>
              <a:defRPr/>
            </a:pPr>
            <a:r>
              <a:rPr lang="tr-TR" sz="2400" dirty="0" smtClean="0">
                <a:cs typeface="Arial" charset="0"/>
              </a:rPr>
              <a:t>3.Depo </a:t>
            </a:r>
            <a:r>
              <a:rPr lang="tr-TR" sz="2400" dirty="0">
                <a:cs typeface="Arial" charset="0"/>
              </a:rPr>
              <a:t>Havasının Bileşimi </a:t>
            </a:r>
          </a:p>
          <a:p>
            <a:pPr marL="0" indent="0">
              <a:buNone/>
              <a:defRPr/>
            </a:pPr>
            <a:r>
              <a:rPr lang="tr-TR" sz="2400" dirty="0" smtClean="0">
                <a:cs typeface="Arial" charset="0"/>
              </a:rPr>
              <a:t>4.Depo </a:t>
            </a:r>
            <a:r>
              <a:rPr lang="tr-TR" sz="2400" dirty="0">
                <a:cs typeface="Arial" charset="0"/>
              </a:rPr>
              <a:t>Havasının Hareketi </a:t>
            </a:r>
          </a:p>
          <a:p>
            <a:pPr>
              <a:defRPr/>
            </a:pPr>
            <a:endParaRPr lang="tr-TR" sz="2400" dirty="0">
              <a:cs typeface="Arial" charset="0"/>
            </a:endParaRPr>
          </a:p>
          <a:p>
            <a:pPr marL="0" indent="0">
              <a:buNone/>
              <a:defRPr/>
            </a:pPr>
            <a:r>
              <a:rPr lang="tr-TR" sz="2400" dirty="0">
                <a:cs typeface="Arial" charset="0"/>
              </a:rPr>
              <a:t>olup bu faktörlerin kontrol edilebilme düzeylerine göre çeşitli depo tipleri geliştirilmiştir. </a:t>
            </a:r>
          </a:p>
        </p:txBody>
      </p:sp>
      <p:sp>
        <p:nvSpPr>
          <p:cNvPr id="2" name="Dikdörtgen 1"/>
          <p:cNvSpPr/>
          <p:nvPr/>
        </p:nvSpPr>
        <p:spPr>
          <a:xfrm>
            <a:off x="2771800" y="303039"/>
            <a:ext cx="5760640" cy="461665"/>
          </a:xfrm>
          <a:prstGeom prst="rect">
            <a:avLst/>
          </a:prstGeom>
        </p:spPr>
        <p:txBody>
          <a:bodyPr wrap="square">
            <a:spAutoFit/>
          </a:bodyPr>
          <a:lstStyle/>
          <a:p>
            <a:pPr>
              <a:defRPr/>
            </a:pPr>
            <a:r>
              <a:rPr lang="tr-TR" b="1" dirty="0">
                <a:solidFill>
                  <a:srgbClr val="096713"/>
                </a:solidFill>
              </a:rPr>
              <a:t>DEPO FAKTÖRLERİ</a:t>
            </a:r>
          </a:p>
        </p:txBody>
      </p:sp>
    </p:spTree>
    <p:extLst>
      <p:ext uri="{BB962C8B-B14F-4D97-AF65-F5344CB8AC3E}">
        <p14:creationId xmlns:p14="http://schemas.microsoft.com/office/powerpoint/2010/main" val="3390724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 calcmode="lin" valueType="num">
                                      <p:cBhvr additive="base">
                                        <p:cTn id="2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anim calcmode="lin" valueType="num">
                                      <p:cBhvr additive="base">
                                        <p:cTn id="3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69544" y="476672"/>
            <a:ext cx="8458200" cy="715962"/>
          </a:xfrm>
        </p:spPr>
        <p:txBody>
          <a:bodyPr>
            <a:normAutofit fontScale="90000"/>
          </a:bodyPr>
          <a:lstStyle/>
          <a:p>
            <a:r>
              <a:rPr lang="tr-TR" b="1" dirty="0"/>
              <a:t>DEPO TİPLERİ</a:t>
            </a:r>
            <a:br>
              <a:rPr lang="tr-TR" b="1" dirty="0"/>
            </a:br>
            <a:endParaRPr lang="tr-TR" dirty="0"/>
          </a:p>
        </p:txBody>
      </p:sp>
      <p:sp>
        <p:nvSpPr>
          <p:cNvPr id="3" name="Dikdörtgen 2"/>
          <p:cNvSpPr/>
          <p:nvPr/>
        </p:nvSpPr>
        <p:spPr>
          <a:xfrm>
            <a:off x="223664" y="1484784"/>
            <a:ext cx="8583488" cy="3416320"/>
          </a:xfrm>
          <a:prstGeom prst="rect">
            <a:avLst/>
          </a:prstGeom>
        </p:spPr>
        <p:txBody>
          <a:bodyPr wrap="square">
            <a:spAutoFit/>
          </a:bodyPr>
          <a:lstStyle/>
          <a:p>
            <a:pPr marL="0" indent="0" algn="just">
              <a:buFont typeface="Arial" panose="020B0604020202020204" pitchFamily="34" charset="0"/>
              <a:buNone/>
            </a:pPr>
            <a:r>
              <a:rPr lang="tr-TR" altLang="tr-TR" dirty="0"/>
              <a:t>1.Doğal Soğutmalı Depolar</a:t>
            </a:r>
          </a:p>
          <a:p>
            <a:pPr marL="0" indent="0" algn="just">
              <a:buFont typeface="Arial" panose="020B0604020202020204" pitchFamily="34" charset="0"/>
              <a:buNone/>
            </a:pPr>
            <a:r>
              <a:rPr lang="tr-TR" altLang="tr-TR" dirty="0"/>
              <a:t>2.Makineyle Soğutmalı Depolar</a:t>
            </a:r>
          </a:p>
          <a:p>
            <a:pPr marL="0" indent="0" algn="just">
              <a:buFont typeface="Arial" panose="020B0604020202020204" pitchFamily="34" charset="0"/>
              <a:buNone/>
            </a:pPr>
            <a:r>
              <a:rPr lang="tr-TR" altLang="tr-TR" dirty="0"/>
              <a:t>3.Kontrollü Atmosferli Depolar</a:t>
            </a:r>
          </a:p>
          <a:p>
            <a:pPr marL="0" indent="0" algn="just">
              <a:buFont typeface="Arial" panose="020B0604020202020204" pitchFamily="34" charset="0"/>
              <a:buNone/>
            </a:pPr>
            <a:r>
              <a:rPr lang="tr-TR" altLang="tr-TR" dirty="0"/>
              <a:t>	a) Tek Yönlü Kontrollü Atmosferli Depolar</a:t>
            </a:r>
          </a:p>
          <a:p>
            <a:pPr marL="0" indent="0" algn="just">
              <a:buFont typeface="Arial" panose="020B0604020202020204" pitchFamily="34" charset="0"/>
              <a:buNone/>
            </a:pPr>
            <a:r>
              <a:rPr lang="tr-TR" altLang="tr-TR" dirty="0"/>
              <a:t>	b) Çift Yönlü Atmosferli Depolar</a:t>
            </a:r>
          </a:p>
          <a:p>
            <a:pPr marL="0" indent="0" algn="just">
              <a:buFont typeface="Arial" panose="020B0604020202020204" pitchFamily="34" charset="0"/>
              <a:buNone/>
            </a:pPr>
            <a:r>
              <a:rPr lang="tr-TR" altLang="tr-TR" dirty="0"/>
              <a:t>4.Modifiye Atmosferde Muhafaza (Özel Plastik Torbalarda Muhafaza)</a:t>
            </a:r>
          </a:p>
          <a:p>
            <a:pPr marL="0" indent="0" algn="just">
              <a:buFont typeface="Arial" panose="020B0604020202020204" pitchFamily="34" charset="0"/>
              <a:buNone/>
            </a:pPr>
            <a:r>
              <a:rPr lang="tr-TR" altLang="tr-TR" dirty="0"/>
              <a:t>5.Düşük Basınç Altında Muhafaza Depoları</a:t>
            </a:r>
          </a:p>
          <a:p>
            <a:pPr marL="0" indent="0" algn="just" eaLnBrk="1" hangingPunct="1">
              <a:lnSpc>
                <a:spcPct val="100000"/>
              </a:lnSpc>
              <a:buFont typeface="Arial" panose="020B0604020202020204" pitchFamily="34" charset="0"/>
              <a:buNone/>
            </a:pPr>
            <a:endParaRPr lang="tr-TR" altLang="tr-TR" dirty="0"/>
          </a:p>
        </p:txBody>
      </p:sp>
    </p:spTree>
    <p:extLst>
      <p:ext uri="{BB962C8B-B14F-4D97-AF65-F5344CB8AC3E}">
        <p14:creationId xmlns:p14="http://schemas.microsoft.com/office/powerpoint/2010/main" val="798678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512" y="1700808"/>
            <a:ext cx="8784976" cy="3785652"/>
          </a:xfrm>
          <a:prstGeom prst="rect">
            <a:avLst/>
          </a:prstGeom>
        </p:spPr>
        <p:txBody>
          <a:bodyPr wrap="square">
            <a:spAutoFit/>
          </a:bodyPr>
          <a:lstStyle/>
          <a:p>
            <a:pPr marL="0" indent="0" algn="just">
              <a:buFont typeface="Arial" panose="020B0604020202020204" pitchFamily="34" charset="0"/>
              <a:buNone/>
            </a:pPr>
            <a:r>
              <a:rPr lang="tr-TR" altLang="tr-TR" dirty="0"/>
              <a:t>Bu depolar taze ve soğuk hava ile soğutulmaktadır. Günün serin saatlerinde kapı, pencere ve hava bacaları açılarak soğuk hava depo içine alınmakta, daha sonra depo kapatılarak depo sıcaklığının gün boyunca belli düzeylerde kalması sağlanmaya çalışılmaktadır. </a:t>
            </a:r>
          </a:p>
          <a:p>
            <a:pPr marL="0" indent="0" algn="just">
              <a:buFont typeface="Arial" panose="020B0604020202020204" pitchFamily="34" charset="0"/>
              <a:buNone/>
            </a:pPr>
            <a:endParaRPr lang="tr-TR" altLang="tr-TR" dirty="0"/>
          </a:p>
          <a:p>
            <a:pPr marL="0" indent="0" algn="just">
              <a:buFont typeface="Arial" panose="020B0604020202020204" pitchFamily="34" charset="0"/>
              <a:buNone/>
            </a:pPr>
            <a:r>
              <a:rPr lang="tr-TR" altLang="tr-TR" dirty="0"/>
              <a:t>Bu depolarda depo sıcaklığı çevre koşullarına bağlı olarak değişmekte olup çevre sıcaklığı yüksek olduğunda depo sıcaklığı yüksek, çevre sıcaklığı düşük olduğunda ise depo sıcaklığı düşük olmaktadır. </a:t>
            </a:r>
          </a:p>
        </p:txBody>
      </p:sp>
      <p:sp>
        <p:nvSpPr>
          <p:cNvPr id="3" name="Dikdörtgen 2"/>
          <p:cNvSpPr/>
          <p:nvPr/>
        </p:nvSpPr>
        <p:spPr>
          <a:xfrm>
            <a:off x="1331640" y="260648"/>
            <a:ext cx="6480720" cy="523220"/>
          </a:xfrm>
          <a:prstGeom prst="rect">
            <a:avLst/>
          </a:prstGeom>
        </p:spPr>
        <p:txBody>
          <a:bodyPr wrap="square">
            <a:spAutoFit/>
          </a:bodyPr>
          <a:lstStyle/>
          <a:p>
            <a:pPr>
              <a:defRPr/>
            </a:pPr>
            <a:r>
              <a:rPr lang="tr-TR" sz="2800" b="1" dirty="0">
                <a:solidFill>
                  <a:srgbClr val="096713"/>
                </a:solidFill>
              </a:rPr>
              <a:t>1. DOĞAL SOĞUTMALI DEPOLAR</a:t>
            </a:r>
          </a:p>
        </p:txBody>
      </p:sp>
    </p:spTree>
    <p:extLst>
      <p:ext uri="{BB962C8B-B14F-4D97-AF65-F5344CB8AC3E}">
        <p14:creationId xmlns:p14="http://schemas.microsoft.com/office/powerpoint/2010/main" val="30332104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190500" y="1364902"/>
            <a:ext cx="8839200" cy="5486400"/>
          </a:xfrm>
        </p:spPr>
        <p:txBody>
          <a:bodyPr>
            <a:normAutofit/>
          </a:bodyPr>
          <a:lstStyle/>
          <a:p>
            <a:pPr marL="0" indent="0" algn="just">
              <a:buNone/>
            </a:pPr>
            <a:endParaRPr lang="tr-TR" sz="2400" dirty="0"/>
          </a:p>
          <a:p>
            <a:pPr marL="0" indent="0" algn="just">
              <a:buFont typeface="Arial" panose="020B0604020202020204" pitchFamily="34" charset="0"/>
              <a:buNone/>
            </a:pPr>
            <a:r>
              <a:rPr lang="tr-TR" altLang="tr-TR" sz="2400" dirty="0"/>
              <a:t>Doğal depolar, mağara, taş veya duvarlardan yapılabilmektedir</a:t>
            </a:r>
            <a:r>
              <a:rPr lang="tr-TR" altLang="tr-TR" sz="2400" dirty="0" smtClean="0"/>
              <a:t>.</a:t>
            </a:r>
          </a:p>
          <a:p>
            <a:pPr marL="0" indent="0" algn="just">
              <a:buFont typeface="Arial" panose="020B0604020202020204" pitchFamily="34" charset="0"/>
              <a:buNone/>
            </a:pPr>
            <a:r>
              <a:rPr lang="tr-TR" altLang="tr-TR" sz="2400" dirty="0" smtClean="0"/>
              <a:t> </a:t>
            </a:r>
            <a:endParaRPr lang="tr-TR" altLang="tr-TR" sz="2400" dirty="0"/>
          </a:p>
          <a:p>
            <a:pPr marL="0" indent="0" algn="just">
              <a:buFont typeface="Arial" panose="020B0604020202020204" pitchFamily="34" charset="0"/>
              <a:buNone/>
            </a:pPr>
            <a:r>
              <a:rPr lang="tr-TR" altLang="tr-TR" sz="2400" dirty="0"/>
              <a:t>Depolar tamamen toprak altında yapılabildiği gibi yarısı toprağa gömülü olarak veya tamamen toprak üstünde de yapılabilmektedir</a:t>
            </a:r>
            <a:r>
              <a:rPr lang="tr-TR" altLang="tr-TR" sz="2400" dirty="0" smtClean="0"/>
              <a:t>.</a:t>
            </a:r>
          </a:p>
          <a:p>
            <a:pPr marL="0" indent="0" algn="just">
              <a:buNone/>
            </a:pPr>
            <a:r>
              <a:rPr lang="tr-TR" altLang="tr-TR" sz="2400" dirty="0" smtClean="0"/>
              <a:t>Doğal depoların en yaygın bulunduğu yer Nevşehir yöresidir. Burada başta limon olmak üzere turunçgiller, elma, patates, soğan gibi ürünler muhafaza edilmektedir. </a:t>
            </a:r>
          </a:p>
          <a:p>
            <a:pPr marL="0" indent="0" algn="just">
              <a:buFont typeface="Arial" panose="020B0604020202020204" pitchFamily="34" charset="0"/>
              <a:buNone/>
            </a:pPr>
            <a:r>
              <a:rPr lang="tr-TR" altLang="tr-TR" sz="2400" dirty="0" smtClean="0"/>
              <a:t> </a:t>
            </a:r>
            <a:endParaRPr lang="tr-TR" altLang="tr-TR" sz="2400" dirty="0"/>
          </a:p>
        </p:txBody>
      </p:sp>
    </p:spTree>
    <p:extLst>
      <p:ext uri="{BB962C8B-B14F-4D97-AF65-F5344CB8AC3E}">
        <p14:creationId xmlns:p14="http://schemas.microsoft.com/office/powerpoint/2010/main" val="1997448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143000"/>
            <a:ext cx="8458200" cy="5486400"/>
          </a:xfrm>
        </p:spPr>
        <p:txBody>
          <a:bodyPr/>
          <a:lstStyle/>
          <a:p>
            <a:pPr marL="0" indent="0" algn="just">
              <a:buFont typeface="Arial" charset="0"/>
              <a:buNone/>
              <a:defRPr/>
            </a:pPr>
            <a:r>
              <a:rPr lang="tr-TR" dirty="0"/>
              <a:t>Bu depolarda muhafaza süre ve kalitesini artırmak için bazı alet ve ekipmanların kullanılması gerekmektedir. Bunlar;</a:t>
            </a:r>
          </a:p>
          <a:p>
            <a:pPr algn="just">
              <a:buFont typeface="Arial" charset="0"/>
              <a:buChar char="•"/>
              <a:defRPr/>
            </a:pPr>
            <a:r>
              <a:rPr lang="tr-TR" dirty="0" err="1"/>
              <a:t>izotermik</a:t>
            </a:r>
            <a:r>
              <a:rPr lang="tr-TR" dirty="0"/>
              <a:t> kapı</a:t>
            </a:r>
          </a:p>
          <a:p>
            <a:pPr algn="just">
              <a:buFont typeface="Arial" charset="0"/>
              <a:buChar char="•"/>
              <a:defRPr/>
            </a:pPr>
            <a:r>
              <a:rPr lang="tr-TR" dirty="0"/>
              <a:t>paletler</a:t>
            </a:r>
          </a:p>
          <a:p>
            <a:pPr algn="just">
              <a:buFont typeface="Arial" charset="0"/>
              <a:buChar char="•"/>
              <a:defRPr/>
            </a:pPr>
            <a:r>
              <a:rPr lang="tr-TR" dirty="0"/>
              <a:t>zaman rölesi</a:t>
            </a:r>
          </a:p>
          <a:p>
            <a:pPr algn="just">
              <a:buFont typeface="Arial" charset="0"/>
              <a:buChar char="•"/>
              <a:defRPr/>
            </a:pPr>
            <a:r>
              <a:rPr lang="tr-TR" dirty="0"/>
              <a:t>diferansiyel termostat gibi… </a:t>
            </a:r>
          </a:p>
          <a:p>
            <a:endParaRPr lang="tr-TR" dirty="0"/>
          </a:p>
        </p:txBody>
      </p:sp>
    </p:spTree>
    <p:extLst>
      <p:ext uri="{BB962C8B-B14F-4D97-AF65-F5344CB8AC3E}">
        <p14:creationId xmlns:p14="http://schemas.microsoft.com/office/powerpoint/2010/main" val="37426369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196752"/>
            <a:ext cx="7848600" cy="5486400"/>
          </a:xfrm>
        </p:spPr>
        <p:txBody>
          <a:bodyPr/>
          <a:lstStyle/>
          <a:p>
            <a:pPr marL="0" indent="0" algn="just">
              <a:buFont typeface="Arial" charset="0"/>
              <a:buNone/>
              <a:defRPr/>
            </a:pPr>
            <a:r>
              <a:rPr lang="tr-TR" sz="2400" b="1" i="1" dirty="0"/>
              <a:t>Doğal Depolarda;</a:t>
            </a:r>
          </a:p>
          <a:p>
            <a:pPr marL="0" indent="0" algn="just">
              <a:buFont typeface="Arial" charset="0"/>
              <a:buNone/>
              <a:defRPr/>
            </a:pPr>
            <a:endParaRPr lang="tr-TR" sz="2400" b="1" i="1" dirty="0"/>
          </a:p>
          <a:p>
            <a:pPr marL="457200" indent="-457200" algn="just">
              <a:buFont typeface="Arial" charset="0"/>
              <a:buAutoNum type="arabicPeriod"/>
              <a:defRPr/>
            </a:pPr>
            <a:r>
              <a:rPr lang="tr-TR" sz="2400" dirty="0"/>
              <a:t>Yeterli izolasyona ihtiyaç vardır.</a:t>
            </a:r>
          </a:p>
          <a:p>
            <a:pPr marL="457200" indent="-457200" algn="just">
              <a:buFont typeface="Arial" charset="0"/>
              <a:buAutoNum type="arabicPeriod"/>
              <a:defRPr/>
            </a:pPr>
            <a:endParaRPr lang="tr-TR" sz="2400" dirty="0"/>
          </a:p>
          <a:p>
            <a:pPr marL="0" indent="0" algn="just">
              <a:buFont typeface="Arial" charset="0"/>
              <a:buNone/>
              <a:defRPr/>
            </a:pPr>
            <a:r>
              <a:rPr lang="tr-TR" sz="2400" dirty="0"/>
              <a:t>2. Fare ve benzeri canlıların depo içine girmesini engelleyecek önlemler alınmalıdır.</a:t>
            </a:r>
          </a:p>
          <a:p>
            <a:pPr marL="0" indent="0" algn="just">
              <a:buFont typeface="Arial" charset="0"/>
              <a:buNone/>
              <a:defRPr/>
            </a:pPr>
            <a:endParaRPr lang="tr-TR" sz="2400" dirty="0"/>
          </a:p>
          <a:p>
            <a:pPr marL="0" indent="0" algn="just">
              <a:buFont typeface="Arial" charset="0"/>
              <a:buNone/>
              <a:defRPr/>
            </a:pPr>
            <a:r>
              <a:rPr lang="tr-TR" sz="2400" dirty="0"/>
              <a:t>3. Sıcaklık ayarlaması günün serin saatlerinde özellikle geceleri yapılacak havalandırmalarla sağlanmaya çalışılmalıdır.</a:t>
            </a:r>
          </a:p>
          <a:p>
            <a:endParaRPr lang="tr-TR" sz="2400" dirty="0"/>
          </a:p>
        </p:txBody>
      </p:sp>
    </p:spTree>
    <p:extLst>
      <p:ext uri="{BB962C8B-B14F-4D97-AF65-F5344CB8AC3E}">
        <p14:creationId xmlns:p14="http://schemas.microsoft.com/office/powerpoint/2010/main" val="8230950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746</TotalTime>
  <Words>1050</Words>
  <Application>Microsoft Office PowerPoint</Application>
  <PresentationFormat>Ekran Gösterisi (4:3)</PresentationFormat>
  <Paragraphs>133</Paragraphs>
  <Slides>24</Slides>
  <Notes>4</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Calibri</vt:lpstr>
      <vt:lpstr>Calibri Light</vt:lpstr>
      <vt:lpstr>Office Teması</vt:lpstr>
      <vt:lpstr>DEPO TİPLERİ</vt:lpstr>
      <vt:lpstr>TÜRKİYE’DE SOĞUK HAVA DEPOLARININ  KAPASİTESİ  ve GELİŞİMİ  </vt:lpstr>
      <vt:lpstr>PowerPoint Sunusu</vt:lpstr>
      <vt:lpstr>PowerPoint Sunusu</vt:lpstr>
      <vt:lpstr>DEPO TİPLERİ </vt:lpstr>
      <vt:lpstr>PowerPoint Sunusu</vt:lpstr>
      <vt:lpstr>PowerPoint Sunusu</vt:lpstr>
      <vt:lpstr>PowerPoint Sunusu</vt:lpstr>
      <vt:lpstr>PowerPoint Sunusu</vt:lpstr>
      <vt:lpstr>PowerPoint Sunusu</vt:lpstr>
      <vt:lpstr>2. MAKİNELİ SOĞUTMALI DEPOLAR </vt:lpstr>
      <vt:lpstr>PowerPoint Sunusu</vt:lpstr>
      <vt:lpstr>PowerPoint Sunusu</vt:lpstr>
      <vt:lpstr>Soğutucu Akışkanlar Kullanılarak Muhafaza</vt:lpstr>
      <vt:lpstr>Soğuk hava depolarında kullanılan soğutucu maddeler </vt:lpstr>
      <vt:lpstr>3.KONTROLLÜ ATMOSFERLİ DEPOLAR</vt:lpstr>
      <vt:lpstr>Kontrollü atmosferli depoların  avantajlı yönleri </vt:lpstr>
      <vt:lpstr>PowerPoint Sunusu</vt:lpstr>
      <vt:lpstr>A. Tek Yönlü Kontrollü Atmosferli Depolar </vt:lpstr>
      <vt:lpstr>PowerPoint Sunusu</vt:lpstr>
      <vt:lpstr>B. Çift Yönlü Kontrollü Atmosferli Depolar  </vt:lpstr>
      <vt:lpstr>PowerPoint Sunusu</vt:lpstr>
      <vt:lpstr>4. MODİFİYE ATMOSFERDE MUHAFAZA  (Özel Plastik Torbalarda Muhafaza) </vt:lpstr>
      <vt:lpstr>5. DÜŞÜK BASINÇ ALTINDA MUHAFAZA DEPOLARI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BAHÇE ÜRÜNLERİ  ve  GENEL ÖZELLİKLERİ</dc:title>
  <dc:creator>Hulya</dc:creator>
  <cp:lastModifiedBy>Müdür Yardımcısı</cp:lastModifiedBy>
  <cp:revision>49</cp:revision>
  <dcterms:created xsi:type="dcterms:W3CDTF">2017-09-11T12:48:11Z</dcterms:created>
  <dcterms:modified xsi:type="dcterms:W3CDTF">2019-12-12T12:03:58Z</dcterms:modified>
</cp:coreProperties>
</file>