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70" r:id="rId8"/>
    <p:sldId id="269" r:id="rId9"/>
    <p:sldId id="268" r:id="rId10"/>
    <p:sldId id="267"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000" b="1" dirty="0" smtClean="0"/>
              <a:t>İNSAN HAKLARI VE DEMOKRASİ ALANINDA GEÇEN TEMEL KAVRAMLAR</a:t>
            </a:r>
            <a:br>
              <a:rPr lang="tr-TR" sz="4000" b="1" dirty="0" smtClean="0"/>
            </a:br>
            <a:r>
              <a:rPr lang="tr-TR" sz="4000" b="1" dirty="0" smtClean="0"/>
              <a:t>«</a:t>
            </a:r>
            <a:r>
              <a:rPr lang="tr-TR" sz="4000" b="1" u="sng" dirty="0" smtClean="0"/>
              <a:t>ÖZGÜRLÜK</a:t>
            </a:r>
            <a:r>
              <a:rPr lang="tr-TR" sz="4000" b="1" dirty="0" smtClean="0"/>
              <a:t>» KAVRAMI</a:t>
            </a:r>
            <a:br>
              <a:rPr lang="tr-TR" sz="4000"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a:bodyPr>
          <a:lstStyle/>
          <a:p>
            <a:pPr marL="0" indent="0">
              <a:buNone/>
            </a:pPr>
            <a:r>
              <a:rPr lang="tr-TR" dirty="0"/>
              <a:t>Özgürlük, çok eski zamanlardan beri insanların düşüncelerinde yer alan kavramlardan biri olmuştur. Ancak bütün uğraşlara karşın üzerinde anlaşmaya varılmış bir özgürlük tanımı da ortaya çıkamamıştır. Bu durumun nedeni, hiç kuşkusuz, özgürlüğün çok yönlü, soyut ve öznel bir kavram </a:t>
            </a:r>
            <a:r>
              <a:rPr lang="tr-TR" dirty="0" smtClean="0"/>
              <a:t>oluşudur.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marL="0" indent="360363" algn="just">
              <a:buNone/>
            </a:pPr>
            <a:r>
              <a:rPr lang="en-GB" dirty="0" err="1"/>
              <a:t>Değişik</a:t>
            </a:r>
            <a:r>
              <a:rPr lang="en-GB" dirty="0"/>
              <a:t> </a:t>
            </a:r>
            <a:r>
              <a:rPr lang="en-GB" dirty="0" err="1"/>
              <a:t>özgürlük</a:t>
            </a:r>
            <a:r>
              <a:rPr lang="en-GB" dirty="0"/>
              <a:t> </a:t>
            </a:r>
            <a:r>
              <a:rPr lang="en-GB" dirty="0" err="1"/>
              <a:t>tanımlarından</a:t>
            </a:r>
            <a:r>
              <a:rPr lang="en-GB" dirty="0"/>
              <a:t> </a:t>
            </a:r>
            <a:r>
              <a:rPr lang="en-GB" dirty="0" err="1"/>
              <a:t>örnekler</a:t>
            </a:r>
            <a:r>
              <a:rPr lang="en-GB" dirty="0"/>
              <a:t> </a:t>
            </a:r>
            <a:r>
              <a:rPr lang="en-GB" dirty="0" err="1"/>
              <a:t>vermek</a:t>
            </a:r>
            <a:r>
              <a:rPr lang="en-GB" dirty="0"/>
              <a:t> </a:t>
            </a:r>
            <a:r>
              <a:rPr lang="en-GB" dirty="0" err="1"/>
              <a:t>gerekirse</a:t>
            </a:r>
            <a:r>
              <a:rPr lang="en-GB" dirty="0"/>
              <a:t>, 1789 </a:t>
            </a:r>
            <a:r>
              <a:rPr lang="en-GB" dirty="0" err="1"/>
              <a:t>Fransız</a:t>
            </a:r>
            <a:r>
              <a:rPr lang="en-GB" dirty="0"/>
              <a:t> </a:t>
            </a:r>
            <a:r>
              <a:rPr lang="en-GB" dirty="0" err="1"/>
              <a:t>İnsan</a:t>
            </a:r>
            <a:r>
              <a:rPr lang="en-GB" dirty="0"/>
              <a:t> </a:t>
            </a:r>
            <a:r>
              <a:rPr lang="en-GB" dirty="0" err="1"/>
              <a:t>ve</a:t>
            </a:r>
            <a:r>
              <a:rPr lang="en-GB" dirty="0"/>
              <a:t> </a:t>
            </a:r>
            <a:r>
              <a:rPr lang="en-GB" dirty="0" err="1"/>
              <a:t>Vatandaş</a:t>
            </a:r>
            <a:r>
              <a:rPr lang="en-GB" dirty="0"/>
              <a:t> </a:t>
            </a:r>
            <a:r>
              <a:rPr lang="en-GB" dirty="0" err="1"/>
              <a:t>Hakları</a:t>
            </a:r>
            <a:r>
              <a:rPr lang="en-GB" dirty="0"/>
              <a:t> </a:t>
            </a:r>
            <a:r>
              <a:rPr lang="en-GB" dirty="0" err="1"/>
              <a:t>Bildirgesi’ne</a:t>
            </a:r>
            <a:r>
              <a:rPr lang="en-GB" dirty="0"/>
              <a:t> </a:t>
            </a:r>
            <a:r>
              <a:rPr lang="en-GB" dirty="0" err="1"/>
              <a:t>göre</a:t>
            </a:r>
            <a:r>
              <a:rPr lang="en-GB" dirty="0"/>
              <a:t> </a:t>
            </a:r>
            <a:r>
              <a:rPr lang="en-GB" dirty="0" err="1"/>
              <a:t>özgürlük</a:t>
            </a:r>
            <a:r>
              <a:rPr lang="en-GB" dirty="0"/>
              <a:t>, “</a:t>
            </a:r>
            <a:r>
              <a:rPr lang="en-GB" dirty="0" err="1"/>
              <a:t>Başkasına</a:t>
            </a:r>
            <a:r>
              <a:rPr lang="en-GB" dirty="0"/>
              <a:t> </a:t>
            </a:r>
            <a:r>
              <a:rPr lang="en-GB" dirty="0" err="1"/>
              <a:t>zarar</a:t>
            </a:r>
            <a:r>
              <a:rPr lang="en-GB" dirty="0"/>
              <a:t> </a:t>
            </a:r>
            <a:r>
              <a:rPr lang="en-GB" dirty="0" err="1"/>
              <a:t>vermeyen</a:t>
            </a:r>
            <a:r>
              <a:rPr lang="en-GB" dirty="0"/>
              <a:t> her </a:t>
            </a:r>
            <a:r>
              <a:rPr lang="en-GB" dirty="0" err="1"/>
              <a:t>şeyi</a:t>
            </a:r>
            <a:r>
              <a:rPr lang="en-GB" dirty="0"/>
              <a:t> </a:t>
            </a:r>
            <a:r>
              <a:rPr lang="en-GB" dirty="0" err="1"/>
              <a:t>yapabilmektir</a:t>
            </a:r>
            <a:r>
              <a:rPr lang="en-GB" dirty="0"/>
              <a:t>”. </a:t>
            </a:r>
            <a:endParaRPr lang="tr-TR" dirty="0" smtClean="0"/>
          </a:p>
          <a:p>
            <a:pPr marL="0" indent="360363" algn="just">
              <a:buNone/>
            </a:pPr>
            <a:r>
              <a:rPr lang="en-GB" dirty="0" err="1"/>
              <a:t>Montesquieu’ye</a:t>
            </a:r>
            <a:r>
              <a:rPr lang="en-GB" dirty="0"/>
              <a:t> </a:t>
            </a:r>
            <a:r>
              <a:rPr lang="en-GB" dirty="0" err="1"/>
              <a:t>göre</a:t>
            </a:r>
            <a:r>
              <a:rPr lang="en-GB" dirty="0"/>
              <a:t> </a:t>
            </a:r>
            <a:r>
              <a:rPr lang="en-GB" dirty="0" err="1"/>
              <a:t>özgürlük</a:t>
            </a:r>
            <a:r>
              <a:rPr lang="en-GB" dirty="0"/>
              <a:t>, “</a:t>
            </a:r>
            <a:r>
              <a:rPr lang="en-GB" dirty="0" err="1"/>
              <a:t>Yasaların</a:t>
            </a:r>
            <a:r>
              <a:rPr lang="en-GB" dirty="0"/>
              <a:t> </a:t>
            </a:r>
            <a:r>
              <a:rPr lang="en-GB" dirty="0" err="1"/>
              <a:t>izin</a:t>
            </a:r>
            <a:r>
              <a:rPr lang="en-GB" dirty="0"/>
              <a:t> </a:t>
            </a:r>
            <a:r>
              <a:rPr lang="en-GB" dirty="0" err="1"/>
              <a:t>verdiği</a:t>
            </a:r>
            <a:r>
              <a:rPr lang="en-GB" dirty="0"/>
              <a:t> her </a:t>
            </a:r>
            <a:r>
              <a:rPr lang="en-GB" dirty="0" err="1"/>
              <a:t>şeyi</a:t>
            </a:r>
            <a:r>
              <a:rPr lang="en-GB" dirty="0"/>
              <a:t> </a:t>
            </a:r>
            <a:r>
              <a:rPr lang="en-GB" dirty="0" err="1"/>
              <a:t>yapabilme</a:t>
            </a:r>
            <a:r>
              <a:rPr lang="en-GB" dirty="0"/>
              <a:t> </a:t>
            </a:r>
            <a:r>
              <a:rPr lang="en-GB" dirty="0" err="1"/>
              <a:t>hakkı”dır</a:t>
            </a:r>
            <a:r>
              <a:rPr lang="en-GB" dirty="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0" indent="0">
              <a:buNone/>
            </a:pPr>
            <a:r>
              <a:rPr lang="tr-TR" dirty="0"/>
              <a:t>Özgürlük anlayışı yüzyıldan yüzyıla da değişiklik göstermiş ve doğal olarak tarihi süreç içinde yer ve zamana bağlı olarak bu kavramın değişik tanımları yapılmıştır. Köleci ve feodal toplumlarda özgürlük, alınıp satılabilir bir şey olarak görülmüştür. Kişinin içine doğduğu toplumsal ortam ve sınıfa göre özgürlüğü daha o doğmadan </a:t>
            </a:r>
            <a:r>
              <a:rPr lang="tr-TR" dirty="0" smtClean="0"/>
              <a:t>saptanmıştır.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a:bodyPr>
          <a:lstStyle/>
          <a:p>
            <a:pPr indent="342900" algn="ctr" eaLnBrk="0" hangingPunct="0"/>
            <a:endParaRPr lang="tr-TR" dirty="0" smtClean="0">
              <a:latin typeface="Arial" charset="0"/>
            </a:endParaRPr>
          </a:p>
          <a:p>
            <a:pPr marL="0" indent="0">
              <a:buNone/>
            </a:pPr>
            <a:r>
              <a:rPr lang="tr-TR" dirty="0"/>
              <a:t>Kimilerine göre ise özgürlük, kişinin kendi küçük dünyasında başkalarının ve devletin karışması olmaksızın yaşayabilmesidir. Kimileri de özgürlüğü, eşitlik ile eş anlamlı bir kavram olarak düşünmüş ve özgürlüğü insanlar arasındaki eşitsizlikleri giderme, ayrıcalıkları yok etme çabası olarak </a:t>
            </a:r>
            <a:r>
              <a:rPr lang="tr-TR" dirty="0" smtClean="0"/>
              <a:t>tanımlamışlardır.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pPr marL="0" indent="0">
              <a:buNone/>
            </a:pPr>
            <a:r>
              <a:rPr lang="en-GB" dirty="0" err="1"/>
              <a:t>Hukuk</a:t>
            </a:r>
            <a:r>
              <a:rPr lang="en-GB" dirty="0"/>
              <a:t> </a:t>
            </a:r>
            <a:r>
              <a:rPr lang="en-GB" dirty="0" err="1"/>
              <a:t>düzeninin</a:t>
            </a:r>
            <a:r>
              <a:rPr lang="en-GB" dirty="0"/>
              <a:t> </a:t>
            </a:r>
            <a:r>
              <a:rPr lang="en-GB" dirty="0" err="1"/>
              <a:t>yasaklamadığı</a:t>
            </a:r>
            <a:r>
              <a:rPr lang="en-GB" dirty="0"/>
              <a:t> </a:t>
            </a:r>
            <a:r>
              <a:rPr lang="en-GB" dirty="0" err="1"/>
              <a:t>tüm</a:t>
            </a:r>
            <a:r>
              <a:rPr lang="en-GB" dirty="0"/>
              <a:t> </a:t>
            </a:r>
            <a:r>
              <a:rPr lang="en-GB" dirty="0" err="1"/>
              <a:t>davranışlar</a:t>
            </a:r>
            <a:r>
              <a:rPr lang="en-GB" dirty="0"/>
              <a:t> </a:t>
            </a:r>
            <a:r>
              <a:rPr lang="en-GB" dirty="0" err="1"/>
              <a:t>özgürlük</a:t>
            </a:r>
            <a:r>
              <a:rPr lang="en-GB" dirty="0"/>
              <a:t> </a:t>
            </a:r>
            <a:r>
              <a:rPr lang="en-GB" dirty="0" err="1" smtClean="0"/>
              <a:t>sayılmaktadır</a:t>
            </a:r>
            <a:r>
              <a:rPr lang="tr-TR" dirty="0" smtClean="0"/>
              <a:t>.</a:t>
            </a:r>
          </a:p>
          <a:p>
            <a:pPr marL="0" indent="0">
              <a:buNone/>
            </a:pPr>
            <a:r>
              <a:rPr lang="en-GB" dirty="0" err="1"/>
              <a:t>Ancak</a:t>
            </a:r>
            <a:r>
              <a:rPr lang="en-GB" dirty="0"/>
              <a:t> </a:t>
            </a:r>
            <a:r>
              <a:rPr lang="en-GB" dirty="0" err="1"/>
              <a:t>hukukla</a:t>
            </a:r>
            <a:r>
              <a:rPr lang="en-GB" dirty="0"/>
              <a:t> </a:t>
            </a:r>
            <a:r>
              <a:rPr lang="en-GB" dirty="0" err="1"/>
              <a:t>uğraşan</a:t>
            </a:r>
            <a:r>
              <a:rPr lang="en-GB" dirty="0"/>
              <a:t> </a:t>
            </a:r>
            <a:r>
              <a:rPr lang="en-GB" dirty="0" err="1"/>
              <a:t>kişiler</a:t>
            </a:r>
            <a:r>
              <a:rPr lang="en-GB" dirty="0"/>
              <a:t> </a:t>
            </a:r>
            <a:r>
              <a:rPr lang="en-GB" dirty="0" err="1"/>
              <a:t>arasında</a:t>
            </a:r>
            <a:r>
              <a:rPr lang="en-GB" dirty="0"/>
              <a:t> </a:t>
            </a:r>
            <a:r>
              <a:rPr lang="en-GB" dirty="0" err="1"/>
              <a:t>özgürlüğün</a:t>
            </a:r>
            <a:r>
              <a:rPr lang="en-GB" dirty="0"/>
              <a:t> </a:t>
            </a:r>
            <a:r>
              <a:rPr lang="en-GB" dirty="0" err="1"/>
              <a:t>bir</a:t>
            </a:r>
            <a:r>
              <a:rPr lang="en-GB" dirty="0"/>
              <a:t> “</a:t>
            </a:r>
            <a:r>
              <a:rPr lang="en-GB" dirty="0" err="1"/>
              <a:t>hak</a:t>
            </a:r>
            <a:r>
              <a:rPr lang="en-GB" dirty="0"/>
              <a:t>” </a:t>
            </a:r>
            <a:r>
              <a:rPr lang="en-GB" dirty="0" err="1"/>
              <a:t>olduğu</a:t>
            </a:r>
            <a:r>
              <a:rPr lang="en-GB" dirty="0"/>
              <a:t> </a:t>
            </a:r>
            <a:r>
              <a:rPr lang="en-GB" dirty="0" err="1"/>
              <a:t>üzerinde</a:t>
            </a:r>
            <a:r>
              <a:rPr lang="en-GB" dirty="0"/>
              <a:t> </a:t>
            </a:r>
            <a:r>
              <a:rPr lang="en-GB" dirty="0" err="1"/>
              <a:t>düşünce</a:t>
            </a:r>
            <a:r>
              <a:rPr lang="en-GB" dirty="0"/>
              <a:t> </a:t>
            </a:r>
            <a:r>
              <a:rPr lang="en-GB" dirty="0" err="1"/>
              <a:t>birliği</a:t>
            </a:r>
            <a:r>
              <a:rPr lang="en-GB" dirty="0"/>
              <a:t> </a:t>
            </a:r>
            <a:r>
              <a:rPr lang="en-GB" dirty="0" err="1"/>
              <a:t>vardır</a:t>
            </a:r>
            <a:r>
              <a:rPr lang="en-GB" dirty="0" smtClean="0"/>
              <a:t>.</a:t>
            </a:r>
            <a:endParaRPr lang="tr-TR" dirty="0" smtClean="0"/>
          </a:p>
          <a:p>
            <a:pPr marL="0" indent="0">
              <a:buNone/>
            </a:pPr>
            <a:r>
              <a:rPr lang="en-GB" dirty="0"/>
              <a:t>Bu </a:t>
            </a:r>
            <a:r>
              <a:rPr lang="en-GB" dirty="0" err="1"/>
              <a:t>yüzden</a:t>
            </a:r>
            <a:r>
              <a:rPr lang="en-GB" dirty="0"/>
              <a:t>, </a:t>
            </a:r>
            <a:r>
              <a:rPr lang="en-GB" dirty="0" err="1"/>
              <a:t>hak</a:t>
            </a:r>
            <a:r>
              <a:rPr lang="en-GB" dirty="0"/>
              <a:t> </a:t>
            </a:r>
            <a:r>
              <a:rPr lang="en-GB" dirty="0" err="1"/>
              <a:t>ve</a:t>
            </a:r>
            <a:r>
              <a:rPr lang="en-GB" dirty="0"/>
              <a:t> </a:t>
            </a:r>
            <a:r>
              <a:rPr lang="en-GB" dirty="0" err="1"/>
              <a:t>özgürlük</a:t>
            </a:r>
            <a:r>
              <a:rPr lang="en-GB" dirty="0"/>
              <a:t> </a:t>
            </a:r>
            <a:r>
              <a:rPr lang="en-GB" dirty="0" err="1"/>
              <a:t>kavramlarının</a:t>
            </a:r>
            <a:r>
              <a:rPr lang="en-GB" dirty="0"/>
              <a:t>, </a:t>
            </a:r>
            <a:r>
              <a:rPr lang="en-GB" dirty="0" err="1"/>
              <a:t>çoğunlukla</a:t>
            </a:r>
            <a:r>
              <a:rPr lang="en-GB" dirty="0"/>
              <a:t> </a:t>
            </a:r>
            <a:r>
              <a:rPr lang="en-GB" dirty="0" err="1"/>
              <a:t>iç</a:t>
            </a:r>
            <a:r>
              <a:rPr lang="en-GB" dirty="0"/>
              <a:t> </a:t>
            </a:r>
            <a:r>
              <a:rPr lang="en-GB" dirty="0" err="1"/>
              <a:t>içe</a:t>
            </a:r>
            <a:r>
              <a:rPr lang="en-GB" dirty="0"/>
              <a:t> </a:t>
            </a:r>
            <a:r>
              <a:rPr lang="en-GB" dirty="0" err="1"/>
              <a:t>girdiği</a:t>
            </a:r>
            <a:r>
              <a:rPr lang="en-GB" dirty="0"/>
              <a:t> </a:t>
            </a:r>
            <a:r>
              <a:rPr lang="en-GB" dirty="0" err="1"/>
              <a:t>ve</a:t>
            </a:r>
            <a:r>
              <a:rPr lang="en-GB" dirty="0"/>
              <a:t> </a:t>
            </a:r>
            <a:r>
              <a:rPr lang="en-GB" dirty="0" err="1"/>
              <a:t>birbirinin</a:t>
            </a:r>
            <a:r>
              <a:rPr lang="en-GB" dirty="0"/>
              <a:t> </a:t>
            </a:r>
            <a:r>
              <a:rPr lang="en-GB" dirty="0" err="1"/>
              <a:t>yerine</a:t>
            </a:r>
            <a:r>
              <a:rPr lang="en-GB" dirty="0"/>
              <a:t> </a:t>
            </a:r>
            <a:r>
              <a:rPr lang="en-GB" dirty="0" err="1"/>
              <a:t>kullanıldığına</a:t>
            </a:r>
            <a:r>
              <a:rPr lang="en-GB" dirty="0"/>
              <a:t> da </a:t>
            </a:r>
            <a:r>
              <a:rPr lang="en-GB" dirty="0" err="1" smtClean="0"/>
              <a:t>rastlanmaktadır</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Hiçbir zaman, hiçbir toplumda sınırsız özgürlüğün olamayacağı, sınırsız özgürlüğün anarşi ve sonuçta özgürlüğün olmadığı bir toplumu doğuracağı kuşkusuzdur. Öyleyse bir toplumda özgürlüklerin var olabilmesi ve kişiler açısından pratik bir değer ifade edebilmesi için “sınırlarının” belirlenmesi, başka bir deyişle, “düzenlenmesi” </a:t>
            </a:r>
            <a:r>
              <a:rPr lang="tr-TR" dirty="0" smtClean="0"/>
              <a:t>gerekir.</a:t>
            </a:r>
            <a:endParaRPr lang="tr-TR" dirty="0"/>
          </a:p>
        </p:txBody>
      </p:sp>
    </p:spTree>
    <p:extLst>
      <p:ext uri="{BB962C8B-B14F-4D97-AF65-F5344CB8AC3E}">
        <p14:creationId xmlns:p14="http://schemas.microsoft.com/office/powerpoint/2010/main" val="341681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Demokratik hukuk devletlerinde genel olarak eskiden beri kabul edilmiş olan temel kural gereği, özgürlüklerin sınırlanması “yasama organı” tarafından “yasa” ile yapılmalıdır. </a:t>
            </a:r>
            <a:endParaRPr lang="tr-TR" dirty="0"/>
          </a:p>
        </p:txBody>
      </p:sp>
    </p:spTree>
    <p:extLst>
      <p:ext uri="{BB962C8B-B14F-4D97-AF65-F5344CB8AC3E}">
        <p14:creationId xmlns:p14="http://schemas.microsoft.com/office/powerpoint/2010/main" val="1247026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Genel olarak, özgürlüklerin sınırlanmasında, başka bir deyişle düzenlenmesinde, iki tür sistemin olduğu görülmektedir. Bunlar: “Önleyici Sistemler” ve “Düzeltici </a:t>
            </a:r>
            <a:r>
              <a:rPr lang="tr-TR" dirty="0" err="1" smtClean="0"/>
              <a:t>Sistemler”dir</a:t>
            </a:r>
            <a:r>
              <a:rPr lang="tr-TR" dirty="0" smtClean="0"/>
              <a:t>.</a:t>
            </a:r>
          </a:p>
          <a:p>
            <a:r>
              <a:rPr lang="tr-TR" dirty="0"/>
              <a:t>Önleyici sistem de kendi içinde en katıdan en esneğe doğru; “Yasaklayıcı Önleme”, “Düzenleyici Önleme” ve  “Basit Önleme” (Bildirme Sistemi) olarak üçe </a:t>
            </a:r>
            <a:r>
              <a:rPr lang="tr-TR" dirty="0" smtClean="0"/>
              <a:t>ayrılır.</a:t>
            </a:r>
            <a:endParaRPr lang="tr-TR" dirty="0"/>
          </a:p>
        </p:txBody>
      </p:sp>
    </p:spTree>
    <p:extLst>
      <p:ext uri="{BB962C8B-B14F-4D97-AF65-F5344CB8AC3E}">
        <p14:creationId xmlns:p14="http://schemas.microsoft.com/office/powerpoint/2010/main" val="177754383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394</Words>
  <Application>Microsoft Office PowerPoint</Application>
  <PresentationFormat>Ekran Gösterisi (4:3)</PresentationFormat>
  <Paragraphs>21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İNSAN HAKLARI VE DEMOKRASİ ALANINDA GEÇEN TEMEL KAVRAMLAR «ÖZGÜRLÜK» KAVRAMI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26</cp:revision>
  <dcterms:created xsi:type="dcterms:W3CDTF">2014-12-02T07:20:17Z</dcterms:created>
  <dcterms:modified xsi:type="dcterms:W3CDTF">2020-05-01T07:53:49Z</dcterms:modified>
</cp:coreProperties>
</file>