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91" r:id="rId3"/>
    <p:sldId id="366" r:id="rId4"/>
    <p:sldId id="257" r:id="rId5"/>
    <p:sldId id="357" r:id="rId6"/>
    <p:sldId id="358" r:id="rId7"/>
    <p:sldId id="367" r:id="rId8"/>
    <p:sldId id="362" r:id="rId9"/>
    <p:sldId id="363" r:id="rId10"/>
    <p:sldId id="364" r:id="rId11"/>
    <p:sldId id="359" r:id="rId12"/>
    <p:sldId id="360" r:id="rId13"/>
    <p:sldId id="361" r:id="rId14"/>
    <p:sldId id="262" r:id="rId15"/>
    <p:sldId id="289" r:id="rId16"/>
    <p:sldId id="290" r:id="rId17"/>
    <p:sldId id="264" r:id="rId18"/>
    <p:sldId id="355" r:id="rId19"/>
    <p:sldId id="356" r:id="rId20"/>
    <p:sldId id="353" r:id="rId21"/>
    <p:sldId id="354" r:id="rId22"/>
    <p:sldId id="263" r:id="rId23"/>
    <p:sldId id="293" r:id="rId24"/>
    <p:sldId id="318" r:id="rId25"/>
    <p:sldId id="319" r:id="rId26"/>
    <p:sldId id="324" r:id="rId27"/>
    <p:sldId id="320" r:id="rId28"/>
    <p:sldId id="325" r:id="rId29"/>
    <p:sldId id="326" r:id="rId30"/>
    <p:sldId id="294" r:id="rId31"/>
    <p:sldId id="321" r:id="rId32"/>
    <p:sldId id="322" r:id="rId33"/>
    <p:sldId id="323" r:id="rId34"/>
    <p:sldId id="345" r:id="rId35"/>
    <p:sldId id="346" r:id="rId36"/>
    <p:sldId id="349" r:id="rId37"/>
    <p:sldId id="347" r:id="rId38"/>
    <p:sldId id="348" r:id="rId39"/>
    <p:sldId id="332" r:id="rId40"/>
    <p:sldId id="330" r:id="rId41"/>
    <p:sldId id="331" r:id="rId42"/>
    <p:sldId id="273" r:id="rId43"/>
    <p:sldId id="275" r:id="rId44"/>
    <p:sldId id="274" r:id="rId45"/>
    <p:sldId id="271" r:id="rId46"/>
    <p:sldId id="276" r:id="rId47"/>
    <p:sldId id="277" r:id="rId48"/>
    <p:sldId id="280" r:id="rId49"/>
    <p:sldId id="258" r:id="rId50"/>
    <p:sldId id="261" r:id="rId51"/>
    <p:sldId id="369" r:id="rId52"/>
    <p:sldId id="368" r:id="rId53"/>
    <p:sldId id="392" r:id="rId54"/>
    <p:sldId id="370" r:id="rId55"/>
    <p:sldId id="371" r:id="rId56"/>
    <p:sldId id="372" r:id="rId57"/>
    <p:sldId id="373" r:id="rId58"/>
    <p:sldId id="374" r:id="rId59"/>
    <p:sldId id="393" r:id="rId60"/>
    <p:sldId id="394" r:id="rId61"/>
    <p:sldId id="395" r:id="rId62"/>
    <p:sldId id="375" r:id="rId63"/>
    <p:sldId id="376" r:id="rId64"/>
    <p:sldId id="377" r:id="rId65"/>
    <p:sldId id="378" r:id="rId66"/>
    <p:sldId id="396" r:id="rId67"/>
    <p:sldId id="397" r:id="rId68"/>
    <p:sldId id="379" r:id="rId69"/>
    <p:sldId id="398" r:id="rId70"/>
    <p:sldId id="380" r:id="rId71"/>
    <p:sldId id="400" r:id="rId72"/>
    <p:sldId id="381" r:id="rId73"/>
    <p:sldId id="382" r:id="rId74"/>
    <p:sldId id="383" r:id="rId75"/>
    <p:sldId id="384" r:id="rId76"/>
    <p:sldId id="385" r:id="rId77"/>
    <p:sldId id="386" r:id="rId78"/>
    <p:sldId id="387" r:id="rId79"/>
    <p:sldId id="388" r:id="rId80"/>
    <p:sldId id="389" r:id="rId81"/>
    <p:sldId id="390" r:id="rId82"/>
    <p:sldId id="391" r:id="rId83"/>
    <p:sldId id="350" r:id="rId84"/>
    <p:sldId id="351" r:id="rId85"/>
    <p:sldId id="352"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C62B2-2123-47F5-8F3C-4C7DDC37A0A6}" type="datetimeFigureOut">
              <a:rPr lang="tr-TR" smtClean="0"/>
              <a:pPr/>
              <a:t>25.2.2018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54440E-59FA-4603-A744-D3751635E8F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pPr eaLnBrk="1" hangingPunct="1"/>
            <a:r>
              <a:rPr lang="en-US" smtClean="0"/>
              <a:t>In this chapter, we have addressed the key questions listed above.</a:t>
            </a:r>
          </a:p>
        </p:txBody>
      </p:sp>
      <p:sp>
        <p:nvSpPr>
          <p:cNvPr id="86020" name="Slide Number Placeholder 3"/>
          <p:cNvSpPr>
            <a:spLocks noGrp="1"/>
          </p:cNvSpPr>
          <p:nvPr>
            <p:ph type="sldNum" sz="quarter" idx="5"/>
          </p:nvPr>
        </p:nvSpPr>
        <p:spPr>
          <a:noFill/>
        </p:spPr>
        <p:txBody>
          <a:bodyPr/>
          <a:lstStyle/>
          <a:p>
            <a:fld id="{AD670EA6-3785-434B-8BEF-335265AFC05A}" type="slidenum">
              <a:rPr lang="en-US"/>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4DADBDF-5DD6-4DC5-AAC6-B214B0D91B7A}" type="slidenum">
              <a:rPr lang="en-US"/>
              <a:pPr/>
              <a:t>47</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Marketers must now “walk the walk” to deliver the brand promise. They must adopt an internal perspective to be sure employees and marketing partners appreciate and understand basic branding notions and how they can help—or hurt—brand equity. Internal branding consists of activities and processes that help inform and inspire employees. Brand bonding occurs when customers experience the company as delivering on its brand promise. All the customers’ contacts with company employees and communications must be positive. The brand promise will not be delivered unless everyone in the company lives the brand. </a:t>
            </a:r>
          </a:p>
          <a:p>
            <a:pPr eaLnBrk="1" hangingPunct="1"/>
            <a:r>
              <a:rPr lang="en-US" smtClean="0"/>
              <a:t>1. Choose the right moment. Turning points are ideal opportunities to capture employees’ attention and imagination.  </a:t>
            </a:r>
          </a:p>
          <a:p>
            <a:pPr eaLnBrk="1" hangingPunct="1"/>
            <a:r>
              <a:rPr lang="en-US" smtClean="0"/>
              <a:t>2. Link internal and external marketing. Internal and external messages must match. use of Internet technology.</a:t>
            </a:r>
          </a:p>
          <a:p>
            <a:pPr eaLnBrk="1" hangingPunct="1"/>
            <a:r>
              <a:rPr lang="en-US" smtClean="0"/>
              <a:t>3. Bring the brand alive for employees. Internal communications should be informative and energizing.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A8DF975-82ED-4E2B-8CFD-22160D54E5B8}" type="slidenum">
              <a:rPr lang="en-US"/>
              <a:pPr/>
              <a:t>48</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Table 9.4 displays the world’s most valuable brands in 2009 according to one ranking. In these well-known companies, brand value is typically over half the total company market capitalization.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E89B40C-83FD-4F54-AAC0-233824A34D17}" type="slidenum">
              <a:rPr lang="en-US"/>
              <a:pPr/>
              <a:t>14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Table 9.1 lists the advantages of strong brands.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8837A5B-FC48-4F30-B86B-CE0A027FEE88}" type="slidenum">
              <a:rPr lang="en-US"/>
              <a:pPr/>
              <a:t>17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Every brand makes a promise to its customers. The promise is expressed in the brand’s promotional work but must be delivered when the product is used.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eaLnBrk="1" hangingPunct="1"/>
            <a:r>
              <a:rPr lang="en-US" smtClean="0"/>
              <a:t>After flying for only a few years, Virgin America became an award-winning airline that passengers adore and that makes money. It is not unusual for the company to receive e-mails from customers saying they actually wished their flights lasted longer! Virgin America set out to reinvent the entire travel experience, starting with an easy-to-use and friendly Web site and check-in. In flight, passengers revel in Wi-Fi, spacious leather seats, mood lighting, and in-seat food and beverage ordering through touch-screen panels.</a:t>
            </a:r>
          </a:p>
        </p:txBody>
      </p:sp>
      <p:sp>
        <p:nvSpPr>
          <p:cNvPr id="60420" name="Slide Number Placeholder 3"/>
          <p:cNvSpPr>
            <a:spLocks noGrp="1"/>
          </p:cNvSpPr>
          <p:nvPr>
            <p:ph type="sldNum" sz="quarter" idx="5"/>
          </p:nvPr>
        </p:nvSpPr>
        <p:spPr>
          <a:noFill/>
        </p:spPr>
        <p:txBody>
          <a:bodyPr/>
          <a:lstStyle/>
          <a:p>
            <a:fld id="{D82C8985-1996-4DAE-8637-201D58C19999}" type="slidenum">
              <a:rPr lang="en-US"/>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0009C47-9FA2-4A7C-B607-9155F1A82166}" type="slidenum">
              <a:rPr lang="en-US"/>
              <a:pPr/>
              <a:t>42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Brand elements are devices, which can be trademarked, that identify and differentiate the brand. Most strong brands employ multiple brand elements. Nike has the distinctive “swoosh” logo, the empowering “Just Do It” slogan, and the “Nike” name from the Greek winged goddess of victory. Marketers should choose brand elements to build as much brand equity as possible. The test is what consumers would think or feel about the product if the brand element were all they knew. Based on its name alone, for instance, a consumer might expect SnackWell’s products to be healthful snack foods and Panasonic Toughbook laptop computers to be durable and reliable.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807EB2F-589E-4148-9C9A-2CCF80081EC9}" type="slidenum">
              <a:rPr lang="en-US"/>
              <a:pPr/>
              <a:t>43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Like brand names, slogans are an extremely efficient means to build brand equity. They can function as useful “hooks” to help consumers grasp what the brand is and what makes it special. Can you name the brands that match these slogans?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49A783D-E957-40D2-B87C-65E5E33B20AF}" type="slidenum">
              <a:rPr lang="en-US"/>
              <a:pPr/>
              <a:t>44</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There are six criteria for choosing brand elements. The first three memorable, meaningful, and likable—are “brand building.” The latter three—transferable, adaptable, and protectable—are “defensive” and help leverage and preserve brand equity against challenges. </a:t>
            </a:r>
          </a:p>
          <a:p>
            <a:pPr eaLnBrk="1" hangingPunct="1"/>
            <a:r>
              <a:rPr lang="en-US" smtClean="0"/>
              <a:t>These criteria can be assessed with the following questions:</a:t>
            </a:r>
          </a:p>
          <a:p>
            <a:pPr eaLnBrk="1" hangingPunct="1"/>
            <a:r>
              <a:rPr lang="en-US" smtClean="0"/>
              <a:t>How easily do consumers recall and recognize the brand element, and when—at both purchase and consumption? </a:t>
            </a:r>
          </a:p>
          <a:p>
            <a:pPr eaLnBrk="1" hangingPunct="1"/>
            <a:r>
              <a:rPr lang="en-US" smtClean="0"/>
              <a:t>Is the brand element credible? Does it suggest the corresponding category and a product ingredient or the type of person who might use the brand? </a:t>
            </a:r>
          </a:p>
          <a:p>
            <a:pPr eaLnBrk="1" hangingPunct="1"/>
            <a:r>
              <a:rPr lang="en-US" smtClean="0"/>
              <a:t>How aesthetically appealing is the brand element? </a:t>
            </a:r>
          </a:p>
          <a:p>
            <a:pPr eaLnBrk="1" hangingPunct="1"/>
            <a:r>
              <a:rPr lang="en-US" smtClean="0"/>
              <a:t>Can the brand element introduce new products in the same or different categories?</a:t>
            </a:r>
          </a:p>
          <a:p>
            <a:pPr eaLnBrk="1" hangingPunct="1"/>
            <a:r>
              <a:rPr lang="en-US" smtClean="0"/>
              <a:t>How adaptable and updatable is the brand element? </a:t>
            </a:r>
          </a:p>
          <a:p>
            <a:pPr eaLnBrk="1" hangingPunct="1"/>
            <a:r>
              <a:rPr lang="en-US" smtClean="0"/>
              <a:t>How legally protectable is the brand element? How competitively protectable?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r>
              <a:rPr lang="en-US" smtClean="0"/>
              <a:t>MasterCard is a brand with duality, because it emphasizes both the rational advantages of the credit card—its acceptance at establishments worldwide—as well as the emotional advantages, expressed in the award-winning “Priceless” advertising campaign (“There are some things money can’t buy; for everything else, there’s MasterCard).</a:t>
            </a:r>
          </a:p>
        </p:txBody>
      </p:sp>
      <p:sp>
        <p:nvSpPr>
          <p:cNvPr id="68612" name="Slide Number Placeholder 3"/>
          <p:cNvSpPr>
            <a:spLocks noGrp="1"/>
          </p:cNvSpPr>
          <p:nvPr>
            <p:ph type="sldNum" sz="quarter" idx="5"/>
          </p:nvPr>
        </p:nvSpPr>
        <p:spPr>
          <a:noFill/>
        </p:spPr>
        <p:txBody>
          <a:bodyPr/>
          <a:lstStyle/>
          <a:p>
            <a:fld id="{B4AFE2A6-264C-4E15-8471-15D7D25C8C71}" type="slidenum">
              <a:rPr lang="en-US"/>
              <a:pPr/>
              <a:t>45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smtClean="0"/>
              <a:t>The third and final way to build brand equity is, in effect, to “borrow” it. That is, create brand equity by linking the brand to other information in memory that conveys meaning to consumers as shown in Figure 9.5.</a:t>
            </a:r>
          </a:p>
          <a:p>
            <a:pPr eaLnBrk="1" hangingPunct="1"/>
            <a:r>
              <a:rPr lang="en-US" smtClean="0"/>
              <a:t>These “secondary” brand associations can link the brand to sources, such as the company itself (through branding strategies), to countries or other geographical regions (through identification of product origin), and to channels of distribution (through channel strategy); as well as to other brands (through ingredient or co-branding), characters (through licensing), spokespeople (through endorsements), sporting or cultural events (through sponsorship), or some other third party sources (through awards or reviews).</a:t>
            </a:r>
          </a:p>
        </p:txBody>
      </p:sp>
      <p:sp>
        <p:nvSpPr>
          <p:cNvPr id="73732" name="Slide Number Placeholder 3"/>
          <p:cNvSpPr>
            <a:spLocks noGrp="1"/>
          </p:cNvSpPr>
          <p:nvPr>
            <p:ph type="sldNum" sz="quarter" idx="5"/>
          </p:nvPr>
        </p:nvSpPr>
        <p:spPr>
          <a:noFill/>
        </p:spPr>
        <p:txBody>
          <a:bodyPr/>
          <a:lstStyle/>
          <a:p>
            <a:fld id="{76B5F017-C995-44F8-B6B5-FCA929D92343}" type="slidenum">
              <a:rPr lang="en-US"/>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og indholdsobjekt">
    <p:spTree>
      <p:nvGrpSpPr>
        <p:cNvPr id="1" name=""/>
        <p:cNvGrpSpPr/>
        <p:nvPr/>
      </p:nvGrpSpPr>
      <p:grpSpPr>
        <a:xfrm>
          <a:off x="0" y="0"/>
          <a:ext cx="0" cy="0"/>
          <a:chOff x="0" y="0"/>
          <a:chExt cx="0" cy="0"/>
        </a:xfrm>
      </p:grpSpPr>
      <p:grpSp>
        <p:nvGrpSpPr>
          <p:cNvPr id="2" name="Gruppe 12"/>
          <p:cNvGrpSpPr/>
          <p:nvPr userDrawn="1"/>
        </p:nvGrpSpPr>
        <p:grpSpPr>
          <a:xfrm>
            <a:off x="0" y="793659"/>
            <a:ext cx="9144000" cy="1178016"/>
            <a:chOff x="0" y="793659"/>
            <a:chExt cx="9144000" cy="1178016"/>
          </a:xfrm>
          <a:effectLst>
            <a:outerShdw blurRad="50800" dist="38100" dir="2700000" algn="tl" rotWithShape="0">
              <a:prstClr val="black">
                <a:alpha val="40000"/>
              </a:prstClr>
            </a:outerShdw>
          </a:effectLst>
        </p:grpSpPr>
        <p:sp>
          <p:nvSpPr>
            <p:cNvPr id="6" name="Rektangel 2"/>
            <p:cNvSpPr>
              <a:spLocks noChangeArrowheads="1"/>
            </p:cNvSpPr>
            <p:nvPr/>
          </p:nvSpPr>
          <p:spPr bwMode="auto">
            <a:xfrm>
              <a:off x="0" y="801699"/>
              <a:ext cx="9144000" cy="1168400"/>
            </a:xfrm>
            <a:prstGeom prst="rect">
              <a:avLst/>
            </a:prstGeom>
            <a:gradFill flip="none" rotWithShape="1">
              <a:gsLst>
                <a:gs pos="21000">
                  <a:srgbClr val="7DC8DF"/>
                </a:gs>
                <a:gs pos="100000">
                  <a:srgbClr val="6699FF"/>
                </a:gs>
              </a:gsLst>
              <a:lin ang="5400000" scaled="1"/>
              <a:tileRect/>
            </a:gradFill>
            <a:ln w="9525">
              <a:noFill/>
              <a:miter lim="800000"/>
              <a:headEnd/>
              <a:tailEnd/>
            </a:ln>
            <a:effectLst/>
          </p:spPr>
          <p:txBody>
            <a:bodyPr anchor="ctr"/>
            <a:lstStyle/>
            <a:p>
              <a:pPr indent="-342900" algn="ctr" fontAlgn="auto">
                <a:spcBef>
                  <a:spcPts val="0"/>
                </a:spcBef>
                <a:spcAft>
                  <a:spcPts val="0"/>
                </a:spcAft>
                <a:buFont typeface="+mj-lt"/>
                <a:buAutoNum type="arabicPeriod"/>
                <a:defRPr/>
              </a:pPr>
              <a:endParaRPr lang="da-DK" sz="1600" b="1" kern="0" noProof="1">
                <a:solidFill>
                  <a:srgbClr val="FFFFFF"/>
                </a:solidFill>
                <a:latin typeface="Arial" pitchFamily="34" charset="0"/>
                <a:ea typeface="ＭＳ Ｐゴシック" pitchFamily="-97" charset="-128"/>
                <a:cs typeface="+mn-cs"/>
              </a:endParaRPr>
            </a:p>
          </p:txBody>
        </p:sp>
        <p:pic>
          <p:nvPicPr>
            <p:cNvPr id="7" name="Billede 3" descr="dreamstime_www_world.jpg"/>
            <p:cNvPicPr>
              <a:picLocks noChangeAspect="1"/>
            </p:cNvPicPr>
            <p:nvPr/>
          </p:nvPicPr>
          <p:blipFill>
            <a:blip r:embed="rId2" cstate="print"/>
            <a:stretch>
              <a:fillRect/>
            </a:stretch>
          </p:blipFill>
          <p:spPr>
            <a:xfrm>
              <a:off x="7584000" y="793659"/>
              <a:ext cx="1560000" cy="1178016"/>
            </a:xfrm>
            <a:prstGeom prst="rect">
              <a:avLst/>
            </a:prstGeom>
          </p:spPr>
        </p:pic>
      </p:grpSp>
      <p:sp>
        <p:nvSpPr>
          <p:cNvPr id="3" name="Pladsholder til indhold 2"/>
          <p:cNvSpPr>
            <a:spLocks noGrp="1"/>
          </p:cNvSpPr>
          <p:nvPr>
            <p:ph idx="1"/>
          </p:nvPr>
        </p:nvSpPr>
        <p:spPr>
          <a:xfrm>
            <a:off x="457200" y="2327275"/>
            <a:ext cx="8229600" cy="3827463"/>
          </a:xfrm>
          <a:prstGeom prst="rect">
            <a:avLst/>
          </a:prstGeom>
        </p:spPr>
        <p:txBody>
          <a:bodyPr/>
          <a:lstStyle>
            <a:lvl1pPr>
              <a:defRPr>
                <a:solidFill>
                  <a:srgbClr val="000000"/>
                </a:solidFill>
                <a:latin typeface="Arial" pitchFamily="34" charset="0"/>
              </a:defRPr>
            </a:lvl1pPr>
            <a:lvl2pPr>
              <a:defRPr>
                <a:solidFill>
                  <a:srgbClr val="000000"/>
                </a:solidFill>
                <a:latin typeface="Arial" pitchFamily="34" charset="0"/>
              </a:defRPr>
            </a:lvl2pPr>
            <a:lvl3pPr>
              <a:defRPr>
                <a:solidFill>
                  <a:srgbClr val="000000"/>
                </a:solidFill>
                <a:latin typeface="Arial" pitchFamily="34" charset="0"/>
              </a:defRPr>
            </a:lvl3pPr>
            <a:lvl4pPr>
              <a:defRPr>
                <a:solidFill>
                  <a:srgbClr val="000000"/>
                </a:solidFill>
                <a:latin typeface="Arial" pitchFamily="34" charset="0"/>
              </a:defRPr>
            </a:lvl4pPr>
            <a:lvl5pPr>
              <a:defRPr>
                <a:solidFill>
                  <a:srgbClr val="000000"/>
                </a:solidFill>
                <a:latin typeface="Arial"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da-DK" dirty="0"/>
          </a:p>
        </p:txBody>
      </p:sp>
      <p:sp>
        <p:nvSpPr>
          <p:cNvPr id="10" name="Titel 1"/>
          <p:cNvSpPr>
            <a:spLocks noGrp="1"/>
          </p:cNvSpPr>
          <p:nvPr>
            <p:ph type="title"/>
          </p:nvPr>
        </p:nvSpPr>
        <p:spPr>
          <a:xfrm>
            <a:off x="177800" y="833438"/>
            <a:ext cx="4584700" cy="563562"/>
          </a:xfrm>
          <a:prstGeom prst="rect">
            <a:avLst/>
          </a:prstGeom>
        </p:spPr>
        <p:txBody>
          <a:bodyPr/>
          <a:lstStyle>
            <a:lvl1pPr algn="l">
              <a:defRPr sz="3200">
                <a:latin typeface="Arial" pitchFamily="34" charset="0"/>
              </a:defRPr>
            </a:lvl1pPr>
          </a:lstStyle>
          <a:p>
            <a:r>
              <a:rPr lang="tr-TR" smtClean="0"/>
              <a:t>Asıl başlık stili için tıklatın</a:t>
            </a:r>
            <a:endParaRPr lang="da-DK" dirty="0"/>
          </a:p>
        </p:txBody>
      </p:sp>
      <p:sp>
        <p:nvSpPr>
          <p:cNvPr id="11" name="Pladsholder til tekst 2"/>
          <p:cNvSpPr>
            <a:spLocks noGrp="1"/>
          </p:cNvSpPr>
          <p:nvPr>
            <p:ph type="body" idx="13"/>
          </p:nvPr>
        </p:nvSpPr>
        <p:spPr>
          <a:xfrm>
            <a:off x="177800" y="1447801"/>
            <a:ext cx="6489700" cy="358774"/>
          </a:xfrm>
          <a:prstGeom prst="rect">
            <a:avLst/>
          </a:prstGeom>
        </p:spPr>
        <p:txBody>
          <a:bodyPr anchor="b"/>
          <a:lstStyle>
            <a:lvl1pPr marL="0" indent="0">
              <a:buNone/>
              <a:defRPr sz="2400" b="1">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Pladsholder til dato 3"/>
          <p:cNvSpPr>
            <a:spLocks noGrp="1"/>
          </p:cNvSpPr>
          <p:nvPr userDrawn="1">
            <p:ph type="dt" sz="half" idx="14"/>
          </p:nvPr>
        </p:nvSpPr>
        <p:spPr>
          <a:xfrm>
            <a:off x="457200" y="6356350"/>
            <a:ext cx="2133600" cy="365125"/>
          </a:xfrm>
        </p:spPr>
        <p:txBody>
          <a:bodyPr anchor="t"/>
          <a:lstStyle>
            <a:lvl1pPr>
              <a:defRPr>
                <a:solidFill>
                  <a:srgbClr val="000000"/>
                </a:solidFill>
                <a:latin typeface="Arial" pitchFamily="34" charset="0"/>
                <a:ea typeface="ＭＳ Ｐゴシック" pitchFamily="-97" charset="-128"/>
                <a:cs typeface="+mn-cs"/>
              </a:defRPr>
            </a:lvl1pPr>
          </a:lstStyle>
          <a:p>
            <a:pPr>
              <a:defRPr/>
            </a:pPr>
            <a:r>
              <a:rPr lang="da-DK"/>
              <a:t>Your footnote</a:t>
            </a:r>
          </a:p>
        </p:txBody>
      </p:sp>
      <p:sp>
        <p:nvSpPr>
          <p:cNvPr id="9" name="Pladsholder til diasnummer 5"/>
          <p:cNvSpPr>
            <a:spLocks noGrp="1"/>
          </p:cNvSpPr>
          <p:nvPr userDrawn="1">
            <p:ph type="sldNum" sz="quarter" idx="15"/>
          </p:nvPr>
        </p:nvSpPr>
        <p:spPr>
          <a:xfrm>
            <a:off x="6553200" y="6356350"/>
            <a:ext cx="2133600" cy="365125"/>
          </a:xfrm>
        </p:spPr>
        <p:txBody>
          <a:bodyPr anchor="t"/>
          <a:lstStyle>
            <a:lvl1pPr>
              <a:defRPr>
                <a:solidFill>
                  <a:srgbClr val="000000"/>
                </a:solidFill>
                <a:latin typeface="Arial" pitchFamily="34" charset="0"/>
                <a:ea typeface="ＭＳ Ｐゴシック" pitchFamily="-97" charset="-128"/>
                <a:cs typeface="+mn-cs"/>
              </a:defRPr>
            </a:lvl1pPr>
          </a:lstStyle>
          <a:p>
            <a:pPr>
              <a:defRPr/>
            </a:pPr>
            <a:r>
              <a:rPr lang="da-DK"/>
              <a:t>Your Logo</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02CA712-C550-4ED0-8A37-81B62B98F819}" type="datetimeFigureOut">
              <a:rPr lang="tr-TR" smtClean="0"/>
              <a:pPr/>
              <a:t>25.2.2018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B1DCA87-D201-43A1-98E0-2234462E2C3A}"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CA712-C550-4ED0-8A37-81B62B98F819}" type="datetimeFigureOut">
              <a:rPr lang="tr-TR" smtClean="0"/>
              <a:pPr/>
              <a:t>25.2.2018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DCA87-D201-43A1-98E0-2234462E2C3A}"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hyperlink" Target="http://www.ford.com/" TargetMode="Externa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MARKA-KÜRESEL MARKA</a:t>
            </a:r>
            <a:endParaRPr lang="tr-TR" dirty="0"/>
          </a:p>
        </p:txBody>
      </p:sp>
      <p:sp>
        <p:nvSpPr>
          <p:cNvPr id="3" name="2 Alt Başlık"/>
          <p:cNvSpPr>
            <a:spLocks noGrp="1"/>
          </p:cNvSpPr>
          <p:nvPr>
            <p:ph type="subTitle" idx="1"/>
          </p:nvPr>
        </p:nvSpPr>
        <p:spPr/>
        <p:txBody>
          <a:bodyPr>
            <a:normAutofit fontScale="85000" lnSpcReduction="20000"/>
          </a:bodyPr>
          <a:lstStyle/>
          <a:p>
            <a:r>
              <a:rPr lang="tr-TR" dirty="0" err="1" smtClean="0"/>
              <a:t>Prof.Dr</a:t>
            </a:r>
            <a:r>
              <a:rPr lang="tr-TR" dirty="0" smtClean="0"/>
              <a:t>.Dilber Ulaş</a:t>
            </a:r>
          </a:p>
          <a:p>
            <a:r>
              <a:rPr lang="tr-TR" dirty="0" smtClean="0"/>
              <a:t>Ankara Üniversitesi</a:t>
            </a:r>
          </a:p>
          <a:p>
            <a:r>
              <a:rPr lang="tr-TR" dirty="0" smtClean="0"/>
              <a:t>S.B.F.İşletme Bölümü</a:t>
            </a:r>
          </a:p>
          <a:p>
            <a:r>
              <a:rPr lang="tr-TR" dirty="0" smtClean="0"/>
              <a:t>Kasım 2017</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ony\01 Cihan\140224 Cihan\TOYO\Derslerim\Güzel Sanatlar Fakültesi\strategic_brand_analysis.gif"/>
          <p:cNvPicPr>
            <a:picLocks noChangeAspect="1" noChangeArrowheads="1"/>
          </p:cNvPicPr>
          <p:nvPr/>
        </p:nvPicPr>
        <p:blipFill>
          <a:blip r:embed="rId2" cstate="print"/>
          <a:srcRect t="53709"/>
          <a:stretch>
            <a:fillRect/>
          </a:stretch>
        </p:blipFill>
        <p:spPr bwMode="auto">
          <a:xfrm>
            <a:off x="0" y="225425"/>
            <a:ext cx="9144000" cy="65563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81" y="0"/>
            <a:ext cx="9154081" cy="5364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081" y="0"/>
            <a:ext cx="9154081" cy="5364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2" name="Grup 6"/>
          <p:cNvGrpSpPr/>
          <p:nvPr/>
        </p:nvGrpSpPr>
        <p:grpSpPr>
          <a:xfrm>
            <a:off x="1115617" y="806140"/>
            <a:ext cx="7128791" cy="630942"/>
            <a:chOff x="564979" y="406400"/>
            <a:chExt cx="5475833" cy="812800"/>
          </a:xfrm>
        </p:grpSpPr>
        <p:sp>
          <p:nvSpPr>
            <p:cNvPr id="8" name="Dikdörtgen 7"/>
            <p:cNvSpPr/>
            <p:nvPr/>
          </p:nvSpPr>
          <p:spPr>
            <a:xfrm>
              <a:off x="564979" y="406400"/>
              <a:ext cx="5475833" cy="812800"/>
            </a:xfrm>
            <a:prstGeom prst="rect">
              <a:avLst/>
            </a:prstGeom>
          </p:spPr>
          <p:style>
            <a:lnRef idx="2">
              <a:schemeClr val="accent3">
                <a:shade val="50000"/>
              </a:schemeClr>
            </a:lnRef>
            <a:fillRef idx="1">
              <a:schemeClr val="accent3"/>
            </a:fillRef>
            <a:effectRef idx="0">
              <a:schemeClr val="accent3"/>
            </a:effectRef>
            <a:fontRef idx="minor">
              <a:schemeClr val="lt1"/>
            </a:fontRef>
          </p:style>
        </p:sp>
        <p:sp>
          <p:nvSpPr>
            <p:cNvPr id="9" name="Dikdörtgen 8"/>
            <p:cNvSpPr/>
            <p:nvPr/>
          </p:nvSpPr>
          <p:spPr>
            <a:xfrm>
              <a:off x="564979" y="406400"/>
              <a:ext cx="5475833" cy="812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spcFirstLastPara="0" vert="horz" wrap="square" lIns="645160" tIns="106680" rIns="106680" bIns="106680" numCol="1" spcCol="1270" anchor="ctr" anchorCtr="0">
              <a:noAutofit/>
            </a:bodyPr>
            <a:lstStyle/>
            <a:p>
              <a:pPr lvl="0" algn="l" defTabSz="1866900">
                <a:lnSpc>
                  <a:spcPct val="90000"/>
                </a:lnSpc>
                <a:spcBef>
                  <a:spcPct val="0"/>
                </a:spcBef>
                <a:spcAft>
                  <a:spcPct val="35000"/>
                </a:spcAft>
              </a:pPr>
              <a:endParaRPr lang="tr-TR" sz="4200" kern="1200"/>
            </a:p>
          </p:txBody>
        </p:sp>
      </p:grpSp>
      <p:sp>
        <p:nvSpPr>
          <p:cNvPr id="10" name="Oval 9"/>
          <p:cNvSpPr/>
          <p:nvPr/>
        </p:nvSpPr>
        <p:spPr>
          <a:xfrm>
            <a:off x="607617" y="613611"/>
            <a:ext cx="1016000" cy="1016000"/>
          </a:xfrm>
          <a:prstGeom prst="ellipse">
            <a:avLst/>
          </a:prstGeom>
        </p:spPr>
        <p:style>
          <a:lnRef idx="2">
            <a:schemeClr val="accent3"/>
          </a:lnRef>
          <a:fillRef idx="1">
            <a:schemeClr val="lt1"/>
          </a:fillRef>
          <a:effectRef idx="0">
            <a:schemeClr val="accent3"/>
          </a:effectRef>
          <a:fontRef idx="minor">
            <a:schemeClr val="dk1"/>
          </a:fontRef>
        </p:style>
      </p:sp>
      <p:sp>
        <p:nvSpPr>
          <p:cNvPr id="11" name="Dikdörtgen 10"/>
          <p:cNvSpPr/>
          <p:nvPr/>
        </p:nvSpPr>
        <p:spPr>
          <a:xfrm>
            <a:off x="1619674" y="806140"/>
            <a:ext cx="6624734" cy="630942"/>
          </a:xfrm>
          <a:prstGeom prst="rect">
            <a:avLst/>
          </a:prstGeom>
        </p:spPr>
        <p:txBody>
          <a:bodyPr wrap="square">
            <a:spAutoFit/>
          </a:bodyPr>
          <a:lstStyle/>
          <a:p>
            <a:r>
              <a:rPr lang="tr-TR" sz="3500" dirty="0" smtClean="0">
                <a:solidFill>
                  <a:schemeClr val="bg1"/>
                </a:solidFill>
              </a:rPr>
              <a:t>Marka Ögesi Olarak “Menşe Ülkesi” </a:t>
            </a:r>
            <a:endParaRPr lang="tr-TR" sz="3500" dirty="0">
              <a:solidFill>
                <a:schemeClr val="bg1"/>
              </a:solidFill>
            </a:endParaRPr>
          </a:p>
        </p:txBody>
      </p:sp>
      <p:sp>
        <p:nvSpPr>
          <p:cNvPr id="12" name="Dikdörtgen 11"/>
          <p:cNvSpPr/>
          <p:nvPr/>
        </p:nvSpPr>
        <p:spPr>
          <a:xfrm>
            <a:off x="467544" y="2492896"/>
            <a:ext cx="8208912" cy="2400657"/>
          </a:xfrm>
          <a:prstGeom prst="rect">
            <a:avLst/>
          </a:prstGeom>
        </p:spPr>
        <p:txBody>
          <a:bodyPr wrap="square">
            <a:spAutoFit/>
          </a:bodyPr>
          <a:lstStyle/>
          <a:p>
            <a:r>
              <a:rPr lang="tr-TR" sz="2500" dirty="0" smtClean="0"/>
              <a:t>	Küresel </a:t>
            </a:r>
            <a:r>
              <a:rPr lang="tr-TR" sz="2500" dirty="0"/>
              <a:t>pazarlamadaki hayatın gerçeklerinden bir tanesi, belirli ülkeler ile ilgili görüşlerin ve bu ülkelere karşı tavırların genellikle bu ülkelerden geldiği bilinen ürünlere ve markalara kadar uzandığıdır. Bu tip algılar, </a:t>
            </a:r>
            <a:r>
              <a:rPr lang="tr-TR" sz="2500" b="1" dirty="0"/>
              <a:t>menşe ülke etkisine </a:t>
            </a:r>
            <a:r>
              <a:rPr lang="tr-TR" sz="2500" dirty="0"/>
              <a:t>katkıda bulunmaktadır: bunlar, bir markanın imajının bir parçası hâline gelir ve marka denkliğine katkıda bulunur. </a:t>
            </a:r>
          </a:p>
        </p:txBody>
      </p:sp>
    </p:spTree>
    <p:extLst>
      <p:ext uri="{BB962C8B-B14F-4D97-AF65-F5344CB8AC3E}">
        <p14:creationId xmlns="" xmlns:p14="http://schemas.microsoft.com/office/powerpoint/2010/main" val="4283566317"/>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70000" lnSpcReduction="20000"/>
          </a:bodyPr>
          <a:lstStyle/>
          <a:p>
            <a:r>
              <a:rPr lang="tr-TR" dirty="0" smtClean="0"/>
              <a:t>Turistlerin deneyimleri, ziyaretçiler, kitaplarda, internette, filmlerde ve büyük etkinliklerde sunulan görsellerle ve ülkenin ekonomik, politik ve eğitim sistemlerinin yansıttıkları ile inşa edilmektedir.</a:t>
            </a:r>
          </a:p>
          <a:p>
            <a:endParaRPr lang="tr-TR" dirty="0" smtClean="0"/>
          </a:p>
          <a:p>
            <a:r>
              <a:rPr lang="tr-TR" dirty="0" smtClean="0"/>
              <a:t>Teknolojik olarak gelişmiş ülkelerin çok kaliteli ürünler geliştirdiklerine inanılır.</a:t>
            </a:r>
          </a:p>
          <a:p>
            <a:endParaRPr lang="tr-TR" dirty="0" smtClean="0"/>
          </a:p>
          <a:p>
            <a:r>
              <a:rPr lang="tr-TR" dirty="0" smtClean="0"/>
              <a:t>Japonya, otomobil ve elektronik eşyalar, Amerika ileri teknoloji yenilikleri, meşrubat, oyuncak, sigara ve kot pantolon; Fransa şarap, parfüm ve lüks tüketim ürünlerinde üne sahiptir. İtalyan tekstil ürünlerinin, Alman otomobillerinin, İngiliz kumaşlarının ve Türk lokumunun sahip olduğu imajlar.</a:t>
            </a:r>
            <a:endParaRPr lang="tr-TR" dirty="0"/>
          </a:p>
        </p:txBody>
      </p:sp>
      <p:sp>
        <p:nvSpPr>
          <p:cNvPr id="3" name="2 Başlık"/>
          <p:cNvSpPr>
            <a:spLocks noGrp="1"/>
          </p:cNvSpPr>
          <p:nvPr>
            <p:ph type="title"/>
          </p:nvPr>
        </p:nvSpPr>
        <p:spPr/>
        <p:txBody>
          <a:bodyPr/>
          <a:lstStyle/>
          <a:p>
            <a:r>
              <a:rPr lang="tr-TR" dirty="0" smtClean="0"/>
              <a:t>Bir ülkenin imajı,</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rmAutofit fontScale="92500" lnSpcReduction="20000"/>
          </a:bodyPr>
          <a:lstStyle/>
          <a:p>
            <a:r>
              <a:rPr lang="tr-TR" dirty="0" smtClean="0"/>
              <a:t>Ulusal, gerek uluslararası kamular tarafından, kişisel tecrübeler ve edinilen bilgiler doğrultusunda oluşturulan ülke ile ilgili algılamalardır.</a:t>
            </a:r>
          </a:p>
          <a:p>
            <a:endParaRPr lang="tr-TR" dirty="0" smtClean="0"/>
          </a:p>
          <a:p>
            <a:r>
              <a:rPr lang="tr-TR" dirty="0" smtClean="0"/>
              <a:t>Menşe ülke, “bir markanın hedef müşterileri tarafından algılanan ait olduğu yer, bölge ya da ülke” olarak tanımlanmaktadır. Algılanan bu yer, tüketicilerin o yer hakkındaki algıları doğrultusunda ürüne yönelik pozitif ya da negatif imaj yaratmaktadır.</a:t>
            </a:r>
            <a:endParaRPr lang="tr-TR" dirty="0"/>
          </a:p>
        </p:txBody>
      </p:sp>
      <p:sp>
        <p:nvSpPr>
          <p:cNvPr id="3" name="2 Başlık"/>
          <p:cNvSpPr>
            <a:spLocks noGrp="1"/>
          </p:cNvSpPr>
          <p:nvPr>
            <p:ph type="title"/>
          </p:nvPr>
        </p:nvSpPr>
        <p:spPr/>
        <p:txBody>
          <a:bodyPr/>
          <a:lstStyle/>
          <a:p>
            <a:r>
              <a:rPr lang="tr-TR" dirty="0" smtClean="0"/>
              <a:t>Ülke itibarı</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smtClean="0"/>
              <a:t>Güçlü Markaların Avantajları </a:t>
            </a:r>
            <a:endParaRPr lang="en-US" smtClean="0"/>
          </a:p>
        </p:txBody>
      </p:sp>
      <p:sp>
        <p:nvSpPr>
          <p:cNvPr id="22531" name="Rectangle 3"/>
          <p:cNvSpPr>
            <a:spLocks noGrp="1" noChangeArrowheads="1"/>
          </p:cNvSpPr>
          <p:nvPr>
            <p:ph type="body" sz="half" idx="1"/>
          </p:nvPr>
        </p:nvSpPr>
        <p:spPr>
          <a:xfrm>
            <a:off x="457200" y="1600200"/>
            <a:ext cx="3810000" cy="4572000"/>
          </a:xfrm>
        </p:spPr>
        <p:txBody>
          <a:bodyPr/>
          <a:lstStyle/>
          <a:p>
            <a:pPr eaLnBrk="1" hangingPunct="1"/>
            <a:r>
              <a:rPr lang="tr-TR" smtClean="0"/>
              <a:t>Ürün performansı konusunda geliştirilmişlik algısı </a:t>
            </a:r>
          </a:p>
          <a:p>
            <a:pPr eaLnBrk="1" hangingPunct="1"/>
            <a:r>
              <a:rPr lang="tr-TR" smtClean="0"/>
              <a:t>Daha fazla bağlılık</a:t>
            </a:r>
            <a:endParaRPr lang="en-US" smtClean="0"/>
          </a:p>
          <a:p>
            <a:pPr eaLnBrk="1" hangingPunct="1"/>
            <a:r>
              <a:rPr lang="tr-TR" smtClean="0"/>
              <a:t>Rekabetçi Pazar hareketlerinde daha az hasar</a:t>
            </a:r>
            <a:endParaRPr lang="en-US" smtClean="0"/>
          </a:p>
          <a:p>
            <a:pPr eaLnBrk="1" hangingPunct="1"/>
            <a:r>
              <a:rPr lang="tr-TR" smtClean="0"/>
              <a:t>Krizlerde daha az hasar  </a:t>
            </a:r>
            <a:endParaRPr lang="en-US" smtClean="0"/>
          </a:p>
        </p:txBody>
      </p:sp>
      <p:sp>
        <p:nvSpPr>
          <p:cNvPr id="22532" name="Rectangle 4"/>
          <p:cNvSpPr>
            <a:spLocks noGrp="1" noChangeArrowheads="1"/>
          </p:cNvSpPr>
          <p:nvPr>
            <p:ph type="body" sz="half" idx="2"/>
          </p:nvPr>
        </p:nvSpPr>
        <p:spPr>
          <a:xfrm>
            <a:off x="4495800" y="1600200"/>
            <a:ext cx="3810000" cy="4572000"/>
          </a:xfrm>
        </p:spPr>
        <p:txBody>
          <a:bodyPr/>
          <a:lstStyle/>
          <a:p>
            <a:pPr eaLnBrk="1" hangingPunct="1"/>
            <a:r>
              <a:rPr lang="tr-TR" smtClean="0"/>
              <a:t>Daha geniş marjlar</a:t>
            </a:r>
            <a:endParaRPr lang="en-US" smtClean="0"/>
          </a:p>
          <a:p>
            <a:pPr eaLnBrk="1" hangingPunct="1"/>
            <a:r>
              <a:rPr lang="tr-TR" smtClean="0"/>
              <a:t>Tüketici müdahalesinin daha az esnek oluşu</a:t>
            </a:r>
            <a:endParaRPr lang="en-US" smtClean="0"/>
          </a:p>
          <a:p>
            <a:pPr eaLnBrk="1" hangingPunct="1"/>
            <a:r>
              <a:rPr lang="tr-TR" smtClean="0"/>
              <a:t>Daha büyük ticari işbirliği  </a:t>
            </a:r>
          </a:p>
          <a:p>
            <a:pPr eaLnBrk="1" hangingPunct="1"/>
            <a:r>
              <a:rPr lang="tr-TR" smtClean="0"/>
              <a:t>Daha etkili Pazarlama iletişimi</a:t>
            </a:r>
          </a:p>
          <a:p>
            <a:pPr eaLnBrk="1" hangingPunct="1"/>
            <a:r>
              <a:rPr lang="tr-TR" smtClean="0"/>
              <a:t>Olası lisans fırsatları </a:t>
            </a:r>
            <a:endParaRPr lang="en-US" smtClean="0"/>
          </a:p>
        </p:txBody>
      </p:sp>
      <p:sp>
        <p:nvSpPr>
          <p:cNvPr id="22533" name="Footer Placeholder 4"/>
          <p:cNvSpPr>
            <a:spLocks noGrp="1"/>
          </p:cNvSpPr>
          <p:nvPr>
            <p:ph type="ftr" sz="quarter" idx="10"/>
          </p:nvPr>
        </p:nvSpPr>
        <p:spPr>
          <a:noFill/>
        </p:spPr>
        <p:txBody>
          <a:bodyPr/>
          <a:lstStyle/>
          <a:p>
            <a:r>
              <a:rPr lang="en-US"/>
              <a:t>Copyright © 2011 Pearson Education, Inc.  Publishing as Prentice Hall 		          9-</a:t>
            </a:r>
            <a:fld id="{443D894B-14A7-4080-8F19-3D16B5C0A9BE}" type="slidenum">
              <a:rPr lang="en-US"/>
              <a:pPr/>
              <a:t>14</a:t>
            </a:fld>
            <a:endParaRPr lang="en-US"/>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Marka-Ürün Farkı</a:t>
            </a:r>
            <a:endParaRPr lang="tr-TR" dirty="0"/>
          </a:p>
        </p:txBody>
      </p:sp>
      <p:sp>
        <p:nvSpPr>
          <p:cNvPr id="3" name="2 İçerik Yer Tutucusu"/>
          <p:cNvSpPr>
            <a:spLocks noGrp="1"/>
          </p:cNvSpPr>
          <p:nvPr>
            <p:ph idx="1"/>
          </p:nvPr>
        </p:nvSpPr>
        <p:spPr/>
        <p:txBody>
          <a:bodyPr>
            <a:normAutofit fontScale="92500" lnSpcReduction="20000"/>
          </a:bodyPr>
          <a:lstStyle/>
          <a:p>
            <a:r>
              <a:rPr lang="tr-TR" dirty="0" smtClean="0"/>
              <a:t>Marka; değer sistemi, kişilik, imaj, logo, risk azaltıcı, şirket, katma değer, kişilik, ilişki, vizyon, konumlandırma gibi birçok farklı bileşeni içermektedir. Bu bakış açısıyla, bir markanın üründen daha kapsamlı olduğu görülmektedir. </a:t>
            </a:r>
          </a:p>
          <a:p>
            <a:endParaRPr lang="tr-TR" dirty="0"/>
          </a:p>
          <a:p>
            <a:r>
              <a:rPr lang="tr-TR" dirty="0" smtClean="0"/>
              <a:t>Ayrıca pek çok pazarlamacı “Her marka bir üründür ama her ürün bir marka değildir; ürün fabrikada üretilen bir nesne, marka ise tüketiciler tarafından satın alınan değerdir.” ifadesi ile bu ayrımı açıkça ortaya koymaktadır.</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Ürün ile marka arasındaki diğer farklar;</a:t>
            </a:r>
            <a:endParaRPr lang="tr-TR" dirty="0"/>
          </a:p>
        </p:txBody>
      </p:sp>
      <p:sp>
        <p:nvSpPr>
          <p:cNvPr id="3" name="2 İçerik Yer Tutucusu"/>
          <p:cNvSpPr>
            <a:spLocks noGrp="1"/>
          </p:cNvSpPr>
          <p:nvPr>
            <p:ph idx="1"/>
          </p:nvPr>
        </p:nvSpPr>
        <p:spPr>
          <a:xfrm>
            <a:off x="457200" y="1600200"/>
            <a:ext cx="8258204" cy="4829196"/>
          </a:xfrm>
        </p:spPr>
        <p:txBody>
          <a:bodyPr>
            <a:normAutofit fontScale="70000" lnSpcReduction="20000"/>
          </a:bodyPr>
          <a:lstStyle/>
          <a:p>
            <a:r>
              <a:rPr lang="tr-TR" dirty="0"/>
              <a:t>Ü</a:t>
            </a:r>
            <a:r>
              <a:rPr lang="tr-TR" dirty="0" smtClean="0"/>
              <a:t>rünün nesne veya hizmet olması, markanın ise tüketici tarafından algılanan bir sembol veya işaret olmasıdır. </a:t>
            </a:r>
          </a:p>
          <a:p>
            <a:endParaRPr lang="tr-TR" dirty="0"/>
          </a:p>
          <a:p>
            <a:r>
              <a:rPr lang="tr-TR" dirty="0" smtClean="0"/>
              <a:t>Ürünün biçimi ve özellikleri vardır. Zaman içinde değişebilir veya geliştirilebilir. Tüketiciye fiziksel fayda sağlar. Somuttur ve fiziksel bileşenleri vardır. Fabrikada veya bir hizmet sektöründe üretilir. </a:t>
            </a:r>
          </a:p>
          <a:p>
            <a:endParaRPr lang="tr-TR" dirty="0"/>
          </a:p>
          <a:p>
            <a:r>
              <a:rPr lang="tr-TR" dirty="0" smtClean="0"/>
              <a:t>Marka ise, yaratıcılığa dayanır. Tüketici ihtiyaçlarının giderilmesinde tatmin sağlar ve kalıcıdır. Tüketici tarafından statü göstergesi olarak algılanır. Kişiliği vardır. Ürünün aksine, soyuttur ve duygusal bileşenleri vardır. </a:t>
            </a:r>
          </a:p>
          <a:p>
            <a:endParaRPr lang="tr-TR" dirty="0"/>
          </a:p>
          <a:p>
            <a:r>
              <a:rPr lang="tr-TR" dirty="0" smtClean="0"/>
              <a:t>Ürün beynin sol (rasyonel) tarafına yönelik iken, marka beynin sağ (duygusal) tarafına yönelik çalışır (Kırdar, 2005:234). Özetle, yazında ürün ve markanın farklı şeyler olduğu konusunda bir uzlaşı varken, hangisinin daha kapsayıcı olduğu konusunda fikir ayrılığı mevcuttur</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a:t>Copyright © 2011 Pearson Education, Inc.  Publishing as Prentice Hall 		          9-</a:t>
            </a:r>
            <a:fld id="{F2223AA4-AC74-4D55-9EA3-5D08BAA7195C}" type="slidenum">
              <a:rPr lang="en-US"/>
              <a:pPr/>
              <a:t>17</a:t>
            </a:fld>
            <a:endParaRPr lang="en-US"/>
          </a:p>
        </p:txBody>
      </p:sp>
      <p:sp>
        <p:nvSpPr>
          <p:cNvPr id="24579" name="Rectangle 2"/>
          <p:cNvSpPr>
            <a:spLocks noGrp="1" noChangeArrowheads="1"/>
          </p:cNvSpPr>
          <p:nvPr>
            <p:ph type="title"/>
          </p:nvPr>
        </p:nvSpPr>
        <p:spPr/>
        <p:txBody>
          <a:bodyPr/>
          <a:lstStyle/>
          <a:p>
            <a:pPr eaLnBrk="1" hangingPunct="1"/>
            <a:r>
              <a:rPr lang="tr-TR" dirty="0" smtClean="0"/>
              <a:t>Marka Vaadi nedir</a:t>
            </a:r>
            <a:r>
              <a:rPr lang="en-US" dirty="0" smtClean="0"/>
              <a:t>?</a:t>
            </a:r>
          </a:p>
        </p:txBody>
      </p:sp>
      <p:sp>
        <p:nvSpPr>
          <p:cNvPr id="24580" name="Rectangle 6"/>
          <p:cNvSpPr>
            <a:spLocks noGrp="1" noChangeArrowheads="1"/>
          </p:cNvSpPr>
          <p:nvPr>
            <p:ph type="body" idx="1"/>
          </p:nvPr>
        </p:nvSpPr>
        <p:spPr/>
        <p:txBody>
          <a:bodyPr/>
          <a:lstStyle/>
          <a:p>
            <a:pPr indent="4763" algn="ctr" eaLnBrk="1" hangingPunct="1">
              <a:buFontTx/>
              <a:buNone/>
            </a:pPr>
            <a:r>
              <a:rPr lang="tr-TR" dirty="0" smtClean="0"/>
              <a:t>Bir</a:t>
            </a:r>
            <a:r>
              <a:rPr lang="en-US" dirty="0" smtClean="0"/>
              <a:t> </a:t>
            </a:r>
            <a:r>
              <a:rPr lang="tr-TR" b="1" dirty="0" smtClean="0"/>
              <a:t>marka vaadi </a:t>
            </a:r>
            <a:r>
              <a:rPr lang="tr-TR" dirty="0" smtClean="0"/>
              <a:t>pazarlamacıların markanın ne olduğuna ve tüketiciler için ne sunduğuna yönelik görüşüdür. </a:t>
            </a:r>
            <a:endParaRPr lang="en-US" dirty="0" smtClean="0"/>
          </a:p>
        </p:txBody>
      </p:sp>
      <p:pic>
        <p:nvPicPr>
          <p:cNvPr id="24581" name="Picture 2"/>
          <p:cNvPicPr>
            <a:picLocks noChangeAspect="1" noChangeArrowheads="1"/>
          </p:cNvPicPr>
          <p:nvPr/>
        </p:nvPicPr>
        <p:blipFill>
          <a:blip r:embed="rId3" cstate="print"/>
          <a:srcRect/>
          <a:stretch>
            <a:fillRect/>
          </a:stretch>
        </p:blipFill>
        <p:spPr bwMode="auto">
          <a:xfrm>
            <a:off x="285720" y="3286124"/>
            <a:ext cx="8210550" cy="30670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Vaadi nedir</a:t>
            </a:r>
            <a:r>
              <a:rPr lang="en-US" dirty="0" smtClean="0"/>
              <a:t>?</a:t>
            </a:r>
            <a:endParaRPr lang="tr-TR" dirty="0"/>
          </a:p>
        </p:txBody>
      </p:sp>
      <p:sp>
        <p:nvSpPr>
          <p:cNvPr id="3" name="2 İçerik Yer Tutucusu"/>
          <p:cNvSpPr>
            <a:spLocks noGrp="1"/>
          </p:cNvSpPr>
          <p:nvPr>
            <p:ph idx="1"/>
          </p:nvPr>
        </p:nvSpPr>
        <p:spPr/>
        <p:txBody>
          <a:bodyPr>
            <a:normAutofit fontScale="62500" lnSpcReduction="20000"/>
          </a:bodyPr>
          <a:lstStyle/>
          <a:p>
            <a:r>
              <a:rPr lang="tr-TR" b="1" dirty="0" smtClean="0"/>
              <a:t>Markanın ağzından çıkan ilk söz sloganıdır.</a:t>
            </a:r>
            <a:r>
              <a:rPr lang="tr-TR" dirty="0" smtClean="0"/>
              <a:t> Bir markanın bize ne </a:t>
            </a:r>
            <a:r>
              <a:rPr lang="tr-TR" dirty="0" err="1" smtClean="0"/>
              <a:t>vadedeceğini</a:t>
            </a:r>
            <a:r>
              <a:rPr lang="tr-TR" dirty="0" smtClean="0"/>
              <a:t> sloganından anlarız. Bu noktada </a:t>
            </a:r>
            <a:r>
              <a:rPr lang="tr-TR" b="1" dirty="0" smtClean="0"/>
              <a:t>marka sloganlarının oluşturulmasında genellikle iki unsur etkilidir.</a:t>
            </a:r>
          </a:p>
          <a:p>
            <a:endParaRPr lang="tr-TR" b="1" dirty="0" smtClean="0"/>
          </a:p>
          <a:p>
            <a:r>
              <a:rPr lang="tr-TR" b="1" dirty="0" smtClean="0"/>
              <a:t>Fiziksel fayda…</a:t>
            </a:r>
            <a:r>
              <a:rPr lang="tr-TR" dirty="0" smtClean="0"/>
              <a:t> Yani o ürünü aldığımızda fiziksel olarak hangi ihtiyacımızı karşılayacak? Bizim karnımızı mı doyuracak, ağzımızda bir tat mı bırakacak, çamaşırlarımızı tertemiz mi yapacak, bizi bir yerden bir yere mi taşıyacak? Bunlar gibi soruların cevabı markanın bize kattığı fiziksel fayda ile ilgilidir.</a:t>
            </a:r>
          </a:p>
          <a:p>
            <a:endParaRPr lang="tr-TR" dirty="0" smtClean="0"/>
          </a:p>
          <a:p>
            <a:r>
              <a:rPr lang="tr-TR" dirty="0" err="1" smtClean="0"/>
              <a:t>Duracell</a:t>
            </a:r>
            <a:r>
              <a:rPr lang="tr-TR" dirty="0" smtClean="0"/>
              <a:t>; </a:t>
            </a:r>
            <a:r>
              <a:rPr lang="tr-TR" b="1" dirty="0" smtClean="0"/>
              <a:t>’10 kata kadar daha uzun ömürlü’</a:t>
            </a:r>
          </a:p>
          <a:p>
            <a:r>
              <a:rPr lang="tr-TR" dirty="0" smtClean="0"/>
              <a:t>BİM. ‘</a:t>
            </a:r>
            <a:r>
              <a:rPr lang="tr-TR" b="1" dirty="0" smtClean="0"/>
              <a:t>Toptan fiyatına perakende alışveriş’</a:t>
            </a:r>
          </a:p>
          <a:p>
            <a:r>
              <a:rPr lang="tr-TR" dirty="0" err="1" smtClean="0"/>
              <a:t>Fairy</a:t>
            </a:r>
            <a:r>
              <a:rPr lang="tr-TR" b="1" dirty="0" smtClean="0"/>
              <a:t> </a:t>
            </a:r>
            <a:r>
              <a:rPr lang="pt-BR" b="1" dirty="0" smtClean="0"/>
              <a:t>‘Yağları da dize getirir dağları da’</a:t>
            </a:r>
            <a:r>
              <a:rPr lang="pt-BR" dirty="0" smtClean="0"/>
              <a:t> </a:t>
            </a:r>
            <a:endParaRPr lang="tr-TR" dirty="0" smtClean="0"/>
          </a:p>
          <a:p>
            <a:r>
              <a:rPr lang="tr-TR" dirty="0" smtClean="0"/>
              <a:t>ABC “</a:t>
            </a:r>
            <a:r>
              <a:rPr lang="tr-TR" b="1" dirty="0" smtClean="0"/>
              <a:t>Farkı fiyatı</a:t>
            </a:r>
            <a:r>
              <a:rPr lang="tr-TR" dirty="0" smtClean="0"/>
              <a:t>” </a:t>
            </a:r>
          </a:p>
          <a:p>
            <a:r>
              <a:rPr lang="tr-TR" dirty="0" smtClean="0"/>
              <a:t>Aras </a:t>
            </a:r>
            <a:r>
              <a:rPr lang="tr-TR" dirty="0" err="1" smtClean="0"/>
              <a:t>Cargo’nun</a:t>
            </a:r>
            <a:r>
              <a:rPr lang="tr-TR" dirty="0" smtClean="0"/>
              <a:t> vaadi taşımaktır. Neyi? Bizim için önemli olanı. Bu yüzden </a:t>
            </a:r>
            <a:r>
              <a:rPr lang="tr-TR" b="1" dirty="0" smtClean="0"/>
              <a:t>“Önem taşır”.</a:t>
            </a:r>
            <a:endParaRPr lang="tr-T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İkinci faydası</a:t>
            </a:r>
            <a:endParaRPr lang="tr-TR" dirty="0"/>
          </a:p>
        </p:txBody>
      </p:sp>
      <p:sp>
        <p:nvSpPr>
          <p:cNvPr id="3" name="2 İçerik Yer Tutucusu"/>
          <p:cNvSpPr>
            <a:spLocks noGrp="1"/>
          </p:cNvSpPr>
          <p:nvPr>
            <p:ph idx="1"/>
          </p:nvPr>
        </p:nvSpPr>
        <p:spPr/>
        <p:txBody>
          <a:bodyPr>
            <a:normAutofit fontScale="70000" lnSpcReduction="20000"/>
          </a:bodyPr>
          <a:lstStyle/>
          <a:p>
            <a:r>
              <a:rPr lang="tr-TR" b="1" dirty="0" smtClean="0"/>
              <a:t>Duygusal fayda…</a:t>
            </a:r>
            <a:r>
              <a:rPr lang="tr-TR" dirty="0" smtClean="0"/>
              <a:t> Ürünü kullandığımızda duygusal olarak bizde ne gibi değişimler yaratacak, bunun cevabını vermeye çalışır. </a:t>
            </a:r>
          </a:p>
          <a:p>
            <a:endParaRPr lang="tr-TR" dirty="0" smtClean="0"/>
          </a:p>
          <a:p>
            <a:r>
              <a:rPr lang="tr-TR" dirty="0" err="1" smtClean="0"/>
              <a:t>Omo</a:t>
            </a:r>
            <a:r>
              <a:rPr lang="tr-TR" dirty="0" smtClean="0"/>
              <a:t>. Daha iyi temizler, tertemiz yapar, bembeyaz çamaşırlar gibi klişe sözler yerine </a:t>
            </a:r>
            <a:r>
              <a:rPr lang="tr-TR" b="1" dirty="0" smtClean="0"/>
              <a:t>‘Kirlenmek güzeldir’</a:t>
            </a:r>
            <a:r>
              <a:rPr lang="tr-TR" dirty="0" smtClean="0"/>
              <a:t> sloganı. </a:t>
            </a:r>
            <a:r>
              <a:rPr lang="tr-TR" b="1" dirty="0" smtClean="0"/>
              <a:t>‘Siz kirlemekten korkmayın, çocuğunuzun kıyafetleri batacak diye sokaklarda gönlünce oynamasına engel olmayın, temizliği bize bırakın’</a:t>
            </a:r>
          </a:p>
          <a:p>
            <a:endParaRPr lang="tr-TR" b="1" dirty="0" smtClean="0"/>
          </a:p>
          <a:p>
            <a:r>
              <a:rPr lang="tr-TR" dirty="0" err="1" smtClean="0"/>
              <a:t>Coca</a:t>
            </a:r>
            <a:r>
              <a:rPr lang="tr-TR" dirty="0" smtClean="0"/>
              <a:t> </a:t>
            </a:r>
            <a:r>
              <a:rPr lang="tr-TR" dirty="0" err="1" smtClean="0"/>
              <a:t>Cola’dan</a:t>
            </a:r>
            <a:r>
              <a:rPr lang="tr-TR" dirty="0" smtClean="0"/>
              <a:t>. ‘Hayatın Tadı’ diyerek sürekli mutluluk temalı iletişim çalışmaları </a:t>
            </a:r>
          </a:p>
          <a:p>
            <a:r>
              <a:rPr lang="tr-TR" dirty="0" err="1" smtClean="0"/>
              <a:t>Red</a:t>
            </a:r>
            <a:r>
              <a:rPr lang="tr-TR" dirty="0" smtClean="0"/>
              <a:t> </a:t>
            </a:r>
            <a:r>
              <a:rPr lang="tr-TR" dirty="0" err="1" smtClean="0"/>
              <a:t>Bull</a:t>
            </a:r>
            <a:r>
              <a:rPr lang="tr-TR" dirty="0" smtClean="0"/>
              <a:t> </a:t>
            </a:r>
            <a:r>
              <a:rPr lang="tr-TR" dirty="0" err="1" smtClean="0"/>
              <a:t>Felix</a:t>
            </a:r>
            <a:r>
              <a:rPr lang="tr-TR" dirty="0" smtClean="0"/>
              <a:t> </a:t>
            </a:r>
            <a:r>
              <a:rPr lang="tr-TR" dirty="0" err="1" smtClean="0"/>
              <a:t>Baumgartner’ın</a:t>
            </a:r>
            <a:r>
              <a:rPr lang="tr-TR" dirty="0" smtClean="0"/>
              <a:t> uzaydan dünyaya atlayışı</a:t>
            </a:r>
            <a:r>
              <a:rPr lang="tr-TR" b="1" dirty="0" smtClean="0"/>
              <a:t>,  “Kanatlandırır”</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tr-TR" dirty="0" smtClean="0"/>
              <a:t>Gözden Geçirilecek Sorular</a:t>
            </a:r>
            <a:endParaRPr lang="en-US" dirty="0" smtClean="0"/>
          </a:p>
        </p:txBody>
      </p:sp>
      <p:sp>
        <p:nvSpPr>
          <p:cNvPr id="49155" name="Content Placeholder 3"/>
          <p:cNvSpPr>
            <a:spLocks noGrp="1"/>
          </p:cNvSpPr>
          <p:nvPr>
            <p:ph idx="1"/>
          </p:nvPr>
        </p:nvSpPr>
        <p:spPr>
          <a:xfrm>
            <a:off x="533400" y="1600200"/>
            <a:ext cx="7696200" cy="4572000"/>
          </a:xfrm>
        </p:spPr>
        <p:txBody>
          <a:bodyPr>
            <a:normAutofit fontScale="92500" lnSpcReduction="10000"/>
          </a:bodyPr>
          <a:lstStyle/>
          <a:p>
            <a:pPr eaLnBrk="1" hangingPunct="1"/>
            <a:r>
              <a:rPr lang="tr-TR" dirty="0" smtClean="0"/>
              <a:t>Marka nedir ve markalaşma nasıl olur?</a:t>
            </a:r>
          </a:p>
          <a:p>
            <a:pPr eaLnBrk="1" hangingPunct="1"/>
            <a:r>
              <a:rPr lang="tr-TR" dirty="0" smtClean="0"/>
              <a:t>Marka Ürün Farkı</a:t>
            </a:r>
          </a:p>
          <a:p>
            <a:pPr eaLnBrk="1" hangingPunct="1"/>
            <a:r>
              <a:rPr lang="tr-TR" dirty="0" smtClean="0"/>
              <a:t>Menşei Ülke</a:t>
            </a:r>
          </a:p>
          <a:p>
            <a:pPr eaLnBrk="1" hangingPunct="1"/>
            <a:r>
              <a:rPr lang="tr-TR" dirty="0" smtClean="0"/>
              <a:t>Marka vaadi nedir?</a:t>
            </a:r>
          </a:p>
          <a:p>
            <a:pPr eaLnBrk="1" hangingPunct="1"/>
            <a:r>
              <a:rPr lang="tr-TR" smtClean="0"/>
              <a:t>Marka kimliği </a:t>
            </a:r>
            <a:r>
              <a:rPr lang="tr-TR" dirty="0" smtClean="0"/>
              <a:t>unsurları?</a:t>
            </a:r>
            <a:endParaRPr lang="en-US" dirty="0" smtClean="0"/>
          </a:p>
          <a:p>
            <a:pPr eaLnBrk="1" hangingPunct="1"/>
            <a:r>
              <a:rPr lang="tr-TR" dirty="0" smtClean="0"/>
              <a:t>Marka değeri nedir</a:t>
            </a:r>
            <a:r>
              <a:rPr lang="en-US" dirty="0" smtClean="0"/>
              <a:t>?</a:t>
            </a:r>
          </a:p>
          <a:p>
            <a:pPr eaLnBrk="1" hangingPunct="1"/>
            <a:r>
              <a:rPr lang="tr-TR" dirty="0" smtClean="0"/>
              <a:t>Marka değeri nasıl yaratılır?</a:t>
            </a:r>
            <a:endParaRPr lang="en-US" dirty="0" smtClean="0"/>
          </a:p>
          <a:p>
            <a:pPr eaLnBrk="1" hangingPunct="1"/>
            <a:r>
              <a:rPr lang="tr-TR" dirty="0" smtClean="0"/>
              <a:t>Markalaşma stratejisi geliştirilirken verilen önemli kararlar nelerdir? </a:t>
            </a:r>
            <a:endParaRPr lang="en-US" dirty="0" smtClean="0"/>
          </a:p>
        </p:txBody>
      </p:sp>
      <p:sp>
        <p:nvSpPr>
          <p:cNvPr id="49156" name="Footer Placeholder 2"/>
          <p:cNvSpPr>
            <a:spLocks noGrp="1"/>
          </p:cNvSpPr>
          <p:nvPr>
            <p:ph type="ftr" sz="quarter" idx="10"/>
          </p:nvPr>
        </p:nvSpPr>
        <p:spPr>
          <a:noFill/>
        </p:spPr>
        <p:txBody>
          <a:bodyPr/>
          <a:lstStyle/>
          <a:p>
            <a:r>
              <a:rPr lang="en-US"/>
              <a:t>Copyright © 2011 Pearson Education, Inc.  Publishing as Prentice Hall		      9-</a:t>
            </a:r>
            <a:fld id="{D03C49B6-D563-47DF-9A22-FCCF5DBA4D9D}" type="slidenum">
              <a:rPr lang="en-US"/>
              <a:pPr/>
              <a:t>2</a:t>
            </a:fld>
            <a:endParaRPr lang="en-US"/>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Örnek: </a:t>
            </a:r>
            <a:r>
              <a:rPr lang="tr-TR" b="1" dirty="0" err="1" smtClean="0"/>
              <a:t>Ryan</a:t>
            </a:r>
            <a:r>
              <a:rPr lang="tr-TR" b="1" dirty="0" smtClean="0"/>
              <a:t> </a:t>
            </a:r>
            <a:r>
              <a:rPr lang="tr-TR" b="1" dirty="0" err="1" smtClean="0"/>
              <a:t>Air</a:t>
            </a:r>
            <a:r>
              <a:rPr lang="tr-TR" b="1" dirty="0" smtClean="0"/>
              <a:t>: Vaadi:Azalt!</a:t>
            </a:r>
            <a:r>
              <a:rPr lang="tr-TR" dirty="0" smtClean="0"/>
              <a:t> </a:t>
            </a:r>
            <a:endParaRPr lang="tr-TR" dirty="0"/>
          </a:p>
        </p:txBody>
      </p:sp>
      <p:sp>
        <p:nvSpPr>
          <p:cNvPr id="3" name="2 İçerik Yer Tutucusu"/>
          <p:cNvSpPr>
            <a:spLocks noGrp="1"/>
          </p:cNvSpPr>
          <p:nvPr>
            <p:ph idx="1"/>
          </p:nvPr>
        </p:nvSpPr>
        <p:spPr>
          <a:xfrm>
            <a:off x="0" y="1340768"/>
            <a:ext cx="5421288" cy="4680520"/>
          </a:xfrm>
        </p:spPr>
        <p:txBody>
          <a:bodyPr>
            <a:normAutofit fontScale="85000" lnSpcReduction="20000"/>
          </a:bodyPr>
          <a:lstStyle/>
          <a:p>
            <a:pPr>
              <a:buNone/>
            </a:pPr>
            <a:r>
              <a:rPr lang="tr-TR" dirty="0" smtClean="0"/>
              <a:t/>
            </a:r>
            <a:br>
              <a:rPr lang="tr-TR" dirty="0" smtClean="0"/>
            </a:br>
            <a:r>
              <a:rPr lang="tr-TR" dirty="0" smtClean="0"/>
              <a:t>Endüstrideki standartların iyice altına indirilecek faktörler bul!</a:t>
            </a:r>
            <a:br>
              <a:rPr lang="tr-TR" dirty="0" smtClean="0"/>
            </a:br>
            <a:endParaRPr lang="tr-TR" dirty="0" smtClean="0"/>
          </a:p>
          <a:p>
            <a:r>
              <a:rPr lang="tr-TR" dirty="0" smtClean="0"/>
              <a:t>Bagaj hakkı mı? Neden olsun ki? </a:t>
            </a:r>
          </a:p>
          <a:p>
            <a:endParaRPr lang="tr-TR" dirty="0" smtClean="0"/>
          </a:p>
          <a:p>
            <a:r>
              <a:rPr lang="tr-TR" dirty="0" smtClean="0"/>
              <a:t>Herkes yükü kadar bagajını ödesin, 12 kg. bagajı olan boşuna yerde +8 kg. bagaj ücreti ödemesin. Gayet adil değil mi? Eğer çantanız, belirlenen standartlara uyuyorsa, ücret bile ödemiyorsunuz üstelik.</a:t>
            </a:r>
            <a:br>
              <a:rPr lang="tr-TR" dirty="0" smtClean="0"/>
            </a:br>
            <a:endParaRPr lang="tr-TR" dirty="0" smtClean="0"/>
          </a:p>
          <a:p>
            <a:endParaRPr lang="tr-TR" dirty="0"/>
          </a:p>
        </p:txBody>
      </p:sp>
      <p:pic>
        <p:nvPicPr>
          <p:cNvPr id="1026" name="Picture 2" descr="http://3.bp.blogspot.com/-rgvqiJlwPZc/VjNZXVkMv9I/AAAAAAAAAPk/m6KteJBtpDw/s320/ryanair-bag.jpg"/>
          <p:cNvPicPr>
            <a:picLocks noChangeAspect="1" noChangeArrowheads="1"/>
          </p:cNvPicPr>
          <p:nvPr/>
        </p:nvPicPr>
        <p:blipFill>
          <a:blip r:embed="rId2" cstate="print"/>
          <a:srcRect/>
          <a:stretch>
            <a:fillRect/>
          </a:stretch>
        </p:blipFill>
        <p:spPr bwMode="auto">
          <a:xfrm>
            <a:off x="5292080" y="1484784"/>
            <a:ext cx="3600400" cy="48206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Yükselt!</a:t>
            </a:r>
            <a:r>
              <a:rPr lang="tr-TR" dirty="0" smtClean="0"/>
              <a:t> </a:t>
            </a:r>
            <a:endParaRPr lang="tr-TR" dirty="0"/>
          </a:p>
        </p:txBody>
      </p:sp>
      <p:sp>
        <p:nvSpPr>
          <p:cNvPr id="3" name="2 İçerik Yer Tutucusu"/>
          <p:cNvSpPr>
            <a:spLocks noGrp="1"/>
          </p:cNvSpPr>
          <p:nvPr>
            <p:ph idx="1"/>
          </p:nvPr>
        </p:nvSpPr>
        <p:spPr>
          <a:xfrm>
            <a:off x="457200" y="1412776"/>
            <a:ext cx="4402832" cy="4713387"/>
          </a:xfrm>
        </p:spPr>
        <p:txBody>
          <a:bodyPr>
            <a:normAutofit fontScale="70000" lnSpcReduction="20000"/>
          </a:bodyPr>
          <a:lstStyle/>
          <a:p>
            <a:r>
              <a:rPr lang="tr-TR" dirty="0" smtClean="0"/>
              <a:t>Endüstri standartlarının iyice üzerine çıkarılacak faktörler bul! </a:t>
            </a:r>
            <a:br>
              <a:rPr lang="tr-TR" dirty="0" smtClean="0"/>
            </a:br>
            <a:r>
              <a:rPr lang="tr-TR" dirty="0" smtClean="0"/>
              <a:t/>
            </a:r>
            <a:br>
              <a:rPr lang="tr-TR" dirty="0" smtClean="0"/>
            </a:br>
            <a:r>
              <a:rPr lang="tr-TR" dirty="0" smtClean="0"/>
              <a:t>Uçaklarda en son trend "koltuk aralık mesafesi". Daha ferah koltuklar demek, daha az koltuk sayısı demek. </a:t>
            </a:r>
          </a:p>
          <a:p>
            <a:endParaRPr lang="tr-TR" dirty="0" smtClean="0"/>
          </a:p>
          <a:p>
            <a:r>
              <a:rPr lang="tr-TR" dirty="0" smtClean="0"/>
              <a:t>Tüm şirketler daha geniş koltuk mesafeleri peşinde koşarken </a:t>
            </a:r>
            <a:r>
              <a:rPr lang="tr-TR" dirty="0" err="1" smtClean="0"/>
              <a:t>Ryan</a:t>
            </a:r>
            <a:r>
              <a:rPr lang="tr-TR" dirty="0" smtClean="0"/>
              <a:t> </a:t>
            </a:r>
            <a:r>
              <a:rPr lang="tr-TR" dirty="0" err="1" smtClean="0"/>
              <a:t>Air</a:t>
            </a:r>
            <a:r>
              <a:rPr lang="tr-TR" dirty="0" smtClean="0"/>
              <a:t>, bu mesafeyi olabildiği kadar azaltarak daha fazla koltuk satıyor! Bu sadece firma için değil yolcular için de bir avantaj.</a:t>
            </a:r>
            <a:br>
              <a:rPr lang="tr-TR" dirty="0" smtClean="0"/>
            </a:br>
            <a:endParaRPr lang="tr-TR" dirty="0"/>
          </a:p>
        </p:txBody>
      </p:sp>
      <p:sp>
        <p:nvSpPr>
          <p:cNvPr id="4" name="3 Dikdörtgen"/>
          <p:cNvSpPr/>
          <p:nvPr/>
        </p:nvSpPr>
        <p:spPr>
          <a:xfrm>
            <a:off x="6084168" y="2780928"/>
            <a:ext cx="2736304" cy="3693319"/>
          </a:xfrm>
          <a:prstGeom prst="rect">
            <a:avLst/>
          </a:prstGeom>
        </p:spPr>
        <p:txBody>
          <a:bodyPr wrap="square">
            <a:spAutoFit/>
          </a:bodyPr>
          <a:lstStyle/>
          <a:p>
            <a:r>
              <a:rPr lang="tr-TR" b="1" dirty="0" smtClean="0"/>
              <a:t>Yarat!</a:t>
            </a:r>
            <a:r>
              <a:rPr lang="tr-TR" dirty="0" smtClean="0"/>
              <a:t> </a:t>
            </a:r>
            <a:br>
              <a:rPr lang="tr-TR" dirty="0" smtClean="0"/>
            </a:br>
            <a:r>
              <a:rPr lang="tr-TR" dirty="0" smtClean="0"/>
              <a:t>Endüstrinin hiç sunmadığı faktörler yarat! </a:t>
            </a:r>
          </a:p>
          <a:p>
            <a:r>
              <a:rPr lang="tr-TR" dirty="0" smtClean="0"/>
              <a:t>En ucuz uçak bileti.</a:t>
            </a:r>
          </a:p>
          <a:p>
            <a:endParaRPr lang="tr-TR" dirty="0" smtClean="0"/>
          </a:p>
          <a:p>
            <a:r>
              <a:rPr lang="tr-TR" b="1" dirty="0" smtClean="0"/>
              <a:t>Odak.</a:t>
            </a:r>
            <a:r>
              <a:rPr lang="tr-TR" dirty="0" smtClean="0"/>
              <a:t> Maliyetleri minimuma çekmek. </a:t>
            </a:r>
            <a:br>
              <a:rPr lang="tr-TR" dirty="0" smtClean="0"/>
            </a:br>
            <a:r>
              <a:rPr lang="tr-TR" b="1" dirty="0" smtClean="0"/>
              <a:t>Uzaklaşma.</a:t>
            </a:r>
            <a:r>
              <a:rPr lang="tr-TR" dirty="0" smtClean="0"/>
              <a:t> Ekstra ürün ve hizmetler. </a:t>
            </a:r>
            <a:br>
              <a:rPr lang="tr-TR" dirty="0" smtClean="0"/>
            </a:br>
            <a:r>
              <a:rPr lang="tr-TR" b="1" dirty="0" smtClean="0"/>
              <a:t>Etkileyici slogan.</a:t>
            </a:r>
            <a:r>
              <a:rPr lang="tr-TR" dirty="0" smtClean="0"/>
              <a:t> Bedavaya uç!</a:t>
            </a:r>
          </a:p>
          <a:p>
            <a:r>
              <a:rPr lang="tr-TR" dirty="0" smtClean="0"/>
              <a:t/>
            </a:r>
            <a:br>
              <a:rPr lang="tr-TR" dirty="0" smtClean="0"/>
            </a:b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p:cNvSpPr>
            <a:spLocks noGrp="1"/>
          </p:cNvSpPr>
          <p:nvPr>
            <p:ph type="title"/>
          </p:nvPr>
        </p:nvSpPr>
        <p:spPr>
          <a:xfrm>
            <a:off x="323528" y="620688"/>
            <a:ext cx="8229600" cy="1143000"/>
          </a:xfrm>
        </p:spPr>
        <p:txBody>
          <a:bodyPr>
            <a:noAutofit/>
          </a:bodyPr>
          <a:lstStyle/>
          <a:p>
            <a:r>
              <a:rPr lang="tr-TR" sz="3200" dirty="0" err="1" smtClean="0">
                <a:solidFill>
                  <a:srgbClr val="FF0000"/>
                </a:solidFill>
              </a:rPr>
              <a:t>Ryanair</a:t>
            </a:r>
            <a:r>
              <a:rPr lang="tr-TR" sz="3200" dirty="0" smtClean="0">
                <a:solidFill>
                  <a:srgbClr val="FF0000"/>
                </a:solidFill>
              </a:rPr>
              <a:t> Marka Vaadi: </a:t>
            </a:r>
            <a:r>
              <a:rPr lang="tr-TR" sz="3200" dirty="0" smtClean="0"/>
              <a:t>Çok büyük oranda her zaman en ucuz bileti satar. Şirketin sahibi Michael </a:t>
            </a:r>
            <a:r>
              <a:rPr lang="tr-TR" sz="3200" dirty="0" err="1" smtClean="0"/>
              <a:t>O'Leary'in</a:t>
            </a:r>
            <a:r>
              <a:rPr lang="tr-TR" sz="3200" dirty="0" smtClean="0"/>
              <a:t> iş modelindeki ana odak konusu maliyet azaltma yollarıdır.</a:t>
            </a:r>
            <a:endParaRPr lang="en-US" sz="3200" dirty="0" smtClean="0"/>
          </a:p>
        </p:txBody>
      </p:sp>
      <p:sp>
        <p:nvSpPr>
          <p:cNvPr id="23555" name="Footer Placeholder 4"/>
          <p:cNvSpPr>
            <a:spLocks noGrp="1"/>
          </p:cNvSpPr>
          <p:nvPr>
            <p:ph type="ftr" sz="quarter" idx="10"/>
          </p:nvPr>
        </p:nvSpPr>
        <p:spPr>
          <a:noFill/>
        </p:spPr>
        <p:txBody>
          <a:bodyPr/>
          <a:lstStyle/>
          <a:p>
            <a:r>
              <a:rPr lang="en-US"/>
              <a:t>Copyright © 2011 Pearson Education, Inc.  Publishing as Prentice Hall			       9-</a:t>
            </a:r>
            <a:fld id="{09D21311-7E8F-4A93-BF1C-7E613889AFF4}" type="slidenum">
              <a:rPr lang="en-US"/>
              <a:pPr/>
              <a:t>22</a:t>
            </a:fld>
            <a:endParaRPr lang="en-US"/>
          </a:p>
        </p:txBody>
      </p:sp>
      <p:sp>
        <p:nvSpPr>
          <p:cNvPr id="5" name="4 Dikdörtgen"/>
          <p:cNvSpPr/>
          <p:nvPr/>
        </p:nvSpPr>
        <p:spPr>
          <a:xfrm>
            <a:off x="0" y="2564904"/>
            <a:ext cx="4572000" cy="3693319"/>
          </a:xfrm>
          <a:prstGeom prst="rect">
            <a:avLst/>
          </a:prstGeom>
        </p:spPr>
        <p:txBody>
          <a:bodyPr>
            <a:spAutoFit/>
          </a:bodyPr>
          <a:lstStyle/>
          <a:p>
            <a:r>
              <a:rPr lang="tr-TR" b="1" dirty="0" smtClean="0"/>
              <a:t>Ürün ya da Hizmetler</a:t>
            </a:r>
          </a:p>
          <a:p>
            <a:r>
              <a:rPr lang="tr-TR" dirty="0" smtClean="0"/>
              <a:t>Yolculuk esnasında ücretsiz yiyecek ve içecek yok. Yiyecek ve içecekler </a:t>
            </a:r>
            <a:r>
              <a:rPr lang="tr-TR" dirty="0" err="1" smtClean="0"/>
              <a:t>extra</a:t>
            </a:r>
            <a:r>
              <a:rPr lang="tr-TR" dirty="0" smtClean="0"/>
              <a:t> gelir getirici ürünler. Yolculuk esnasında alıyor veya almıyorsunuz - isterseniz kendi yiyecek ve içeceğinizi </a:t>
            </a:r>
            <a:r>
              <a:rPr lang="tr-TR" dirty="0" err="1" smtClean="0"/>
              <a:t>yanınızada</a:t>
            </a:r>
            <a:r>
              <a:rPr lang="tr-TR" dirty="0" smtClean="0"/>
              <a:t> alabilirsiniz.</a:t>
            </a:r>
          </a:p>
          <a:p>
            <a:r>
              <a:rPr lang="tr-TR" b="1" dirty="0" smtClean="0"/>
              <a:t>Yer:</a:t>
            </a:r>
          </a:p>
          <a:p>
            <a:r>
              <a:rPr lang="tr-TR" dirty="0" err="1" smtClean="0"/>
              <a:t>Ryanair</a:t>
            </a:r>
            <a:r>
              <a:rPr lang="tr-TR" dirty="0" smtClean="0"/>
              <a:t> seyahat </a:t>
            </a:r>
            <a:r>
              <a:rPr lang="tr-TR" dirty="0" err="1" smtClean="0"/>
              <a:t>agentalarını</a:t>
            </a:r>
            <a:r>
              <a:rPr lang="tr-TR" dirty="0" smtClean="0"/>
              <a:t> kullanmıyordu böylelikle onlara komisyon ödemiyorlardı. Müşteri kazanmak ve ürün ve hizmetlerini onlara ulaştırmak için direk pazarlama tekniklerini kullanıyordu. Böylelikle maliyetleri düşürüyordu.</a:t>
            </a:r>
            <a:endParaRPr lang="tr-TR" dirty="0"/>
          </a:p>
        </p:txBody>
      </p:sp>
      <p:sp>
        <p:nvSpPr>
          <p:cNvPr id="6" name="5 Dikdörtgen"/>
          <p:cNvSpPr/>
          <p:nvPr/>
        </p:nvSpPr>
        <p:spPr>
          <a:xfrm>
            <a:off x="4716016" y="2708920"/>
            <a:ext cx="4572000" cy="3693319"/>
          </a:xfrm>
          <a:prstGeom prst="rect">
            <a:avLst/>
          </a:prstGeom>
        </p:spPr>
        <p:txBody>
          <a:bodyPr>
            <a:spAutoFit/>
          </a:bodyPr>
          <a:lstStyle/>
          <a:p>
            <a:r>
              <a:rPr lang="tr-TR" dirty="0" smtClean="0"/>
              <a:t>Şirketin Hertz araba kiralama şirketiyle ve bir çok otelle anlaşmaları vardı. </a:t>
            </a:r>
            <a:r>
              <a:rPr lang="tr-TR" dirty="0" err="1" smtClean="0"/>
              <a:t>Burdaki</a:t>
            </a:r>
            <a:r>
              <a:rPr lang="tr-TR" dirty="0" smtClean="0"/>
              <a:t> satışlardan da komisyon almaktadır. Diğer örnekler telefon kartları, otobüs </a:t>
            </a:r>
            <a:r>
              <a:rPr lang="tr-TR" dirty="0" err="1" smtClean="0"/>
              <a:t>biletleride</a:t>
            </a:r>
            <a:r>
              <a:rPr lang="tr-TR" dirty="0" smtClean="0"/>
              <a:t> içerir. Karın % 16'sı bu yolla elde edilir. Bu </a:t>
            </a:r>
            <a:r>
              <a:rPr lang="tr-TR" dirty="0" err="1" smtClean="0"/>
              <a:t>maliyetleride</a:t>
            </a:r>
            <a:r>
              <a:rPr lang="tr-TR" dirty="0" smtClean="0"/>
              <a:t> azaltır.</a:t>
            </a:r>
          </a:p>
          <a:p>
            <a:r>
              <a:rPr lang="tr-TR" b="1" dirty="0" smtClean="0"/>
              <a:t>Fiyat</a:t>
            </a:r>
            <a:r>
              <a:rPr lang="tr-TR" dirty="0" smtClean="0"/>
              <a:t/>
            </a:r>
            <a:br>
              <a:rPr lang="tr-TR" dirty="0" smtClean="0"/>
            </a:br>
            <a:endParaRPr lang="tr-TR" dirty="0" smtClean="0"/>
          </a:p>
          <a:p>
            <a:r>
              <a:rPr lang="tr-TR" dirty="0" smtClean="0"/>
              <a:t>- </a:t>
            </a:r>
            <a:r>
              <a:rPr lang="tr-TR" dirty="0" err="1" smtClean="0"/>
              <a:t>Ryanair</a:t>
            </a:r>
            <a:r>
              <a:rPr lang="tr-TR" dirty="0" smtClean="0"/>
              <a:t> düşük fiyat sunar.</a:t>
            </a:r>
          </a:p>
          <a:p>
            <a:r>
              <a:rPr lang="tr-TR" dirty="0" smtClean="0"/>
              <a:t>- Biletlerin %70'i en düşük fiyat seviyesinden satılır. %24'u daha yüksek fiyat seviyesinden sunulur. %6'sı en yüksek fiyat seviyesinden sunulur.</a:t>
            </a:r>
            <a:endParaRPr lang="tr-TR"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Ryan</a:t>
            </a:r>
            <a:r>
              <a:rPr lang="tr-TR" dirty="0" smtClean="0"/>
              <a:t> </a:t>
            </a:r>
            <a:r>
              <a:rPr lang="tr-TR" dirty="0" err="1" smtClean="0"/>
              <a:t>Air</a:t>
            </a:r>
            <a:endParaRPr lang="tr-TR" dirty="0"/>
          </a:p>
        </p:txBody>
      </p:sp>
      <p:sp>
        <p:nvSpPr>
          <p:cNvPr id="3" name="2 İçerik Yer Tutucusu"/>
          <p:cNvSpPr>
            <a:spLocks noGrp="1"/>
          </p:cNvSpPr>
          <p:nvPr>
            <p:ph idx="1"/>
          </p:nvPr>
        </p:nvSpPr>
        <p:spPr/>
        <p:txBody>
          <a:bodyPr>
            <a:normAutofit fontScale="85000" lnSpcReduction="20000"/>
          </a:bodyPr>
          <a:lstStyle/>
          <a:p>
            <a:pPr>
              <a:buNone/>
            </a:pPr>
            <a:r>
              <a:rPr lang="tr-TR" b="1" dirty="0" smtClean="0"/>
              <a:t>Tutundurma</a:t>
            </a:r>
          </a:p>
          <a:p>
            <a:pPr>
              <a:buNone/>
            </a:pPr>
            <a:r>
              <a:rPr lang="tr-TR" dirty="0" smtClean="0"/>
              <a:t>- Reklama mümkün </a:t>
            </a:r>
            <a:r>
              <a:rPr lang="tr-TR" dirty="0" err="1" smtClean="0"/>
              <a:t>olduğuu</a:t>
            </a:r>
            <a:r>
              <a:rPr lang="tr-TR" dirty="0" smtClean="0"/>
              <a:t> kadar az para harcandı.</a:t>
            </a:r>
          </a:p>
          <a:p>
            <a:pPr>
              <a:buNone/>
            </a:pPr>
            <a:r>
              <a:rPr lang="tr-TR" dirty="0" smtClean="0"/>
              <a:t>- Bir reklam </a:t>
            </a:r>
            <a:r>
              <a:rPr lang="tr-TR" dirty="0" err="1" smtClean="0"/>
              <a:t>agentasına</a:t>
            </a:r>
            <a:r>
              <a:rPr lang="tr-TR" dirty="0" smtClean="0"/>
              <a:t> bağlı değildirler. Bütün reklam işleri şirket içerisinde gerçekleştirilir. Onlar basit reklam araçlarını düşük fiyatlarını duyurmak için kullanırlar.</a:t>
            </a:r>
          </a:p>
          <a:p>
            <a:pPr>
              <a:buNone/>
            </a:pPr>
            <a:r>
              <a:rPr lang="tr-TR" dirty="0" smtClean="0"/>
              <a:t>- Tartışma yaratarak firmayı gündemde tutmak. (Örnek: Tuvalet için her yolcudan 1 € almak, Kilolu yolculardan daha fazla para talep etmek.)</a:t>
            </a:r>
          </a:p>
          <a:p>
            <a:pPr>
              <a:buNone/>
            </a:pPr>
            <a:r>
              <a:rPr lang="tr-TR" dirty="0" smtClean="0"/>
              <a:t>- Uçaklarının çoğu özel olarak reklam giydirmesi yapılmıştır.</a:t>
            </a:r>
          </a:p>
          <a:p>
            <a:pPr>
              <a:buNone/>
            </a:pPr>
            <a:r>
              <a:rPr lang="tr-TR" dirty="0" smtClean="0"/>
              <a:t> </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581025" y="188913"/>
            <a:ext cx="7951788" cy="6192837"/>
            <a:chOff x="508691" y="188640"/>
            <a:chExt cx="7951741" cy="6192688"/>
          </a:xfrm>
        </p:grpSpPr>
        <p:pic>
          <p:nvPicPr>
            <p:cNvPr id="179203" name="Picture 2"/>
            <p:cNvPicPr>
              <a:picLocks noChangeAspect="1" noChangeArrowheads="1"/>
            </p:cNvPicPr>
            <p:nvPr/>
          </p:nvPicPr>
          <p:blipFill>
            <a:blip r:embed="rId2" cstate="print"/>
            <a:srcRect/>
            <a:stretch>
              <a:fillRect/>
            </a:stretch>
          </p:blipFill>
          <p:spPr bwMode="auto">
            <a:xfrm>
              <a:off x="508691" y="188640"/>
              <a:ext cx="4423349" cy="6192688"/>
            </a:xfrm>
            <a:prstGeom prst="rect">
              <a:avLst/>
            </a:prstGeom>
            <a:noFill/>
            <a:ln w="9525">
              <a:noFill/>
              <a:miter lim="800000"/>
              <a:headEnd/>
              <a:tailEnd/>
            </a:ln>
          </p:spPr>
        </p:pic>
        <p:pic>
          <p:nvPicPr>
            <p:cNvPr id="179204" name="Picture 4"/>
            <p:cNvPicPr>
              <a:picLocks noChangeAspect="1" noChangeArrowheads="1"/>
            </p:cNvPicPr>
            <p:nvPr/>
          </p:nvPicPr>
          <p:blipFill>
            <a:blip r:embed="rId3" cstate="print"/>
            <a:srcRect/>
            <a:stretch>
              <a:fillRect/>
            </a:stretch>
          </p:blipFill>
          <p:spPr bwMode="auto">
            <a:xfrm>
              <a:off x="5436096" y="389526"/>
              <a:ext cx="3024336" cy="5790916"/>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684213" y="131763"/>
            <a:ext cx="7704137" cy="6176962"/>
            <a:chOff x="179512" y="44624"/>
            <a:chExt cx="7704856" cy="6177436"/>
          </a:xfrm>
        </p:grpSpPr>
        <p:pic>
          <p:nvPicPr>
            <p:cNvPr id="180227" name="Picture 2"/>
            <p:cNvPicPr>
              <a:picLocks noChangeAspect="1" noChangeArrowheads="1"/>
            </p:cNvPicPr>
            <p:nvPr/>
          </p:nvPicPr>
          <p:blipFill>
            <a:blip r:embed="rId2" cstate="print"/>
            <a:srcRect/>
            <a:stretch>
              <a:fillRect/>
            </a:stretch>
          </p:blipFill>
          <p:spPr bwMode="auto">
            <a:xfrm>
              <a:off x="179512" y="44624"/>
              <a:ext cx="3867594" cy="2304256"/>
            </a:xfrm>
            <a:prstGeom prst="rect">
              <a:avLst/>
            </a:prstGeom>
            <a:noFill/>
            <a:ln w="9525">
              <a:noFill/>
              <a:miter lim="800000"/>
              <a:headEnd/>
              <a:tailEnd/>
            </a:ln>
          </p:spPr>
        </p:pic>
        <p:pic>
          <p:nvPicPr>
            <p:cNvPr id="180228" name="Picture 3"/>
            <p:cNvPicPr>
              <a:picLocks noChangeAspect="1" noChangeArrowheads="1"/>
            </p:cNvPicPr>
            <p:nvPr/>
          </p:nvPicPr>
          <p:blipFill>
            <a:blip r:embed="rId3" cstate="print"/>
            <a:srcRect/>
            <a:stretch>
              <a:fillRect/>
            </a:stretch>
          </p:blipFill>
          <p:spPr bwMode="auto">
            <a:xfrm>
              <a:off x="1763688" y="2060848"/>
              <a:ext cx="6120680" cy="4161212"/>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3"/>
          <p:cNvGrpSpPr>
            <a:grpSpLocks/>
          </p:cNvGrpSpPr>
          <p:nvPr/>
        </p:nvGrpSpPr>
        <p:grpSpPr bwMode="auto">
          <a:xfrm>
            <a:off x="96838" y="1125538"/>
            <a:ext cx="8975725" cy="3783012"/>
            <a:chOff x="97024" y="58896"/>
            <a:chExt cx="8974968" cy="3783127"/>
          </a:xfrm>
        </p:grpSpPr>
        <p:pic>
          <p:nvPicPr>
            <p:cNvPr id="184323" name="Picture 2"/>
            <p:cNvPicPr>
              <a:picLocks noChangeAspect="1" noChangeArrowheads="1"/>
            </p:cNvPicPr>
            <p:nvPr/>
          </p:nvPicPr>
          <p:blipFill>
            <a:blip r:embed="rId2" cstate="print"/>
            <a:srcRect/>
            <a:stretch>
              <a:fillRect/>
            </a:stretch>
          </p:blipFill>
          <p:spPr bwMode="auto">
            <a:xfrm>
              <a:off x="97024" y="433507"/>
              <a:ext cx="3322848" cy="3033903"/>
            </a:xfrm>
            <a:prstGeom prst="rect">
              <a:avLst/>
            </a:prstGeom>
            <a:noFill/>
            <a:ln w="9525">
              <a:noFill/>
              <a:miter lim="800000"/>
              <a:headEnd/>
              <a:tailEnd/>
            </a:ln>
          </p:spPr>
        </p:pic>
        <p:pic>
          <p:nvPicPr>
            <p:cNvPr id="184324" name="Picture 3"/>
            <p:cNvPicPr>
              <a:picLocks noChangeAspect="1" noChangeArrowheads="1"/>
            </p:cNvPicPr>
            <p:nvPr/>
          </p:nvPicPr>
          <p:blipFill>
            <a:blip r:embed="rId3" cstate="print"/>
            <a:srcRect/>
            <a:stretch>
              <a:fillRect/>
            </a:stretch>
          </p:blipFill>
          <p:spPr bwMode="auto">
            <a:xfrm>
              <a:off x="3491880" y="58896"/>
              <a:ext cx="5580112" cy="3783127"/>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1476375" y="404813"/>
            <a:ext cx="6119813" cy="56054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http://image.slidesharecdn.com/eibmarka1-120109075117-phpapp01/95/marka-stratejler-ve-marka-ynetm-45-728.jpg?cb=1326118532"/>
          <p:cNvPicPr>
            <a:picLocks noChangeAspect="1" noChangeArrowheads="1"/>
          </p:cNvPicPr>
          <p:nvPr/>
        </p:nvPicPr>
        <p:blipFill>
          <a:blip r:embed="rId2" cstate="print"/>
          <a:srcRect/>
          <a:stretch>
            <a:fillRect/>
          </a:stretch>
        </p:blipFill>
        <p:spPr bwMode="auto">
          <a:xfrm>
            <a:off x="42863" y="0"/>
            <a:ext cx="9101137" cy="64389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image.slidesharecdn.com/eibmarka1-120109075117-phpapp01/95/marka-stratejler-ve-marka-ynetm-44-728.jpg?cb=1326118532"/>
          <p:cNvPicPr>
            <a:picLocks noChangeAspect="1" noChangeArrowheads="1"/>
          </p:cNvPicPr>
          <p:nvPr/>
        </p:nvPicPr>
        <p:blipFill>
          <a:blip r:embed="rId2" cstate="print"/>
          <a:srcRect/>
          <a:stretch>
            <a:fillRect/>
          </a:stretch>
        </p:blipFill>
        <p:spPr bwMode="auto">
          <a:xfrm>
            <a:off x="0" y="-236538"/>
            <a:ext cx="9394825" cy="66468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a:t>
            </a:r>
            <a:endParaRPr lang="tr-TR" dirty="0"/>
          </a:p>
        </p:txBody>
      </p:sp>
      <p:sp>
        <p:nvSpPr>
          <p:cNvPr id="3" name="2 İçerik Yer Tutucusu"/>
          <p:cNvSpPr>
            <a:spLocks noGrp="1"/>
          </p:cNvSpPr>
          <p:nvPr>
            <p:ph idx="1"/>
          </p:nvPr>
        </p:nvSpPr>
        <p:spPr>
          <a:xfrm>
            <a:off x="457200" y="1600200"/>
            <a:ext cx="8507288" cy="5141168"/>
          </a:xfrm>
        </p:spPr>
        <p:txBody>
          <a:bodyPr>
            <a:normAutofit fontScale="92500" lnSpcReduction="20000"/>
          </a:bodyPr>
          <a:lstStyle/>
          <a:p>
            <a:pPr marL="180975" lvl="1"/>
            <a:r>
              <a:rPr lang="tr-TR" sz="2400" b="1" dirty="0" smtClean="0"/>
              <a:t>Eski Mısır</a:t>
            </a:r>
            <a:r>
              <a:rPr lang="tr-TR" sz="2400" dirty="0" smtClean="0"/>
              <a:t> veya </a:t>
            </a:r>
            <a:r>
              <a:rPr lang="tr-TR" sz="2400" b="1" dirty="0" smtClean="0"/>
              <a:t>Eski Yunan</a:t>
            </a:r>
            <a:r>
              <a:rPr lang="tr-TR" sz="2400" dirty="0" smtClean="0"/>
              <a:t>’da, ustaların ürettikleri nesnelerin gerçek </a:t>
            </a:r>
            <a:r>
              <a:rPr lang="tr-TR" sz="2400" b="1" dirty="0" smtClean="0"/>
              <a:t>kalitesini anlatmak için ürünlerin üzerine bir işaret</a:t>
            </a:r>
            <a:r>
              <a:rPr lang="tr-TR" sz="2400" dirty="0" smtClean="0"/>
              <a:t> koyması ile başlar.</a:t>
            </a:r>
          </a:p>
          <a:p>
            <a:pPr marL="180975" lvl="1"/>
            <a:endParaRPr lang="tr-TR" sz="2400" dirty="0" smtClean="0"/>
          </a:p>
          <a:p>
            <a:pPr marL="180975" lvl="1"/>
            <a:r>
              <a:rPr lang="tr-TR" sz="2400" dirty="0" smtClean="0"/>
              <a:t>Ürün kullanımının yaygınlaşması ile </a:t>
            </a:r>
            <a:r>
              <a:rPr lang="tr-TR" sz="2400" b="1" dirty="0" smtClean="0"/>
              <a:t>ürün kalitesi ve kaynağı</a:t>
            </a:r>
            <a:r>
              <a:rPr lang="tr-TR" sz="2400" dirty="0" smtClean="0"/>
              <a:t>nı (kökenini) gösterme çabasına dönüşür.</a:t>
            </a:r>
          </a:p>
          <a:p>
            <a:pPr marL="180975" lvl="1"/>
            <a:endParaRPr lang="tr-TR" sz="2400" dirty="0" smtClean="0"/>
          </a:p>
          <a:p>
            <a:pPr marL="180975" lvl="1">
              <a:buFont typeface="Arial" charset="0"/>
              <a:buChar char="•"/>
            </a:pPr>
            <a:r>
              <a:rPr lang="tr-TR" sz="2400" dirty="0" smtClean="0"/>
              <a:t> Yunan ve Roma lambalarında,</a:t>
            </a:r>
          </a:p>
          <a:p>
            <a:pPr marL="180975" lvl="1">
              <a:buFont typeface="Arial" charset="0"/>
              <a:buChar char="•"/>
            </a:pPr>
            <a:r>
              <a:rPr lang="tr-TR" sz="2400" dirty="0" smtClean="0"/>
              <a:t> Çin porselenlerinde,</a:t>
            </a:r>
          </a:p>
          <a:p>
            <a:pPr marL="180975" lvl="1">
              <a:buFont typeface="Arial" charset="0"/>
              <a:buChar char="•"/>
            </a:pPr>
            <a:r>
              <a:rPr lang="tr-TR" sz="2400" dirty="0" smtClean="0"/>
              <a:t> M.Ö. Hindistan’da tescilli markalar kullanılmıştır.</a:t>
            </a:r>
          </a:p>
          <a:p>
            <a:pPr marL="180975" lvl="1"/>
            <a:endParaRPr lang="tr-TR" sz="2400" dirty="0" smtClean="0"/>
          </a:p>
          <a:p>
            <a:pPr marL="180975" lvl="1">
              <a:buFont typeface="Arial" charset="0"/>
              <a:buChar char="•"/>
            </a:pPr>
            <a:r>
              <a:rPr lang="tr-TR" sz="2400" dirty="0" smtClean="0"/>
              <a:t> Ortaçağ’dan itibaren Lonca üyelerinin ürünleri,</a:t>
            </a:r>
          </a:p>
          <a:p>
            <a:pPr marL="180975" lvl="1">
              <a:buFont typeface="Arial" charset="0"/>
              <a:buChar char="•"/>
            </a:pPr>
            <a:r>
              <a:rPr lang="tr-TR" sz="2400" dirty="0" smtClean="0"/>
              <a:t> Nüfus artışına bağlı olarak üretici sayısının artması</a:t>
            </a:r>
          </a:p>
          <a:p>
            <a:pPr marL="180975" lvl="1">
              <a:buFont typeface="Arial" charset="0"/>
              <a:buChar char="•"/>
            </a:pPr>
            <a:endParaRPr lang="tr-TR" sz="2400" dirty="0" smtClean="0"/>
          </a:p>
          <a:p>
            <a:pPr marL="180975" lvl="1">
              <a:buFont typeface="Arial" charset="0"/>
              <a:buChar char="•"/>
            </a:pPr>
            <a:r>
              <a:rPr lang="tr-TR" dirty="0" smtClean="0"/>
              <a:t>İngiltere yasaları (1266), fırıncının ekmeğin ağırlık ve içeriğini ispat amaçlı marka kullanma zorunluluğu getirmiştir.</a:t>
            </a:r>
            <a:endParaRPr lang="tr-TR" smtClean="0"/>
          </a:p>
          <a:p>
            <a:pPr marL="180975" lvl="1">
              <a:buFont typeface="Arial" charset="0"/>
              <a:buChar char="•"/>
            </a:pPr>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323528" y="1844824"/>
            <a:ext cx="8258175" cy="5214938"/>
          </a:xfrm>
        </p:spPr>
        <p:txBody>
          <a:bodyPr/>
          <a:lstStyle/>
          <a:p>
            <a:pPr marL="609600" indent="-609600" eaLnBrk="1" hangingPunct="1">
              <a:buFontTx/>
              <a:buNone/>
              <a:defRPr/>
            </a:pPr>
            <a:r>
              <a:rPr lang="tr-TR" sz="2400" dirty="0" smtClean="0"/>
              <a:t>1. Bir Değer Önerisi Geliştirme;</a:t>
            </a:r>
          </a:p>
          <a:p>
            <a:pPr marL="990600" lvl="1" indent="-533400" eaLnBrk="1" hangingPunct="1">
              <a:defRPr/>
            </a:pPr>
            <a:r>
              <a:rPr lang="tr-TR" sz="2400" dirty="0" smtClean="0"/>
              <a:t>Genel bir konumlandırma,</a:t>
            </a:r>
          </a:p>
          <a:p>
            <a:pPr marL="990600" lvl="1" indent="-533400" eaLnBrk="1" hangingPunct="1">
              <a:defRPr/>
            </a:pPr>
            <a:r>
              <a:rPr lang="tr-TR" sz="2400" dirty="0" smtClean="0"/>
              <a:t>Özel bir konumlandırma,</a:t>
            </a:r>
          </a:p>
          <a:p>
            <a:pPr marL="990600" lvl="1" indent="-533400" eaLnBrk="1" hangingPunct="1">
              <a:defRPr/>
            </a:pPr>
            <a:r>
              <a:rPr lang="tr-TR" sz="2400" dirty="0" smtClean="0"/>
              <a:t>Bir değer konumlandırması,</a:t>
            </a:r>
          </a:p>
          <a:p>
            <a:pPr marL="990600" lvl="1" indent="-533400" eaLnBrk="1" hangingPunct="1">
              <a:defRPr/>
            </a:pPr>
            <a:r>
              <a:rPr lang="tr-TR" sz="2400" dirty="0" smtClean="0"/>
              <a:t>Toplam değer konumlandırması.</a:t>
            </a:r>
          </a:p>
          <a:p>
            <a:pPr marL="609600" indent="-609600" eaLnBrk="1" hangingPunct="1">
              <a:buFontTx/>
              <a:buNone/>
              <a:defRPr/>
            </a:pPr>
            <a:r>
              <a:rPr lang="tr-TR" sz="2400" dirty="0" smtClean="0"/>
              <a:t>2. Markayı Oluşturmak;</a:t>
            </a:r>
          </a:p>
          <a:p>
            <a:pPr marL="990600" lvl="1" indent="-533400" eaLnBrk="1" hangingPunct="1">
              <a:defRPr/>
            </a:pPr>
            <a:r>
              <a:rPr lang="tr-TR" sz="2400" dirty="0" smtClean="0"/>
              <a:t>Bir isim bulmak,</a:t>
            </a:r>
          </a:p>
          <a:p>
            <a:pPr marL="990600" lvl="1" indent="-533400" eaLnBrk="1" hangingPunct="1">
              <a:defRPr/>
            </a:pPr>
            <a:r>
              <a:rPr lang="tr-TR" sz="2400" dirty="0" smtClean="0"/>
              <a:t>Marka ismini zengin çağrışımlarla birleştirmek,</a:t>
            </a:r>
          </a:p>
          <a:p>
            <a:pPr marL="990600" lvl="1" indent="-533400" eaLnBrk="1" hangingPunct="1">
              <a:defRPr/>
            </a:pPr>
            <a:r>
              <a:rPr lang="tr-TR" sz="2400" dirty="0" smtClean="0"/>
              <a:t>Marka ile tüketicinin temasını sağlamak,</a:t>
            </a:r>
          </a:p>
          <a:p>
            <a:pPr marL="609600" indent="-609600" eaLnBrk="1" hangingPunct="1">
              <a:buFontTx/>
              <a:buNone/>
              <a:defRPr/>
            </a:pPr>
            <a:r>
              <a:rPr lang="tr-TR" sz="2400" dirty="0" smtClean="0"/>
              <a:t>3. Marka İle Tüketici Arasındaki İletişimi Sağlamak.</a:t>
            </a:r>
          </a:p>
        </p:txBody>
      </p:sp>
      <p:sp>
        <p:nvSpPr>
          <p:cNvPr id="112642" name="Rectangle 2"/>
          <p:cNvSpPr>
            <a:spLocks noGrp="1" noChangeArrowheads="1"/>
          </p:cNvSpPr>
          <p:nvPr>
            <p:ph type="title"/>
          </p:nvPr>
        </p:nvSpPr>
        <p:spPr>
          <a:xfrm>
            <a:off x="179512" y="548680"/>
            <a:ext cx="8643938" cy="1274763"/>
          </a:xfrm>
        </p:spPr>
        <p:txBody>
          <a:bodyPr>
            <a:normAutofit fontScale="90000"/>
          </a:bodyPr>
          <a:lstStyle/>
          <a:p>
            <a:pPr algn="l" eaLnBrk="1" hangingPunct="1">
              <a:defRPr/>
            </a:pPr>
            <a:r>
              <a:rPr lang="tr-TR" sz="3200" dirty="0" smtClean="0"/>
              <a:t>Bir markayı yaratmak, temelde üç grup faaliyetin birbiri ile tutarlı bir biçimde yürütülmesini gerektirir. Bu faaliyetler şöyle özetlenebilir :</a:t>
            </a:r>
            <a:r>
              <a:rPr lang="tr-TR" sz="2400" dirty="0" smtClean="0"/>
              <a:t/>
            </a:r>
            <a:br>
              <a:rPr lang="tr-TR" sz="2400" dirty="0" smtClean="0"/>
            </a:br>
            <a:endParaRPr lang="tr-TR"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p:txBody>
          <a:bodyPr/>
          <a:lstStyle/>
          <a:p>
            <a:pPr eaLnBrk="1" hangingPunct="1">
              <a:defRPr/>
            </a:pPr>
            <a:r>
              <a:rPr lang="tr-TR"/>
              <a:t>Müşteri değeri</a:t>
            </a:r>
          </a:p>
        </p:txBody>
      </p:sp>
      <p:sp>
        <p:nvSpPr>
          <p:cNvPr id="422915" name="Rectangle 3"/>
          <p:cNvSpPr>
            <a:spLocks noGrp="1" noChangeArrowheads="1"/>
          </p:cNvSpPr>
          <p:nvPr>
            <p:ph type="body" idx="1"/>
          </p:nvPr>
        </p:nvSpPr>
        <p:spPr/>
        <p:txBody>
          <a:bodyPr/>
          <a:lstStyle/>
          <a:p>
            <a:pPr eaLnBrk="1" hangingPunct="1">
              <a:defRPr/>
            </a:pPr>
            <a:r>
              <a:rPr lang="tr-TR"/>
              <a:t>Müşteri ile uzun süreli iletişim</a:t>
            </a:r>
          </a:p>
          <a:p>
            <a:pPr eaLnBrk="1" hangingPunct="1">
              <a:defRPr/>
            </a:pPr>
            <a:r>
              <a:rPr lang="tr-TR"/>
              <a:t>Saydamlık, dürüstlük</a:t>
            </a:r>
          </a:p>
          <a:p>
            <a:pPr eaLnBrk="1" hangingPunct="1">
              <a:defRPr/>
            </a:pPr>
            <a:r>
              <a:rPr lang="tr-TR"/>
              <a:t>Tutarlılık</a:t>
            </a:r>
          </a:p>
          <a:p>
            <a:pPr eaLnBrk="1" hangingPunct="1">
              <a:defRPr/>
            </a:pPr>
            <a:r>
              <a:rPr lang="tr-TR"/>
              <a:t>Sözünde durmak</a:t>
            </a:r>
          </a:p>
          <a:p>
            <a:pPr eaLnBrk="1" hangingPunct="1">
              <a:defRPr/>
            </a:pPr>
            <a:r>
              <a:rPr lang="tr-TR"/>
              <a:t>Web sitenizin olması, interaktif olması</a:t>
            </a:r>
          </a:p>
          <a:p>
            <a:pPr eaLnBrk="1" hangingPunct="1">
              <a:defRPr/>
            </a:pPr>
            <a:r>
              <a:rPr lang="tr-TR"/>
              <a:t>Ulaşılabilirlik</a:t>
            </a:r>
          </a:p>
          <a:p>
            <a:pPr eaLnBrk="1" hangingPunct="1">
              <a:defRPr/>
            </a:pPr>
            <a:r>
              <a:rPr lang="tr-TR"/>
              <a:t>Algılanan yarar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lstStyle/>
          <a:p>
            <a:pPr eaLnBrk="1" hangingPunct="1">
              <a:defRPr/>
            </a:pPr>
            <a:r>
              <a:rPr lang="tr-TR" b="1"/>
              <a:t>Değer</a:t>
            </a:r>
            <a:r>
              <a:rPr lang="tr-TR"/>
              <a:t> = Faydalar – Maliyetler</a:t>
            </a:r>
          </a:p>
        </p:txBody>
      </p:sp>
      <p:sp>
        <p:nvSpPr>
          <p:cNvPr id="355331" name="Rectangle 3"/>
          <p:cNvSpPr>
            <a:spLocks noGrp="1" noChangeArrowheads="1"/>
          </p:cNvSpPr>
          <p:nvPr>
            <p:ph type="body" idx="1"/>
          </p:nvPr>
        </p:nvSpPr>
        <p:spPr/>
        <p:txBody>
          <a:bodyPr/>
          <a:lstStyle/>
          <a:p>
            <a:pPr eaLnBrk="1" hangingPunct="1">
              <a:lnSpc>
                <a:spcPct val="90000"/>
              </a:lnSpc>
              <a:defRPr/>
            </a:pPr>
            <a:r>
              <a:rPr lang="tr-TR" sz="2800"/>
              <a:t>Fayda, müşterinin ödemeye hazır olduğu paranın karşılığında alacağını umduğu özelliklerdir. </a:t>
            </a:r>
          </a:p>
          <a:p>
            <a:pPr eaLnBrk="1" hangingPunct="1">
              <a:lnSpc>
                <a:spcPct val="90000"/>
              </a:lnSpc>
              <a:defRPr/>
            </a:pPr>
            <a:endParaRPr lang="tr-TR" sz="2800"/>
          </a:p>
          <a:p>
            <a:pPr eaLnBrk="1" hangingPunct="1">
              <a:lnSpc>
                <a:spcPct val="90000"/>
              </a:lnSpc>
              <a:defRPr/>
            </a:pPr>
            <a:r>
              <a:rPr lang="tr-TR" sz="2800"/>
              <a:t>Maliyet; ürünün edinimi için ödenen finansal maliyettir. Pazara sunulan ürünün müşteri tarafından değerlendirilmesi, elde edinilmesi, kullanılması ve hatta elden çıkarılması için yapılan risk unsuru dahil tüm harcamaların toplamıdır. (zaman, enerji gb)</a:t>
            </a:r>
          </a:p>
          <a:p>
            <a:pPr eaLnBrk="1" hangingPunct="1">
              <a:lnSpc>
                <a:spcPct val="90000"/>
              </a:lnSpc>
              <a:defRPr/>
            </a:pPr>
            <a:endParaRPr lang="tr-TR"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normAutofit fontScale="90000"/>
          </a:bodyPr>
          <a:lstStyle/>
          <a:p>
            <a:pPr eaLnBrk="1" hangingPunct="1">
              <a:defRPr/>
            </a:pPr>
            <a:r>
              <a:rPr lang="tr-TR" sz="4000"/>
              <a:t>Müşteri Tatmini İçin Sunulan Toplam Değer</a:t>
            </a:r>
          </a:p>
        </p:txBody>
      </p:sp>
      <p:pic>
        <p:nvPicPr>
          <p:cNvPr id="197635" name="Picture 4"/>
          <p:cNvPicPr>
            <a:picLocks noGrp="1" noChangeAspect="1" noChangeArrowheads="1"/>
          </p:cNvPicPr>
          <p:nvPr>
            <p:ph type="body" idx="1"/>
          </p:nvPr>
        </p:nvPicPr>
        <p:blipFill>
          <a:blip r:embed="rId2" cstate="print"/>
          <a:srcRect/>
          <a:stretch>
            <a:fillRect/>
          </a:stretch>
        </p:blipFill>
        <p:spPr>
          <a:xfrm>
            <a:off x="228600" y="1981200"/>
            <a:ext cx="8763000" cy="450373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0354" name="Picture 2" descr="http://image.slidesharecdn.com/eibmarka1-120109075117-phpapp01/95/marka-stratejler-ve-marka-ynetm-74-728.jpg?cb=1326118532"/>
          <p:cNvPicPr>
            <a:picLocks noChangeAspect="1" noChangeArrowheads="1"/>
          </p:cNvPicPr>
          <p:nvPr/>
        </p:nvPicPr>
        <p:blipFill>
          <a:blip r:embed="rId2" cstate="print"/>
          <a:srcRect/>
          <a:stretch>
            <a:fillRect/>
          </a:stretch>
        </p:blipFill>
        <p:spPr bwMode="auto">
          <a:xfrm>
            <a:off x="293688" y="369888"/>
            <a:ext cx="8497887" cy="6011862"/>
          </a:xfrm>
          <a:prstGeom prst="rect">
            <a:avLst/>
          </a:prstGeom>
          <a:noFill/>
          <a:ln w="9525">
            <a:noFill/>
            <a:miter lim="800000"/>
            <a:headEnd/>
            <a:tailEnd/>
          </a:ln>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857250"/>
            <a:ext cx="8607301" cy="5236046"/>
          </a:xfrm>
        </p:spPr>
        <p:txBody>
          <a:bodyPr>
            <a:normAutofit lnSpcReduction="10000"/>
          </a:bodyPr>
          <a:lstStyle/>
          <a:p>
            <a:pPr>
              <a:defRPr/>
            </a:pPr>
            <a:r>
              <a:rPr lang="tr-TR" sz="2800" dirty="0" smtClean="0"/>
              <a:t>Marka konumlandırmaya temel olan bir çok etken  marka çağrışım türleri olarak kabul edilmesi olanaklıdır. Şöyle ki:</a:t>
            </a:r>
          </a:p>
          <a:p>
            <a:pPr>
              <a:defRPr/>
            </a:pPr>
            <a:r>
              <a:rPr lang="tr-TR" sz="2800" dirty="0" smtClean="0"/>
              <a:t>Ürün nitelikleri (BMW sürüş keyfi, Volvo dayanıklılık, Jaguar şık stil)</a:t>
            </a:r>
          </a:p>
          <a:p>
            <a:pPr>
              <a:defRPr/>
            </a:pPr>
            <a:r>
              <a:rPr lang="tr-TR" sz="2800" dirty="0" smtClean="0"/>
              <a:t>Müşteri yararları (işlevsel, psikolojik)</a:t>
            </a:r>
          </a:p>
          <a:p>
            <a:pPr>
              <a:defRPr/>
            </a:pPr>
            <a:r>
              <a:rPr lang="tr-TR" sz="2800" dirty="0" smtClean="0"/>
              <a:t>Fiyat/kalite</a:t>
            </a:r>
          </a:p>
          <a:p>
            <a:pPr>
              <a:defRPr/>
            </a:pPr>
            <a:r>
              <a:rPr lang="tr-TR" sz="2800" dirty="0" smtClean="0"/>
              <a:t>Kullanım (yeni kullanım kolaylığı)</a:t>
            </a:r>
          </a:p>
          <a:p>
            <a:pPr>
              <a:defRPr/>
            </a:pPr>
            <a:r>
              <a:rPr lang="tr-TR" sz="2800" dirty="0" smtClean="0"/>
              <a:t>Kullanıcı-Ünlü kişiler (Michael Jordan </a:t>
            </a:r>
            <a:r>
              <a:rPr lang="tr-TR" sz="2800" dirty="0" err="1" smtClean="0"/>
              <a:t>Nike</a:t>
            </a:r>
            <a:r>
              <a:rPr lang="tr-TR" sz="2800" dirty="0" smtClean="0"/>
              <a:t>, Louis Vuitton </a:t>
            </a:r>
            <a:r>
              <a:rPr lang="tr-TR" sz="2800" dirty="0" err="1" smtClean="0"/>
              <a:t>Madonna</a:t>
            </a:r>
            <a:r>
              <a:rPr lang="tr-TR" sz="2800" dirty="0" smtClean="0"/>
              <a:t>..)</a:t>
            </a:r>
          </a:p>
          <a:p>
            <a:pPr>
              <a:defRPr/>
            </a:pPr>
            <a:r>
              <a:rPr lang="tr-TR" sz="2800" dirty="0" smtClean="0"/>
              <a:t>Rakipler (AVİS_ biz iki numarayız. Zoru deniyoruz)</a:t>
            </a:r>
          </a:p>
        </p:txBody>
      </p:sp>
      <p:sp>
        <p:nvSpPr>
          <p:cNvPr id="2" name="1 Başlık"/>
          <p:cNvSpPr>
            <a:spLocks noGrp="1"/>
          </p:cNvSpPr>
          <p:nvPr>
            <p:ph type="title"/>
          </p:nvPr>
        </p:nvSpPr>
        <p:spPr>
          <a:xfrm>
            <a:off x="500063" y="-285750"/>
            <a:ext cx="8229600" cy="1371600"/>
          </a:xfrm>
        </p:spPr>
        <p:txBody>
          <a:bodyPr/>
          <a:lstStyle/>
          <a:p>
            <a:pPr>
              <a:defRPr/>
            </a:pPr>
            <a:r>
              <a:rPr lang="tr-TR" dirty="0" err="1" smtClean="0"/>
              <a:t>Konumlanırma</a:t>
            </a:r>
            <a:endParaRPr lang="tr-TR" dirty="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a:defRPr/>
            </a:pPr>
            <a:r>
              <a:rPr lang="tr-TR" sz="3600" smtClean="0"/>
              <a:t>Konumlandırma Yaklaşımları ve Uygulamaları </a:t>
            </a:r>
          </a:p>
        </p:txBody>
      </p:sp>
      <p:sp>
        <p:nvSpPr>
          <p:cNvPr id="48131" name="Rectangle 3"/>
          <p:cNvSpPr>
            <a:spLocks noGrp="1" noChangeArrowheads="1"/>
          </p:cNvSpPr>
          <p:nvPr>
            <p:ph type="body" idx="1"/>
          </p:nvPr>
        </p:nvSpPr>
        <p:spPr/>
        <p:txBody>
          <a:bodyPr>
            <a:normAutofit lnSpcReduction="10000"/>
          </a:bodyPr>
          <a:lstStyle/>
          <a:p>
            <a:pPr>
              <a:lnSpc>
                <a:spcPct val="80000"/>
              </a:lnSpc>
              <a:defRPr/>
            </a:pPr>
            <a:r>
              <a:rPr lang="tr-TR" sz="2800" dirty="0" smtClean="0"/>
              <a:t>Ürün Özelliğini Vurgulayan Konumlama:Zeytinyağlı margarin </a:t>
            </a:r>
            <a:r>
              <a:rPr lang="tr-TR" sz="2800" dirty="0" err="1" smtClean="0"/>
              <a:t>Becel</a:t>
            </a:r>
            <a:endParaRPr lang="tr-TR" sz="2800" dirty="0" smtClean="0"/>
          </a:p>
          <a:p>
            <a:pPr>
              <a:lnSpc>
                <a:spcPct val="80000"/>
              </a:lnSpc>
              <a:defRPr/>
            </a:pPr>
            <a:r>
              <a:rPr lang="tr-TR" sz="2800" dirty="0" smtClean="0"/>
              <a:t>Rakipler İle Kıyaslayıcı Konumlama: Biz pazardaki en iyi ikinci işletmeyiz</a:t>
            </a:r>
          </a:p>
          <a:p>
            <a:pPr>
              <a:lnSpc>
                <a:spcPct val="80000"/>
              </a:lnSpc>
              <a:defRPr/>
            </a:pPr>
            <a:r>
              <a:rPr lang="tr-TR" sz="2800" dirty="0" smtClean="0"/>
              <a:t>Ürünün Kullanımını Vurgulayan Konumlama:Çay ile tüketilecek bisküvi: Çay Saati</a:t>
            </a:r>
          </a:p>
          <a:p>
            <a:pPr>
              <a:lnSpc>
                <a:spcPct val="80000"/>
              </a:lnSpc>
              <a:defRPr/>
            </a:pPr>
            <a:r>
              <a:rPr lang="tr-TR" sz="2800" dirty="0" smtClean="0"/>
              <a:t>Fiyat Kalite İlişkisine Dayalı Konumlama:İnanılmaz beyazlık inanılmaz fiyata</a:t>
            </a:r>
          </a:p>
          <a:p>
            <a:pPr>
              <a:lnSpc>
                <a:spcPct val="80000"/>
              </a:lnSpc>
              <a:defRPr/>
            </a:pPr>
            <a:r>
              <a:rPr lang="tr-TR" sz="2800" dirty="0" smtClean="0"/>
              <a:t>Ürünü Kullananları Vurgulayan Konumlama:Telsim ve Cem Yılmaz</a:t>
            </a:r>
          </a:p>
          <a:p>
            <a:pPr>
              <a:lnSpc>
                <a:spcPct val="80000"/>
              </a:lnSpc>
              <a:defRPr/>
            </a:pPr>
            <a:r>
              <a:rPr lang="tr-TR" sz="2800" dirty="0" smtClean="0"/>
              <a:t>Ürün Sınıfını Vurgulayan Konumlama:Yazın sıcak günlerinde serinletici ayran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003232" cy="1714202"/>
          </a:xfrm>
        </p:spPr>
        <p:txBody>
          <a:bodyPr>
            <a:normAutofit/>
          </a:bodyPr>
          <a:lstStyle/>
          <a:p>
            <a:pPr>
              <a:lnSpc>
                <a:spcPct val="80000"/>
              </a:lnSpc>
              <a:defRPr/>
            </a:pPr>
            <a:r>
              <a:rPr lang="tr-TR" sz="2400" dirty="0" smtClean="0"/>
              <a:t>Ürün konumlandırma, ürünün özelliklerine ve rakiplerine göre tüketicinin zihninde işletme ve ürün hakkında oluşan imajdır.</a:t>
            </a:r>
            <a:r>
              <a:rPr lang="en-US" sz="2400" dirty="0" smtClean="0"/>
              <a:t> </a:t>
            </a:r>
            <a:r>
              <a:rPr lang="tr-TR" sz="2400" dirty="0" smtClean="0"/>
              <a:t/>
            </a:r>
            <a:br>
              <a:rPr lang="tr-TR" sz="2400" dirty="0" smtClean="0"/>
            </a:br>
            <a:r>
              <a:rPr lang="tr-TR" sz="2400" dirty="0" smtClean="0">
                <a:solidFill>
                  <a:srgbClr val="FF0000"/>
                </a:solidFill>
              </a:rPr>
              <a:t>Pazar konumlandırması</a:t>
            </a:r>
            <a:r>
              <a:rPr lang="tr-TR" sz="2400" dirty="0" smtClean="0"/>
              <a:t>, pazar bölümlemesi ve hedef pazar seçimini takip eder.</a:t>
            </a:r>
          </a:p>
        </p:txBody>
      </p:sp>
      <p:sp>
        <p:nvSpPr>
          <p:cNvPr id="44035" name="Rectangle 3"/>
          <p:cNvSpPr>
            <a:spLocks noGrp="1" noChangeArrowheads="1"/>
          </p:cNvSpPr>
          <p:nvPr>
            <p:ph type="body" idx="1"/>
          </p:nvPr>
        </p:nvSpPr>
        <p:spPr/>
        <p:txBody>
          <a:bodyPr/>
          <a:lstStyle/>
          <a:p>
            <a:pPr>
              <a:buFont typeface="Wingdings" pitchFamily="2" charset="2"/>
              <a:buChar char="v"/>
              <a:defRPr/>
            </a:pPr>
            <a:endParaRPr lang="tr-TR" sz="3400" dirty="0" smtClean="0"/>
          </a:p>
          <a:p>
            <a:pPr>
              <a:buFont typeface="Wingdings" pitchFamily="2" charset="2"/>
              <a:buChar char="v"/>
              <a:defRPr/>
            </a:pPr>
            <a:r>
              <a:rPr lang="tr-TR" sz="3400" dirty="0" smtClean="0"/>
              <a:t>Ürün özelliklerine  ve sınıflarına göre    konumlandırma</a:t>
            </a:r>
          </a:p>
          <a:p>
            <a:pPr>
              <a:buFont typeface="Wingdings" pitchFamily="2" charset="2"/>
              <a:buChar char="v"/>
              <a:defRPr/>
            </a:pPr>
            <a:r>
              <a:rPr lang="tr-TR" sz="3400" dirty="0" smtClean="0"/>
              <a:t>Kullanım fırsatlarına göre  konumlandırma</a:t>
            </a:r>
          </a:p>
          <a:p>
            <a:pPr>
              <a:buFont typeface="Wingdings" pitchFamily="2" charset="2"/>
              <a:buChar char="v"/>
              <a:defRPr/>
            </a:pPr>
            <a:r>
              <a:rPr lang="tr-TR" sz="3400" dirty="0" smtClean="0"/>
              <a:t>Tüketici sınıflarına ve rekabete göre konumlandırma</a:t>
            </a:r>
          </a:p>
          <a:p>
            <a:pPr>
              <a:buFont typeface="Wingdings" pitchFamily="2" charset="2"/>
              <a:buChar char="v"/>
              <a:defRPr/>
            </a:pPr>
            <a:endParaRPr lang="tr-TR" sz="36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defRPr/>
            </a:pPr>
            <a:r>
              <a:rPr lang="tr-TR" sz="2800" smtClean="0"/>
              <a:t>Pazarlama yöneticilerinin seçtiği başlıca konumlandırma stratejileri </a:t>
            </a:r>
          </a:p>
        </p:txBody>
      </p:sp>
      <p:sp>
        <p:nvSpPr>
          <p:cNvPr id="45059" name="Rectangle 3"/>
          <p:cNvSpPr>
            <a:spLocks noGrp="1" noChangeArrowheads="1"/>
          </p:cNvSpPr>
          <p:nvPr>
            <p:ph type="body" idx="1"/>
          </p:nvPr>
        </p:nvSpPr>
        <p:spPr/>
        <p:txBody>
          <a:bodyPr/>
          <a:lstStyle/>
          <a:p>
            <a:pPr>
              <a:defRPr/>
            </a:pPr>
            <a:r>
              <a:rPr lang="tr-TR" smtClean="0"/>
              <a:t> Bir rakibe göre konumlandırma</a:t>
            </a:r>
          </a:p>
          <a:p>
            <a:pPr>
              <a:defRPr/>
            </a:pPr>
            <a:endParaRPr lang="tr-TR" smtClean="0"/>
          </a:p>
          <a:p>
            <a:pPr>
              <a:defRPr/>
            </a:pPr>
            <a:r>
              <a:rPr lang="tr-TR" smtClean="0"/>
              <a:t>Ürün sınıfına ya da özelliklerine göre konumlandırma</a:t>
            </a:r>
          </a:p>
          <a:p>
            <a:pPr>
              <a:defRPr/>
            </a:pPr>
            <a:endParaRPr lang="tr-TR" smtClean="0"/>
          </a:p>
          <a:p>
            <a:pPr>
              <a:defRPr/>
            </a:pPr>
            <a:r>
              <a:rPr lang="tr-TR" smtClean="0"/>
              <a:t>Fiyat ve kaliteyle konumlandırma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image.slidesharecdn.com/eibmarka1-120109075117-phpapp01/95/marka-stratejler-ve-marka-ynetm-38-728.jpg?cb=1326118532"/>
          <p:cNvPicPr>
            <a:picLocks noChangeAspect="1" noChangeArrowheads="1"/>
          </p:cNvPicPr>
          <p:nvPr/>
        </p:nvPicPr>
        <p:blipFill>
          <a:blip r:embed="rId2" cstate="print"/>
          <a:srcRect/>
          <a:stretch>
            <a:fillRect/>
          </a:stretch>
        </p:blipFill>
        <p:spPr bwMode="auto">
          <a:xfrm>
            <a:off x="0" y="314325"/>
            <a:ext cx="8894763" cy="62912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Amerikan Pazarlama Derneği markayı:</a:t>
            </a:r>
            <a:endParaRPr lang="tr-TR" dirty="0"/>
          </a:p>
        </p:txBody>
      </p:sp>
      <p:sp>
        <p:nvSpPr>
          <p:cNvPr id="3" name="2 İçerik Yer Tutucusu"/>
          <p:cNvSpPr>
            <a:spLocks noGrp="1"/>
          </p:cNvSpPr>
          <p:nvPr>
            <p:ph idx="1"/>
          </p:nvPr>
        </p:nvSpPr>
        <p:spPr/>
        <p:txBody>
          <a:bodyPr>
            <a:normAutofit lnSpcReduction="10000"/>
          </a:bodyPr>
          <a:lstStyle/>
          <a:p>
            <a:r>
              <a:rPr lang="tr-TR" dirty="0" smtClean="0"/>
              <a:t>“Bir satıcı veya satıcı grubunun ürün ve hizmetlerini tanımlamayı ve rakiplerinden ayrıştırmayı amaçlayan bir isim, bir terim, işaret, sembol veya tasarımdır.” şeklinde tanımlamaktadır (AMA, 2014).</a:t>
            </a:r>
          </a:p>
          <a:p>
            <a:endParaRPr lang="tr-TR" dirty="0"/>
          </a:p>
          <a:p>
            <a:r>
              <a:rPr lang="tr-TR" dirty="0" smtClean="0"/>
              <a:t>Küresel marka, dünyanın her yerinde aynı stratejik prensiplere göre pazarlanan markadır (AMA, 2014).</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noFill/>
        </p:spPr>
        <p:txBody>
          <a:bodyPr/>
          <a:lstStyle/>
          <a:p>
            <a:endParaRPr lang="tr-TR" smtClean="0">
              <a:effectLst/>
            </a:endParaRPr>
          </a:p>
          <a:p>
            <a:endParaRPr lang="tr-TR" smtClean="0">
              <a:effectLst/>
            </a:endParaRPr>
          </a:p>
          <a:p>
            <a:r>
              <a:rPr lang="tr-TR" smtClean="0">
                <a:effectLst/>
              </a:rPr>
              <a:t>Marka kimliği nedir?</a:t>
            </a:r>
          </a:p>
        </p:txBody>
      </p:sp>
      <p:sp>
        <p:nvSpPr>
          <p:cNvPr id="55298" name="Rectangle 2"/>
          <p:cNvSpPr>
            <a:spLocks noGrp="1" noRot="1" noChangeArrowheads="1"/>
          </p:cNvSpPr>
          <p:nvPr>
            <p:ph type="title"/>
          </p:nvPr>
        </p:nvSpPr>
        <p:spPr>
          <a:noFill/>
        </p:spPr>
        <p:txBody>
          <a:bodyPr/>
          <a:lstStyle/>
          <a:p>
            <a:r>
              <a:rPr lang="tr-TR" smtClean="0">
                <a:effectLst/>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noFill/>
        </p:spPr>
        <p:txBody>
          <a:bodyPr/>
          <a:lstStyle/>
          <a:p>
            <a:pPr eaLnBrk="1" hangingPunct="1">
              <a:lnSpc>
                <a:spcPct val="80000"/>
              </a:lnSpc>
            </a:pPr>
            <a:r>
              <a:rPr lang="tr-TR" sz="2800" smtClean="0">
                <a:effectLst/>
                <a:latin typeface="Times New Roman" pitchFamily="18" charset="0"/>
              </a:rPr>
              <a:t>Marka adı, logosu, yazı tipi, sembolleri, slogan, marka kahramanları, müziği (cingıl), ambalajlama</a:t>
            </a:r>
          </a:p>
          <a:p>
            <a:pPr eaLnBrk="1" hangingPunct="1">
              <a:lnSpc>
                <a:spcPct val="80000"/>
              </a:lnSpc>
            </a:pPr>
            <a:r>
              <a:rPr lang="tr-TR" sz="2800" smtClean="0">
                <a:effectLst/>
                <a:latin typeface="Times New Roman" pitchFamily="18" charset="0"/>
              </a:rPr>
              <a:t>Markayı hatırlamayı, aşina olmayı sağlarlar. Akılda kalıcı, hatırlanabilir, farklı kültürlere transfer edilebilir, yasal olarak korunabilir olmalıdır. Bununla birlikte;</a:t>
            </a:r>
          </a:p>
          <a:p>
            <a:pPr eaLnBrk="1" hangingPunct="1">
              <a:lnSpc>
                <a:spcPct val="80000"/>
              </a:lnSpc>
            </a:pPr>
            <a:r>
              <a:rPr lang="tr-TR" sz="2800" smtClean="0">
                <a:effectLst/>
                <a:latin typeface="Times New Roman" pitchFamily="18" charset="0"/>
              </a:rPr>
              <a:t>Marka adını din, dil, eğitim, teknoloji düzeyi gibi nedenlerle uyarlamaya örnek;</a:t>
            </a:r>
          </a:p>
          <a:p>
            <a:pPr eaLnBrk="1" hangingPunct="1">
              <a:lnSpc>
                <a:spcPct val="80000"/>
              </a:lnSpc>
            </a:pPr>
            <a:r>
              <a:rPr lang="tr-TR" sz="2800" smtClean="0">
                <a:effectLst/>
                <a:latin typeface="Times New Roman" pitchFamily="18" charset="0"/>
              </a:rPr>
              <a:t>Beko, Fakir(Başarılı bir Alman firması ama Türkiye de sorun yaşıyor), Danone (Danimals, Petit Danone…)</a:t>
            </a:r>
          </a:p>
          <a:p>
            <a:pPr>
              <a:lnSpc>
                <a:spcPct val="80000"/>
              </a:lnSpc>
              <a:buFont typeface="Wingdings" pitchFamily="2" charset="2"/>
              <a:buNone/>
            </a:pPr>
            <a:endParaRPr lang="tr-TR" sz="2800" smtClean="0">
              <a:effectLst/>
              <a:latin typeface="Times New Roman" pitchFamily="18" charset="0"/>
            </a:endParaRPr>
          </a:p>
        </p:txBody>
      </p:sp>
      <p:sp>
        <p:nvSpPr>
          <p:cNvPr id="56322" name="Rectangle 2"/>
          <p:cNvSpPr>
            <a:spLocks noGrp="1" noRot="1" noChangeArrowheads="1"/>
          </p:cNvSpPr>
          <p:nvPr>
            <p:ph type="title"/>
          </p:nvPr>
        </p:nvSpPr>
        <p:spPr>
          <a:noFill/>
        </p:spPr>
        <p:txBody>
          <a:bodyPr>
            <a:normAutofit/>
          </a:bodyPr>
          <a:lstStyle/>
          <a:p>
            <a:r>
              <a:rPr lang="tr-TR" sz="4000" smtClean="0">
                <a:effectLst/>
              </a:rPr>
              <a:t>Marka Kimlik Elemanları Stratejileri</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0"/>
          </p:nvPr>
        </p:nvSpPr>
        <p:spPr>
          <a:noFill/>
        </p:spPr>
        <p:txBody>
          <a:bodyPr/>
          <a:lstStyle/>
          <a:p>
            <a:r>
              <a:rPr lang="en-US"/>
              <a:t>Copyright © 2011 Pearson Education, Inc.  Publishing as Prentice Hall 		          9-</a:t>
            </a:r>
            <a:fld id="{97F5282F-6882-48DD-8E44-84B48B9C90F9}" type="slidenum">
              <a:rPr lang="en-US"/>
              <a:pPr/>
              <a:t>42</a:t>
            </a:fld>
            <a:endParaRPr lang="en-US"/>
          </a:p>
        </p:txBody>
      </p:sp>
      <p:sp>
        <p:nvSpPr>
          <p:cNvPr id="33795" name="Rectangle 2"/>
          <p:cNvSpPr>
            <a:spLocks noGrp="1" noChangeArrowheads="1"/>
          </p:cNvSpPr>
          <p:nvPr>
            <p:ph type="title"/>
          </p:nvPr>
        </p:nvSpPr>
        <p:spPr/>
        <p:txBody>
          <a:bodyPr/>
          <a:lstStyle/>
          <a:p>
            <a:pPr eaLnBrk="1" hangingPunct="1"/>
            <a:r>
              <a:rPr lang="tr-TR" dirty="0" smtClean="0"/>
              <a:t>Marka Kimliği Elemanları</a:t>
            </a:r>
            <a:endParaRPr lang="en-US" dirty="0" smtClean="0"/>
          </a:p>
        </p:txBody>
      </p:sp>
      <p:sp>
        <p:nvSpPr>
          <p:cNvPr id="33796" name="Rectangle 10"/>
          <p:cNvSpPr>
            <a:spLocks noGrp="1" noChangeArrowheads="1"/>
          </p:cNvSpPr>
          <p:nvPr>
            <p:ph type="body" sz="half" idx="1"/>
          </p:nvPr>
        </p:nvSpPr>
        <p:spPr/>
        <p:txBody>
          <a:bodyPr/>
          <a:lstStyle/>
          <a:p>
            <a:pPr eaLnBrk="1" hangingPunct="1"/>
            <a:r>
              <a:rPr lang="tr-TR" smtClean="0"/>
              <a:t>Marka isimleri</a:t>
            </a:r>
            <a:endParaRPr lang="en-US" smtClean="0"/>
          </a:p>
          <a:p>
            <a:pPr eaLnBrk="1" hangingPunct="1"/>
            <a:r>
              <a:rPr lang="en-US" smtClean="0"/>
              <a:t>Slogan</a:t>
            </a:r>
            <a:r>
              <a:rPr lang="tr-TR" smtClean="0"/>
              <a:t>lar</a:t>
            </a:r>
            <a:endParaRPr lang="en-US" smtClean="0"/>
          </a:p>
          <a:p>
            <a:pPr eaLnBrk="1" hangingPunct="1"/>
            <a:r>
              <a:rPr lang="tr-TR" smtClean="0"/>
              <a:t>Karakterler</a:t>
            </a:r>
            <a:endParaRPr lang="en-US" smtClean="0"/>
          </a:p>
        </p:txBody>
      </p:sp>
      <p:sp>
        <p:nvSpPr>
          <p:cNvPr id="33797" name="Rectangle 11"/>
          <p:cNvSpPr>
            <a:spLocks noGrp="1" noChangeArrowheads="1"/>
          </p:cNvSpPr>
          <p:nvPr>
            <p:ph type="body" sz="half" idx="2"/>
          </p:nvPr>
        </p:nvSpPr>
        <p:spPr/>
        <p:txBody>
          <a:bodyPr/>
          <a:lstStyle/>
          <a:p>
            <a:pPr eaLnBrk="1" hangingPunct="1"/>
            <a:r>
              <a:rPr lang="tr-TR" smtClean="0"/>
              <a:t>Semboller</a:t>
            </a:r>
            <a:endParaRPr lang="en-US" smtClean="0"/>
          </a:p>
          <a:p>
            <a:pPr eaLnBrk="1" hangingPunct="1"/>
            <a:r>
              <a:rPr lang="en-US" smtClean="0"/>
              <a:t>Logo</a:t>
            </a:r>
            <a:r>
              <a:rPr lang="tr-TR" smtClean="0"/>
              <a:t>lar</a:t>
            </a:r>
            <a:endParaRPr lang="en-US" smtClean="0"/>
          </a:p>
          <a:p>
            <a:pPr eaLnBrk="1" hangingPunct="1"/>
            <a:r>
              <a:rPr lang="en-US" smtClean="0"/>
              <a:t>URL</a:t>
            </a:r>
            <a:r>
              <a:rPr lang="tr-TR" smtClean="0"/>
              <a:t>’ler</a:t>
            </a:r>
            <a:endParaRPr lang="en-US" smtClean="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5"/>
          <p:cNvSpPr>
            <a:spLocks noGrp="1" noChangeArrowheads="1"/>
          </p:cNvSpPr>
          <p:nvPr>
            <p:ph type="title"/>
          </p:nvPr>
        </p:nvSpPr>
        <p:spPr>
          <a:xfrm>
            <a:off x="762000" y="247650"/>
            <a:ext cx="7696200" cy="1143000"/>
          </a:xfrm>
        </p:spPr>
        <p:txBody>
          <a:bodyPr/>
          <a:lstStyle/>
          <a:p>
            <a:pPr eaLnBrk="1" hangingPunct="1"/>
            <a:r>
              <a:rPr lang="en-US" smtClean="0"/>
              <a:t>Slogan</a:t>
            </a:r>
            <a:r>
              <a:rPr lang="tr-TR" smtClean="0"/>
              <a:t>lar</a:t>
            </a:r>
            <a:endParaRPr lang="en-US" smtClean="0"/>
          </a:p>
        </p:txBody>
      </p:sp>
      <p:sp>
        <p:nvSpPr>
          <p:cNvPr id="35843" name="Rectangle 6"/>
          <p:cNvSpPr>
            <a:spLocks noGrp="1" noChangeArrowheads="1"/>
          </p:cNvSpPr>
          <p:nvPr>
            <p:ph type="body" sz="half" idx="1"/>
          </p:nvPr>
        </p:nvSpPr>
        <p:spPr>
          <a:xfrm>
            <a:off x="758825" y="1390650"/>
            <a:ext cx="3771900" cy="4572000"/>
          </a:xfrm>
        </p:spPr>
        <p:txBody>
          <a:bodyPr/>
          <a:lstStyle/>
          <a:p>
            <a:pPr eaLnBrk="1" hangingPunct="1"/>
            <a:r>
              <a:rPr lang="tr-TR" smtClean="0"/>
              <a:t>State Farm tıpkı iyi bir komşu gibi yanınızda</a:t>
            </a:r>
            <a:endParaRPr lang="en-US" smtClean="0"/>
          </a:p>
          <a:p>
            <a:pPr eaLnBrk="1" hangingPunct="1"/>
            <a:r>
              <a:rPr lang="en-US" smtClean="0"/>
              <a:t>Just do it</a:t>
            </a:r>
          </a:p>
          <a:p>
            <a:pPr eaLnBrk="1" hangingPunct="1"/>
            <a:r>
              <a:rPr lang="tr-TR" smtClean="0"/>
              <a:t>Hiçbir şey bir geyik kadar hızlı koşamaz (</a:t>
            </a:r>
            <a:r>
              <a:rPr lang="en-US" smtClean="0"/>
              <a:t>Deere</a:t>
            </a:r>
            <a:r>
              <a:rPr lang="tr-TR" smtClean="0"/>
              <a:t>)</a:t>
            </a:r>
            <a:endParaRPr lang="en-US" smtClean="0"/>
          </a:p>
          <a:p>
            <a:pPr eaLnBrk="1" hangingPunct="1"/>
            <a:r>
              <a:rPr lang="tr-TR" smtClean="0"/>
              <a:t>15 dakika veya daha az sürede </a:t>
            </a:r>
            <a:r>
              <a:rPr lang="en-US" smtClean="0"/>
              <a:t>15% </a:t>
            </a:r>
            <a:r>
              <a:rPr lang="tr-TR" smtClean="0"/>
              <a:t>tasarruf yapın</a:t>
            </a:r>
            <a:endParaRPr lang="en-US" smtClean="0"/>
          </a:p>
        </p:txBody>
      </p:sp>
      <p:sp>
        <p:nvSpPr>
          <p:cNvPr id="35844" name="Rectangle 7"/>
          <p:cNvSpPr>
            <a:spLocks noGrp="1" noChangeArrowheads="1"/>
          </p:cNvSpPr>
          <p:nvPr>
            <p:ph type="body" sz="half" idx="2"/>
          </p:nvPr>
        </p:nvSpPr>
        <p:spPr>
          <a:xfrm>
            <a:off x="4722813" y="1066800"/>
            <a:ext cx="3771900" cy="4572000"/>
          </a:xfrm>
        </p:spPr>
        <p:txBody>
          <a:bodyPr>
            <a:normAutofit fontScale="92500" lnSpcReduction="10000"/>
          </a:bodyPr>
          <a:lstStyle/>
          <a:p>
            <a:pPr eaLnBrk="1" hangingPunct="1"/>
            <a:r>
              <a:rPr lang="tr-TR" smtClean="0"/>
              <a:t>Biz daha fazla uğraşıyoruz</a:t>
            </a:r>
            <a:endParaRPr lang="en-US" smtClean="0"/>
          </a:p>
          <a:p>
            <a:pPr eaLnBrk="1" hangingPunct="1"/>
            <a:r>
              <a:rPr lang="tr-TR" smtClean="0"/>
              <a:t>Biz sizi alırız</a:t>
            </a:r>
            <a:endParaRPr lang="en-US" smtClean="0"/>
          </a:p>
          <a:p>
            <a:pPr eaLnBrk="1" hangingPunct="1"/>
            <a:r>
              <a:rPr lang="en-US" smtClean="0"/>
              <a:t>Nextel – </a:t>
            </a:r>
            <a:r>
              <a:rPr lang="tr-TR" smtClean="0"/>
              <a:t>Tamamdır</a:t>
            </a:r>
            <a:endParaRPr lang="en-US" smtClean="0"/>
          </a:p>
          <a:p>
            <a:pPr eaLnBrk="1" hangingPunct="1"/>
            <a:r>
              <a:rPr lang="en-US" smtClean="0"/>
              <a:t>Zoom Zoom</a:t>
            </a:r>
          </a:p>
          <a:p>
            <a:pPr eaLnBrk="1" hangingPunct="1"/>
            <a:r>
              <a:rPr lang="en-US" smtClean="0"/>
              <a:t>I’m lovin’ it</a:t>
            </a:r>
          </a:p>
          <a:p>
            <a:pPr eaLnBrk="1" hangingPunct="1"/>
            <a:r>
              <a:rPr lang="tr-TR" smtClean="0"/>
              <a:t>İş yerindeki yenilikçiniz</a:t>
            </a:r>
            <a:endParaRPr lang="en-US" smtClean="0"/>
          </a:p>
          <a:p>
            <a:pPr eaLnBrk="1" hangingPunct="1"/>
            <a:r>
              <a:rPr lang="tr-TR" smtClean="0"/>
              <a:t>Bu </a:t>
            </a:r>
            <a:r>
              <a:rPr lang="en-US" smtClean="0"/>
              <a:t>Bud</a:t>
            </a:r>
            <a:r>
              <a:rPr lang="tr-TR" smtClean="0"/>
              <a:t> </a:t>
            </a:r>
            <a:r>
              <a:rPr lang="en-US" smtClean="0"/>
              <a:t>s</a:t>
            </a:r>
            <a:r>
              <a:rPr lang="tr-TR" smtClean="0"/>
              <a:t>enin için</a:t>
            </a:r>
            <a:endParaRPr lang="en-US" smtClean="0"/>
          </a:p>
          <a:p>
            <a:pPr eaLnBrk="1" hangingPunct="1"/>
            <a:r>
              <a:rPr lang="tr-TR" smtClean="0"/>
              <a:t>Her zaman düşük fiyatlar</a:t>
            </a:r>
            <a:endParaRPr lang="en-US" smtClean="0"/>
          </a:p>
          <a:p>
            <a:pPr eaLnBrk="1" hangingPunct="1"/>
            <a:endParaRPr lang="en-US" smtClean="0"/>
          </a:p>
          <a:p>
            <a:pPr eaLnBrk="1" hangingPunct="1"/>
            <a:endParaRPr lang="en-US" smtClean="0"/>
          </a:p>
        </p:txBody>
      </p:sp>
      <p:sp>
        <p:nvSpPr>
          <p:cNvPr id="35845" name="Footer Placeholder 4"/>
          <p:cNvSpPr>
            <a:spLocks noGrp="1"/>
          </p:cNvSpPr>
          <p:nvPr>
            <p:ph type="ftr" sz="quarter" idx="10"/>
          </p:nvPr>
        </p:nvSpPr>
        <p:spPr>
          <a:noFill/>
        </p:spPr>
        <p:txBody>
          <a:bodyPr/>
          <a:lstStyle/>
          <a:p>
            <a:r>
              <a:rPr lang="en-US"/>
              <a:t>Copyright © 2011 Pearson Education, Inc.  Publishing as Prentice Hall 		          9-</a:t>
            </a:r>
            <a:fld id="{0D501D8B-001F-4BBB-B3E9-1D898FF24AF3}" type="slidenum">
              <a:rPr lang="en-US"/>
              <a:pPr/>
              <a:t>43</a:t>
            </a:fld>
            <a:endParaRPr lang="en-US"/>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8"/>
          <p:cNvSpPr>
            <a:spLocks noGrp="1" noChangeArrowheads="1"/>
          </p:cNvSpPr>
          <p:nvPr>
            <p:ph type="title"/>
          </p:nvPr>
        </p:nvSpPr>
        <p:spPr/>
        <p:txBody>
          <a:bodyPr/>
          <a:lstStyle/>
          <a:p>
            <a:pPr eaLnBrk="1" hangingPunct="1"/>
            <a:r>
              <a:rPr lang="tr-TR" dirty="0" smtClean="0"/>
              <a:t>Marka Kimliği Elemanları </a:t>
            </a:r>
            <a:endParaRPr lang="en-US" dirty="0" smtClean="0"/>
          </a:p>
        </p:txBody>
      </p:sp>
      <p:sp>
        <p:nvSpPr>
          <p:cNvPr id="34819" name="Footer Placeholder 5"/>
          <p:cNvSpPr>
            <a:spLocks noGrp="1"/>
          </p:cNvSpPr>
          <p:nvPr>
            <p:ph type="ftr" sz="quarter" idx="10"/>
          </p:nvPr>
        </p:nvSpPr>
        <p:spPr>
          <a:noFill/>
        </p:spPr>
        <p:txBody>
          <a:bodyPr/>
          <a:lstStyle/>
          <a:p>
            <a:r>
              <a:rPr lang="en-US"/>
              <a:t>Copyright © 2011 Pearson Education, Inc.  Publishing as Prentice Hall 		          9-</a:t>
            </a:r>
            <a:fld id="{A3E22F9B-4953-4B3F-BBC4-B0C83517C441}" type="slidenum">
              <a:rPr lang="en-US"/>
              <a:pPr/>
              <a:t>44</a:t>
            </a:fld>
            <a:endParaRPr lang="en-US"/>
          </a:p>
        </p:txBody>
      </p:sp>
      <p:sp>
        <p:nvSpPr>
          <p:cNvPr id="34820" name="Rectangle 10"/>
          <p:cNvSpPr>
            <a:spLocks noGrp="1" noChangeArrowheads="1"/>
          </p:cNvSpPr>
          <p:nvPr>
            <p:ph type="body" sz="half" idx="4294967295"/>
          </p:nvPr>
        </p:nvSpPr>
        <p:spPr>
          <a:xfrm>
            <a:off x="5372100" y="1600200"/>
            <a:ext cx="3771900" cy="4572000"/>
          </a:xfrm>
        </p:spPr>
        <p:txBody>
          <a:bodyPr/>
          <a:lstStyle/>
          <a:p>
            <a:pPr eaLnBrk="1" hangingPunct="1"/>
            <a:endParaRPr lang="en-US" smtClean="0"/>
          </a:p>
          <a:p>
            <a:pPr eaLnBrk="1" hangingPunct="1"/>
            <a:endParaRPr lang="en-US" smtClean="0"/>
          </a:p>
        </p:txBody>
      </p:sp>
      <p:sp>
        <p:nvSpPr>
          <p:cNvPr id="6" name="Rounded Rectangle 5"/>
          <p:cNvSpPr/>
          <p:nvPr/>
        </p:nvSpPr>
        <p:spPr>
          <a:xfrm>
            <a:off x="914400" y="1371600"/>
            <a:ext cx="3276600" cy="609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solidFill>
                  <a:schemeClr val="tx1"/>
                </a:solidFill>
              </a:rPr>
              <a:t>Akılda Kalıcı</a:t>
            </a:r>
            <a:endParaRPr lang="en-US" dirty="0">
              <a:solidFill>
                <a:schemeClr val="tx1"/>
              </a:solidFill>
            </a:endParaRPr>
          </a:p>
        </p:txBody>
      </p:sp>
      <p:sp>
        <p:nvSpPr>
          <p:cNvPr id="7" name="Rounded Rectangle 6"/>
          <p:cNvSpPr/>
          <p:nvPr/>
        </p:nvSpPr>
        <p:spPr>
          <a:xfrm>
            <a:off x="1752600" y="2133600"/>
            <a:ext cx="3276600" cy="609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solidFill>
                  <a:schemeClr val="tx1"/>
                </a:solidFill>
              </a:rPr>
              <a:t>Anlamlı</a:t>
            </a:r>
            <a:endParaRPr lang="en-US" dirty="0">
              <a:solidFill>
                <a:schemeClr val="tx1"/>
              </a:solidFill>
            </a:endParaRPr>
          </a:p>
        </p:txBody>
      </p:sp>
      <p:sp>
        <p:nvSpPr>
          <p:cNvPr id="8" name="Rounded Rectangle 7"/>
          <p:cNvSpPr/>
          <p:nvPr/>
        </p:nvSpPr>
        <p:spPr>
          <a:xfrm>
            <a:off x="2590800" y="2895600"/>
            <a:ext cx="3276600" cy="609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solidFill>
                  <a:schemeClr val="tx1"/>
                </a:solidFill>
              </a:rPr>
              <a:t>Sempatik</a:t>
            </a:r>
            <a:endParaRPr lang="en-US" dirty="0">
              <a:solidFill>
                <a:schemeClr val="tx1"/>
              </a:solidFill>
            </a:endParaRPr>
          </a:p>
        </p:txBody>
      </p:sp>
      <p:sp>
        <p:nvSpPr>
          <p:cNvPr id="9" name="Rounded Rectangle 8"/>
          <p:cNvSpPr/>
          <p:nvPr/>
        </p:nvSpPr>
        <p:spPr>
          <a:xfrm>
            <a:off x="3352800" y="3657600"/>
            <a:ext cx="3276600" cy="609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solidFill>
                  <a:schemeClr val="tx1"/>
                </a:solidFill>
              </a:rPr>
              <a:t>Aktarılabilen</a:t>
            </a:r>
            <a:endParaRPr lang="en-US" dirty="0">
              <a:solidFill>
                <a:schemeClr val="tx1"/>
              </a:solidFill>
            </a:endParaRPr>
          </a:p>
        </p:txBody>
      </p:sp>
      <p:sp>
        <p:nvSpPr>
          <p:cNvPr id="10" name="Rounded Rectangle 9"/>
          <p:cNvSpPr/>
          <p:nvPr/>
        </p:nvSpPr>
        <p:spPr>
          <a:xfrm>
            <a:off x="4114800" y="4419600"/>
            <a:ext cx="3276600" cy="609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solidFill>
                  <a:schemeClr val="tx1"/>
                </a:solidFill>
              </a:rPr>
              <a:t>Adapte Edilebilen</a:t>
            </a:r>
            <a:endParaRPr lang="en-US" dirty="0">
              <a:solidFill>
                <a:schemeClr val="tx1"/>
              </a:solidFill>
            </a:endParaRPr>
          </a:p>
        </p:txBody>
      </p:sp>
      <p:sp>
        <p:nvSpPr>
          <p:cNvPr id="11" name="Rounded Rectangle 10"/>
          <p:cNvSpPr/>
          <p:nvPr/>
        </p:nvSpPr>
        <p:spPr>
          <a:xfrm>
            <a:off x="4648200" y="5181600"/>
            <a:ext cx="3276600" cy="6096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tr-TR" dirty="0">
                <a:solidFill>
                  <a:schemeClr val="tx1"/>
                </a:solidFill>
              </a:rPr>
              <a:t>Korunabilen</a:t>
            </a:r>
            <a:endParaRPr lang="en-US" dirty="0">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fontScale="90000"/>
          </a:bodyPr>
          <a:lstStyle/>
          <a:p>
            <a:pPr eaLnBrk="1" hangingPunct="1"/>
            <a:r>
              <a:rPr lang="en-US" smtClean="0"/>
              <a:t>MasterCard</a:t>
            </a:r>
            <a:r>
              <a:rPr lang="tr-TR" smtClean="0"/>
              <a:t> Markasına ile Duygusal bir Bağ Yarattı</a:t>
            </a:r>
            <a:endParaRPr lang="en-US" smtClean="0"/>
          </a:p>
        </p:txBody>
      </p:sp>
      <p:sp>
        <p:nvSpPr>
          <p:cNvPr id="31747" name="Footer Placeholder 2"/>
          <p:cNvSpPr>
            <a:spLocks noGrp="1"/>
          </p:cNvSpPr>
          <p:nvPr>
            <p:ph type="ftr" sz="quarter" idx="10"/>
          </p:nvPr>
        </p:nvSpPr>
        <p:spPr>
          <a:noFill/>
        </p:spPr>
        <p:txBody>
          <a:bodyPr/>
          <a:lstStyle/>
          <a:p>
            <a:r>
              <a:rPr lang="en-US"/>
              <a:t>Copyright © 2011 Pearson Education, Inc.  Publishing as Prentice Hall		      9-</a:t>
            </a:r>
            <a:fld id="{53860A55-6D93-43E8-A337-2BACBAB7CD27}" type="slidenum">
              <a:rPr lang="en-US"/>
              <a:pPr/>
              <a:t>45</a:t>
            </a:fld>
            <a:endParaRPr lang="en-US"/>
          </a:p>
        </p:txBody>
      </p:sp>
      <p:pic>
        <p:nvPicPr>
          <p:cNvPr id="31748" name="Picture 2"/>
          <p:cNvPicPr>
            <a:picLocks noChangeAspect="1" noChangeArrowheads="1"/>
          </p:cNvPicPr>
          <p:nvPr/>
        </p:nvPicPr>
        <p:blipFill>
          <a:blip r:embed="rId3" cstate="print"/>
          <a:srcRect/>
          <a:stretch>
            <a:fillRect/>
          </a:stretch>
        </p:blipFill>
        <p:spPr bwMode="auto">
          <a:xfrm>
            <a:off x="2590800" y="1600200"/>
            <a:ext cx="3248025" cy="44831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5"/>
          <p:cNvSpPr>
            <a:spLocks noGrp="1"/>
          </p:cNvSpPr>
          <p:nvPr>
            <p:ph type="title"/>
          </p:nvPr>
        </p:nvSpPr>
        <p:spPr>
          <a:xfrm>
            <a:off x="428596" y="0"/>
            <a:ext cx="8229600" cy="1143000"/>
          </a:xfrm>
        </p:spPr>
        <p:txBody>
          <a:bodyPr>
            <a:normAutofit fontScale="90000"/>
          </a:bodyPr>
          <a:lstStyle/>
          <a:p>
            <a:pPr eaLnBrk="1" hangingPunct="1"/>
            <a:r>
              <a:rPr lang="tr-TR" dirty="0" smtClean="0"/>
              <a:t>Şekil </a:t>
            </a:r>
            <a:r>
              <a:rPr lang="en-US" dirty="0" smtClean="0"/>
              <a:t>9.5 </a:t>
            </a:r>
            <a:r>
              <a:rPr lang="tr-TR" dirty="0" smtClean="0"/>
              <a:t>Marka Bilgisinin İkincil Kaynakları </a:t>
            </a:r>
            <a:endParaRPr lang="en-US" dirty="0" smtClean="0"/>
          </a:p>
        </p:txBody>
      </p:sp>
      <p:sp>
        <p:nvSpPr>
          <p:cNvPr id="36867" name="Footer Placeholder 4"/>
          <p:cNvSpPr>
            <a:spLocks noGrp="1"/>
          </p:cNvSpPr>
          <p:nvPr>
            <p:ph type="ftr" sz="quarter" idx="10"/>
          </p:nvPr>
        </p:nvSpPr>
        <p:spPr>
          <a:noFill/>
        </p:spPr>
        <p:txBody>
          <a:bodyPr/>
          <a:lstStyle/>
          <a:p>
            <a:r>
              <a:rPr lang="en-US"/>
              <a:t>Copyright © 2011 Pearson Education, Inc.  Publishing as Prentice Hall			       9-</a:t>
            </a:r>
            <a:fld id="{44C19788-DE77-4A8A-967E-AEF3EFEFB5E2}" type="slidenum">
              <a:rPr lang="en-US"/>
              <a:pPr/>
              <a:t>46</a:t>
            </a:fld>
            <a:endParaRPr lang="en-US"/>
          </a:p>
        </p:txBody>
      </p:sp>
      <p:pic>
        <p:nvPicPr>
          <p:cNvPr id="36868" name="Picture 2"/>
          <p:cNvPicPr>
            <a:picLocks noChangeAspect="1" noChangeArrowheads="1"/>
          </p:cNvPicPr>
          <p:nvPr/>
        </p:nvPicPr>
        <p:blipFill>
          <a:blip r:embed="rId3" cstate="print"/>
          <a:srcRect/>
          <a:stretch>
            <a:fillRect/>
          </a:stretch>
        </p:blipFill>
        <p:spPr bwMode="auto">
          <a:xfrm>
            <a:off x="1428728" y="1214422"/>
            <a:ext cx="5540400" cy="529918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a:t>Copyright © 2011 Pearson Education, Inc.  Publishing as Prentice Hall 		          9-</a:t>
            </a:r>
            <a:fld id="{70AE081A-1970-4C3F-B64A-A1E8FE4EC653}" type="slidenum">
              <a:rPr lang="en-US"/>
              <a:pPr/>
              <a:t>47</a:t>
            </a:fld>
            <a:endParaRPr lang="en-US"/>
          </a:p>
        </p:txBody>
      </p:sp>
      <p:sp>
        <p:nvSpPr>
          <p:cNvPr id="37891" name="Rectangle 2"/>
          <p:cNvSpPr>
            <a:spLocks noGrp="1" noChangeArrowheads="1"/>
          </p:cNvSpPr>
          <p:nvPr>
            <p:ph type="title"/>
          </p:nvPr>
        </p:nvSpPr>
        <p:spPr/>
        <p:txBody>
          <a:bodyPr/>
          <a:lstStyle/>
          <a:p>
            <a:pPr eaLnBrk="1" hangingPunct="1"/>
            <a:r>
              <a:rPr lang="tr-TR" smtClean="0"/>
              <a:t>İçten Markalaşma</a:t>
            </a:r>
            <a:endParaRPr lang="en-US" smtClean="0"/>
          </a:p>
        </p:txBody>
      </p:sp>
      <p:sp>
        <p:nvSpPr>
          <p:cNvPr id="37892" name="Rectangle 3"/>
          <p:cNvSpPr>
            <a:spLocks noGrp="1" noChangeArrowheads="1"/>
          </p:cNvSpPr>
          <p:nvPr>
            <p:ph type="body" idx="1"/>
          </p:nvPr>
        </p:nvSpPr>
        <p:spPr/>
        <p:txBody>
          <a:bodyPr/>
          <a:lstStyle/>
          <a:p>
            <a:pPr eaLnBrk="1" hangingPunct="1"/>
            <a:r>
              <a:rPr lang="tr-TR" smtClean="0"/>
              <a:t>Doğru zamanı seçin</a:t>
            </a:r>
            <a:endParaRPr lang="en-US" smtClean="0"/>
          </a:p>
          <a:p>
            <a:pPr eaLnBrk="1" hangingPunct="1"/>
            <a:r>
              <a:rPr lang="tr-TR" smtClean="0"/>
              <a:t>İçsel ve dışsal pazarlama arasındaki bağlantıyı iyi kurun </a:t>
            </a:r>
            <a:endParaRPr lang="en-US" smtClean="0"/>
          </a:p>
          <a:p>
            <a:pPr eaLnBrk="1" hangingPunct="1"/>
            <a:r>
              <a:rPr lang="tr-TR" smtClean="0"/>
              <a:t>Markayı çalışanlar için hayata geçirin </a:t>
            </a:r>
            <a:endParaRPr lang="en-US" smtClean="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tr-TR" sz="3200" smtClean="0"/>
              <a:t>Tablo </a:t>
            </a:r>
            <a:r>
              <a:rPr lang="en-US" sz="3200" smtClean="0"/>
              <a:t>9.4  </a:t>
            </a:r>
            <a:br>
              <a:rPr lang="en-US" sz="3200" smtClean="0"/>
            </a:br>
            <a:r>
              <a:rPr lang="tr-TR" sz="3200" smtClean="0"/>
              <a:t>En Değerli 10 Marka</a:t>
            </a:r>
            <a:endParaRPr lang="en-US" sz="3200" smtClean="0"/>
          </a:p>
        </p:txBody>
      </p:sp>
      <p:sp>
        <p:nvSpPr>
          <p:cNvPr id="40963" name="Footer Placeholder 3"/>
          <p:cNvSpPr>
            <a:spLocks noGrp="1"/>
          </p:cNvSpPr>
          <p:nvPr>
            <p:ph type="ftr" sz="quarter" idx="10"/>
          </p:nvPr>
        </p:nvSpPr>
        <p:spPr>
          <a:noFill/>
        </p:spPr>
        <p:txBody>
          <a:bodyPr/>
          <a:lstStyle/>
          <a:p>
            <a:r>
              <a:rPr lang="en-US"/>
              <a:t>Copyright © 2011 Pearson Education, Inc.  Publishing as Prentice Hall 		          9-</a:t>
            </a:r>
            <a:fld id="{D230E93D-6316-4A6D-8C0C-D4578566F656}" type="slidenum">
              <a:rPr lang="en-US"/>
              <a:pPr/>
              <a:t>48</a:t>
            </a:fld>
            <a:endParaRPr lang="en-US"/>
          </a:p>
        </p:txBody>
      </p:sp>
      <p:pic>
        <p:nvPicPr>
          <p:cNvPr id="40964" name="Picture 2"/>
          <p:cNvPicPr>
            <a:picLocks noChangeAspect="1" noChangeArrowheads="1"/>
          </p:cNvPicPr>
          <p:nvPr/>
        </p:nvPicPr>
        <p:blipFill>
          <a:blip r:embed="rId3" cstate="print"/>
          <a:srcRect/>
          <a:stretch>
            <a:fillRect/>
          </a:stretch>
        </p:blipFill>
        <p:spPr bwMode="auto">
          <a:xfrm>
            <a:off x="304800" y="1752600"/>
            <a:ext cx="7412038" cy="376713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las\Desktop\FullSizeRender.jpg"/>
          <p:cNvPicPr>
            <a:picLocks noChangeAspect="1" noChangeArrowheads="1"/>
          </p:cNvPicPr>
          <p:nvPr/>
        </p:nvPicPr>
        <p:blipFill>
          <a:blip r:embed="rId2" cstate="print"/>
          <a:srcRect/>
          <a:stretch>
            <a:fillRect/>
          </a:stretch>
        </p:blipFill>
        <p:spPr bwMode="auto">
          <a:xfrm>
            <a:off x="-214346" y="1214422"/>
            <a:ext cx="9624579" cy="445136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r>
              <a:rPr lang="tr-TR" dirty="0" smtClean="0"/>
              <a:t>Marka adı, markanın yazılabilen, söylenebilen sözlü işaretidir. </a:t>
            </a:r>
          </a:p>
          <a:p>
            <a:endParaRPr lang="tr-TR" dirty="0" smtClean="0"/>
          </a:p>
          <a:p>
            <a:r>
              <a:rPr lang="tr-TR" dirty="0" smtClean="0"/>
              <a:t>Marka işareti (sembolü) ise marka adının insanların zihninde kalacak şekilde belirgin renklerin ve yazı karakterlerinin kullanımıdır. </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dirty="0">
                <a:solidFill>
                  <a:srgbClr val="FF0000"/>
                </a:solidFill>
              </a:rPr>
              <a:t>D</a:t>
            </a:r>
            <a:r>
              <a:rPr lang="tr-TR" sz="2400" dirty="0" smtClean="0">
                <a:solidFill>
                  <a:srgbClr val="FF0000"/>
                </a:solidFill>
              </a:rPr>
              <a:t>ünyanın en iyi ilk 100 küresel markasını belirleyen, marka danışmanlık şirketinin küresellik ölçümünde kullandığı kriterler aşağıdaki şekildedir (</a:t>
            </a:r>
            <a:r>
              <a:rPr lang="tr-TR" sz="2400" dirty="0" err="1" smtClean="0">
                <a:solidFill>
                  <a:srgbClr val="FF0000"/>
                </a:solidFill>
              </a:rPr>
              <a:t>Interbrand</a:t>
            </a:r>
            <a:r>
              <a:rPr lang="tr-TR" sz="2400" dirty="0" smtClean="0">
                <a:solidFill>
                  <a:srgbClr val="FF0000"/>
                </a:solidFill>
              </a:rPr>
              <a:t>, 2013). </a:t>
            </a:r>
            <a:endParaRPr lang="tr-TR" sz="2400" dirty="0">
              <a:solidFill>
                <a:srgbClr val="FF0000"/>
              </a:solidFill>
            </a:endParaRPr>
          </a:p>
        </p:txBody>
      </p:sp>
      <p:sp>
        <p:nvSpPr>
          <p:cNvPr id="3" name="2 İçerik Yer Tutucusu"/>
          <p:cNvSpPr>
            <a:spLocks noGrp="1"/>
          </p:cNvSpPr>
          <p:nvPr>
            <p:ph idx="1"/>
          </p:nvPr>
        </p:nvSpPr>
        <p:spPr/>
        <p:txBody>
          <a:bodyPr>
            <a:normAutofit fontScale="85000" lnSpcReduction="20000"/>
          </a:bodyPr>
          <a:lstStyle/>
          <a:p>
            <a:r>
              <a:rPr lang="tr-TR" dirty="0" smtClean="0"/>
              <a:t>Tüm satışların en az %30’u markanın orijin ülkesinin dışındaki ülkelerde yapılmış olması</a:t>
            </a:r>
          </a:p>
          <a:p>
            <a:r>
              <a:rPr lang="tr-TR" dirty="0" smtClean="0"/>
              <a:t> Büyük kıtaların en azından üçünde varlık gösteriyor olmasına ek olarak gelişen pazarları da kapsayacak geniş coğrafik kapsam alanın olması </a:t>
            </a:r>
          </a:p>
          <a:p>
            <a:r>
              <a:rPr lang="tr-TR" dirty="0" smtClean="0"/>
              <a:t> Markanın finansal performansı ile ilgili halka açık yeterli veri bulunması </a:t>
            </a:r>
          </a:p>
          <a:p>
            <a:r>
              <a:rPr lang="tr-TR" dirty="0" smtClean="0"/>
              <a:t> Markanın </a:t>
            </a:r>
            <a:r>
              <a:rPr lang="tr-TR" dirty="0" err="1" smtClean="0"/>
              <a:t>operasyonel</a:t>
            </a:r>
            <a:r>
              <a:rPr lang="tr-TR" dirty="0" smtClean="0"/>
              <a:t> ve finansal maliyetlerin üzerinde uzun süreli ekonomik kâr beklentisinin bulunması </a:t>
            </a:r>
          </a:p>
          <a:p>
            <a:r>
              <a:rPr lang="tr-TR" dirty="0" smtClean="0"/>
              <a:t>Kendi pazar sahasının içinde ve dışında genel bir profilinin ve </a:t>
            </a:r>
            <a:r>
              <a:rPr lang="tr-TR" dirty="0" err="1" smtClean="0"/>
              <a:t>farkındalığının</a:t>
            </a:r>
            <a:r>
              <a:rPr lang="tr-TR" dirty="0" smtClean="0"/>
              <a:t> olması</a:t>
            </a:r>
            <a:endParaRPr lang="tr-T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       MARKA YÖNETİMİ</a:t>
            </a:r>
            <a:endParaRPr lang="tr-TR" dirty="0"/>
          </a:p>
        </p:txBody>
      </p:sp>
      <p:sp>
        <p:nvSpPr>
          <p:cNvPr id="3" name="2 İçerik Yer Tutucusu"/>
          <p:cNvSpPr>
            <a:spLocks noGrp="1"/>
          </p:cNvSpPr>
          <p:nvPr>
            <p:ph idx="1"/>
          </p:nvPr>
        </p:nvSpPr>
        <p:spPr/>
        <p:txBody>
          <a:bodyPr/>
          <a:lstStyle/>
          <a:p>
            <a:r>
              <a:rPr lang="tr-TR" dirty="0" smtClean="0"/>
              <a:t>Ü</a:t>
            </a:r>
            <a:r>
              <a:rPr lang="en-US" dirty="0" err="1" smtClean="0"/>
              <a:t>rünün</a:t>
            </a:r>
            <a:r>
              <a:rPr lang="en-US" dirty="0" smtClean="0"/>
              <a:t> </a:t>
            </a:r>
            <a:r>
              <a:rPr lang="en-US" dirty="0" err="1" smtClean="0"/>
              <a:t>geliştirilmesi</a:t>
            </a:r>
            <a:r>
              <a:rPr lang="en-US" dirty="0" smtClean="0"/>
              <a:t> </a:t>
            </a:r>
            <a:r>
              <a:rPr lang="en-US" dirty="0" err="1" smtClean="0"/>
              <a:t>aşamasından</a:t>
            </a:r>
            <a:r>
              <a:rPr lang="en-US" dirty="0" smtClean="0"/>
              <a:t> </a:t>
            </a:r>
            <a:r>
              <a:rPr lang="en-US" dirty="0" err="1" smtClean="0"/>
              <a:t>başlayıp</a:t>
            </a:r>
            <a:r>
              <a:rPr lang="en-US" dirty="0" smtClean="0"/>
              <a:t> </a:t>
            </a:r>
            <a:r>
              <a:rPr lang="en-US" dirty="0" err="1" smtClean="0"/>
              <a:t>marka</a:t>
            </a:r>
            <a:r>
              <a:rPr lang="en-US" dirty="0" smtClean="0"/>
              <a:t> </a:t>
            </a:r>
            <a:r>
              <a:rPr lang="en-US" dirty="0" err="1" smtClean="0"/>
              <a:t>sadakati</a:t>
            </a:r>
            <a:r>
              <a:rPr lang="en-US" dirty="0" smtClean="0"/>
              <a:t> </a:t>
            </a:r>
            <a:r>
              <a:rPr lang="en-US" dirty="0" err="1" smtClean="0"/>
              <a:t>yaratılması</a:t>
            </a:r>
            <a:r>
              <a:rPr lang="en-US" dirty="0" smtClean="0"/>
              <a:t> </a:t>
            </a:r>
            <a:r>
              <a:rPr lang="en-US" dirty="0" err="1" smtClean="0"/>
              <a:t>ve</a:t>
            </a:r>
            <a:r>
              <a:rPr lang="en-US" dirty="0" smtClean="0"/>
              <a:t> </a:t>
            </a:r>
            <a:r>
              <a:rPr lang="en-US" dirty="0" err="1" smtClean="0"/>
              <a:t>buna</a:t>
            </a:r>
            <a:r>
              <a:rPr lang="en-US" dirty="0" smtClean="0"/>
              <a:t> </a:t>
            </a:r>
            <a:r>
              <a:rPr lang="en-US" dirty="0" err="1" smtClean="0"/>
              <a:t>bağlı</a:t>
            </a:r>
            <a:r>
              <a:rPr lang="en-US" dirty="0" smtClean="0"/>
              <a:t> </a:t>
            </a:r>
            <a:r>
              <a:rPr lang="en-US" dirty="0" err="1" smtClean="0"/>
              <a:t>olarak</a:t>
            </a:r>
            <a:r>
              <a:rPr lang="en-US" dirty="0" smtClean="0"/>
              <a:t> </a:t>
            </a:r>
            <a:r>
              <a:rPr lang="en-US" dirty="0" err="1" smtClean="0"/>
              <a:t>bir</a:t>
            </a:r>
            <a:r>
              <a:rPr lang="en-US" dirty="0" smtClean="0"/>
              <a:t> </a:t>
            </a:r>
            <a:r>
              <a:rPr lang="en-US" dirty="0" err="1" smtClean="0"/>
              <a:t>marka</a:t>
            </a:r>
            <a:r>
              <a:rPr lang="en-US" dirty="0" smtClean="0"/>
              <a:t> </a:t>
            </a:r>
            <a:r>
              <a:rPr lang="en-US" dirty="0" err="1" smtClean="0"/>
              <a:t>değeri</a:t>
            </a:r>
            <a:r>
              <a:rPr lang="en-US" dirty="0" smtClean="0"/>
              <a:t> </a:t>
            </a:r>
            <a:r>
              <a:rPr lang="en-US" dirty="0" err="1" smtClean="0"/>
              <a:t>oluşturulması</a:t>
            </a:r>
            <a:r>
              <a:rPr lang="tr-TR" dirty="0" smtClean="0"/>
              <a:t>dır.</a:t>
            </a:r>
          </a:p>
          <a:p>
            <a:endParaRPr lang="tr-TR" dirty="0" smtClean="0"/>
          </a:p>
          <a:p>
            <a:endParaRPr lang="tr-TR" dirty="0" smtClean="0"/>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VE MARKA YÖNETİMİ</a:t>
            </a:r>
            <a:endParaRPr lang="tr-TR" dirty="0"/>
          </a:p>
        </p:txBody>
      </p:sp>
      <p:sp>
        <p:nvSpPr>
          <p:cNvPr id="3" name="2 İçerik Yer Tutucusu"/>
          <p:cNvSpPr>
            <a:spLocks noGrp="1"/>
          </p:cNvSpPr>
          <p:nvPr>
            <p:ph idx="1"/>
          </p:nvPr>
        </p:nvSpPr>
        <p:spPr/>
        <p:txBody>
          <a:bodyPr>
            <a:normAutofit lnSpcReduction="10000"/>
          </a:bodyPr>
          <a:lstStyle/>
          <a:p>
            <a:pPr>
              <a:buNone/>
            </a:pPr>
            <a:r>
              <a:rPr lang="tr-TR" dirty="0" smtClean="0"/>
              <a:t>	Ürünü diğerlerinden ayırt etmeye yarayan isim, işaret, sembol, tasarım veya bunların kombinasyonlarıdır.</a:t>
            </a:r>
          </a:p>
          <a:p>
            <a:pPr>
              <a:buNone/>
            </a:pPr>
            <a:endParaRPr lang="tr-TR" dirty="0" smtClean="0"/>
          </a:p>
          <a:p>
            <a:pPr>
              <a:buNone/>
            </a:pPr>
            <a:r>
              <a:rPr lang="tr-TR" dirty="0" smtClean="0"/>
              <a:t>	Tüketiciye  fikir veren ve onunla iletişim kuran her türlü tasarım, kalite, ambalaj, tüketiciye sunulan garantiler, fiyat, dağıtım ağı, mağazalar, satış personeli, reklamlar marka yönetiminin sorumluluğudur.</a:t>
            </a:r>
            <a:endParaRPr lang="tr-T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ony\01 Cihan\140224 Cihan\TOYO\Derslerim\Güzel Sanatlar Fakültesi\0960180404001.png"/>
          <p:cNvPicPr>
            <a:picLocks noChangeAspect="1" noChangeArrowheads="1"/>
          </p:cNvPicPr>
          <p:nvPr/>
        </p:nvPicPr>
        <p:blipFill>
          <a:blip r:embed="rId2" cstate="print"/>
          <a:srcRect/>
          <a:stretch>
            <a:fillRect/>
          </a:stretch>
        </p:blipFill>
        <p:spPr bwMode="auto">
          <a:xfrm>
            <a:off x="284163" y="533400"/>
            <a:ext cx="8631237" cy="57912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DEĞERİ (SERMAYESİ)</a:t>
            </a:r>
            <a:endParaRPr lang="tr-TR" dirty="0"/>
          </a:p>
        </p:txBody>
      </p:sp>
      <p:sp>
        <p:nvSpPr>
          <p:cNvPr id="3" name="2 İçerik Yer Tutucusu"/>
          <p:cNvSpPr>
            <a:spLocks noGrp="1"/>
          </p:cNvSpPr>
          <p:nvPr>
            <p:ph idx="1"/>
          </p:nvPr>
        </p:nvSpPr>
        <p:spPr/>
        <p:txBody>
          <a:bodyPr/>
          <a:lstStyle/>
          <a:p>
            <a:endParaRPr lang="tr-TR" dirty="0" smtClean="0"/>
          </a:p>
          <a:p>
            <a:r>
              <a:rPr lang="tr-TR" dirty="0" smtClean="0"/>
              <a:t>Firmanın o markaya sahip olduğu için elde ettiği artı kazançlar ve stratejik faydaların toplamıdır.</a:t>
            </a:r>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DEĞERİ KAYNAKLARI</a:t>
            </a:r>
            <a:endParaRPr lang="tr-TR" dirty="0"/>
          </a:p>
        </p:txBody>
      </p:sp>
      <p:sp>
        <p:nvSpPr>
          <p:cNvPr id="3" name="2 İçerik Yer Tutucusu"/>
          <p:cNvSpPr>
            <a:spLocks noGrp="1"/>
          </p:cNvSpPr>
          <p:nvPr>
            <p:ph idx="1"/>
          </p:nvPr>
        </p:nvSpPr>
        <p:spPr/>
        <p:txBody>
          <a:bodyPr/>
          <a:lstStyle/>
          <a:p>
            <a:endParaRPr lang="tr-TR" dirty="0" smtClean="0"/>
          </a:p>
          <a:p>
            <a:endParaRPr lang="tr-TR" dirty="0" smtClean="0"/>
          </a:p>
          <a:p>
            <a:r>
              <a:rPr lang="tr-TR" dirty="0" smtClean="0"/>
              <a:t>NELERDEN OLUŞUR?</a:t>
            </a:r>
            <a:endParaRPr lang="tr-T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DEĞERİ KAYNAKLARI</a:t>
            </a:r>
            <a:endParaRPr lang="tr-TR" dirty="0"/>
          </a:p>
        </p:txBody>
      </p:sp>
      <p:sp>
        <p:nvSpPr>
          <p:cNvPr id="3" name="2 İçerik Yer Tutucusu"/>
          <p:cNvSpPr>
            <a:spLocks noGrp="1"/>
          </p:cNvSpPr>
          <p:nvPr>
            <p:ph idx="1"/>
          </p:nvPr>
        </p:nvSpPr>
        <p:spPr/>
        <p:txBody>
          <a:bodyPr/>
          <a:lstStyle/>
          <a:p>
            <a:r>
              <a:rPr lang="tr-TR" sz="2800" dirty="0" smtClean="0"/>
              <a:t>Marka adı </a:t>
            </a:r>
            <a:r>
              <a:rPr lang="tr-TR" sz="2800" dirty="0" err="1" smtClean="0"/>
              <a:t>farkındalığı</a:t>
            </a:r>
            <a:r>
              <a:rPr lang="tr-TR" sz="2800" dirty="0" smtClean="0"/>
              <a:t>(marka kimlikleri olarak nitelendirilen, işaret, logo, söz vb. işlevlerini nasıl başarıyla gerçekleştirdikleri sorunu ile ilgilidir. Hatırlama)</a:t>
            </a:r>
          </a:p>
          <a:p>
            <a:r>
              <a:rPr lang="tr-TR" sz="2800" dirty="0" smtClean="0"/>
              <a:t>Marka sadakati</a:t>
            </a:r>
          </a:p>
          <a:p>
            <a:r>
              <a:rPr lang="tr-TR" sz="2800" dirty="0" smtClean="0"/>
              <a:t>Algılanan kalite</a:t>
            </a:r>
          </a:p>
          <a:p>
            <a:r>
              <a:rPr lang="tr-TR" sz="2800" dirty="0" smtClean="0"/>
              <a:t>Marka imajı (nitelikleri, performansı, satış sonrası hizmetler)</a:t>
            </a:r>
          </a:p>
          <a:p>
            <a:r>
              <a:rPr lang="tr-TR" sz="2800" dirty="0" smtClean="0"/>
              <a:t>Patent, koruyucu unsurlar</a:t>
            </a:r>
            <a:endParaRPr lang="tr-TR" sz="28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Resim 2"/>
          <p:cNvPicPr>
            <a:picLocks noChangeAspect="1" noChangeArrowheads="1"/>
          </p:cNvPicPr>
          <p:nvPr/>
        </p:nvPicPr>
        <p:blipFill>
          <a:blip r:embed="rId2"/>
          <a:srcRect/>
          <a:stretch>
            <a:fillRect/>
          </a:stretch>
        </p:blipFill>
        <p:spPr bwMode="auto">
          <a:xfrm>
            <a:off x="1714480" y="-285776"/>
            <a:ext cx="5843588" cy="782796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sadakati,</a:t>
            </a:r>
            <a:endParaRPr lang="tr-TR" dirty="0"/>
          </a:p>
        </p:txBody>
      </p:sp>
      <p:sp>
        <p:nvSpPr>
          <p:cNvPr id="3" name="2 İçerik Yer Tutucusu"/>
          <p:cNvSpPr>
            <a:spLocks noGrp="1"/>
          </p:cNvSpPr>
          <p:nvPr>
            <p:ph idx="1"/>
          </p:nvPr>
        </p:nvSpPr>
        <p:spPr/>
        <p:txBody>
          <a:bodyPr/>
          <a:lstStyle/>
          <a:p>
            <a:r>
              <a:rPr lang="tr-TR" dirty="0" smtClean="0"/>
              <a:t>Tüketicinin her defasında tercih ettiği aynı markayı satın alma eğilimi olarak tanımlanabilir. Başka bir tanımlamaya göre ise marka  sadakati; tüketicinin sadece içinde bulunulan zamanda değil, gelecek dönemlerde de belirli bir markayı satın almasıdır. </a:t>
            </a:r>
            <a:endParaRPr lang="tr-TR"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1 İçerik Yer Tutucusu"/>
          <p:cNvSpPr>
            <a:spLocks noGrp="1"/>
          </p:cNvSpPr>
          <p:nvPr>
            <p:ph idx="1"/>
          </p:nvPr>
        </p:nvSpPr>
        <p:spPr>
          <a:xfrm>
            <a:off x="401638" y="1906588"/>
            <a:ext cx="8229600" cy="3827462"/>
          </a:xfrm>
        </p:spPr>
        <p:txBody>
          <a:bodyPr>
            <a:normAutofit fontScale="92500" lnSpcReduction="10000"/>
          </a:bodyPr>
          <a:lstStyle/>
          <a:p>
            <a:pPr>
              <a:defRPr/>
            </a:pPr>
            <a:r>
              <a:rPr lang="tr-TR" sz="2800" smtClean="0">
                <a:latin typeface="Arial" charset="0"/>
                <a:cs typeface="Arial" charset="0"/>
              </a:rPr>
              <a:t>Bir satın alma meydana gelmeden marka sadakatinin oluşması mümkün değildir.</a:t>
            </a:r>
          </a:p>
          <a:p>
            <a:pPr>
              <a:defRPr/>
            </a:pPr>
            <a:r>
              <a:rPr lang="tr-TR" sz="2800" smtClean="0">
                <a:latin typeface="Arial" charset="0"/>
                <a:cs typeface="Arial" charset="0"/>
              </a:rPr>
              <a:t>Güçlü hassasiyet koşulları altında gerçekleşen tekrar satın alma davranışlarıdır.</a:t>
            </a:r>
          </a:p>
          <a:p>
            <a:pPr>
              <a:defRPr/>
            </a:pPr>
            <a:endParaRPr lang="tr-TR" sz="2800" smtClean="0">
              <a:latin typeface="Arial" charset="0"/>
              <a:cs typeface="Arial" charset="0"/>
            </a:endParaRPr>
          </a:p>
          <a:p>
            <a:pPr>
              <a:defRPr/>
            </a:pPr>
            <a:r>
              <a:rPr lang="tr-TR" sz="2800" smtClean="0">
                <a:latin typeface="Arial" charset="0"/>
                <a:cs typeface="Arial" charset="0"/>
              </a:rPr>
              <a:t>Bu markaya sadık olduğumu düşünüyorum.</a:t>
            </a:r>
            <a:endParaRPr lang="tr-TR" sz="2800" b="1" smtClean="0">
              <a:latin typeface="Arial" charset="0"/>
              <a:cs typeface="Arial" charset="0"/>
            </a:endParaRPr>
          </a:p>
          <a:p>
            <a:pPr>
              <a:defRPr/>
            </a:pPr>
            <a:r>
              <a:rPr lang="tr-TR" sz="2800" smtClean="0">
                <a:latin typeface="Arial" charset="0"/>
                <a:cs typeface="Arial" charset="0"/>
              </a:rPr>
              <a:t>Bu marka, ilk tercihim olur.</a:t>
            </a:r>
          </a:p>
          <a:p>
            <a:pPr>
              <a:defRPr/>
            </a:pPr>
            <a:r>
              <a:rPr lang="tr-TR" sz="2800" smtClean="0">
                <a:latin typeface="Arial" charset="0"/>
                <a:cs typeface="Arial" charset="0"/>
              </a:rPr>
              <a:t>Bu marka, bulunduğum mağazada satılıyorsa diğer markaları satın almam.</a:t>
            </a:r>
          </a:p>
        </p:txBody>
      </p:sp>
      <p:sp>
        <p:nvSpPr>
          <p:cNvPr id="91139" name="2 Başlık"/>
          <p:cNvSpPr>
            <a:spLocks noGrp="1"/>
          </p:cNvSpPr>
          <p:nvPr>
            <p:ph type="title"/>
          </p:nvPr>
        </p:nvSpPr>
        <p:spPr>
          <a:xfrm>
            <a:off x="223838" y="712788"/>
            <a:ext cx="4584700" cy="563562"/>
          </a:xfrm>
        </p:spPr>
        <p:txBody>
          <a:bodyPr anchor="t">
            <a:normAutofit fontScale="90000"/>
          </a:bodyPr>
          <a:lstStyle/>
          <a:p>
            <a:pPr>
              <a:defRPr/>
            </a:pPr>
            <a:r>
              <a:rPr lang="tr-TR" smtClean="0">
                <a:latin typeface="Arial" charset="0"/>
                <a:cs typeface="Arial" charset="0"/>
              </a:rPr>
              <a:t>Marka sadakati</a:t>
            </a:r>
            <a:br>
              <a:rPr lang="tr-TR" smtClean="0">
                <a:latin typeface="Arial" charset="0"/>
                <a:cs typeface="Arial" charset="0"/>
              </a:rPr>
            </a:br>
            <a:endParaRPr lang="tr-TR" smtClean="0">
              <a:latin typeface="Arial" charset="0"/>
              <a:cs typeface="Arial" charset="0"/>
            </a:endParaRPr>
          </a:p>
        </p:txBody>
      </p:sp>
      <p:sp>
        <p:nvSpPr>
          <p:cNvPr id="91140" name="3 Metin Yer Tutucusu"/>
          <p:cNvSpPr>
            <a:spLocks noGrp="1"/>
          </p:cNvSpPr>
          <p:nvPr>
            <p:ph type="body" idx="13"/>
          </p:nvPr>
        </p:nvSpPr>
        <p:spPr>
          <a:xfrm>
            <a:off x="177800" y="1447800"/>
            <a:ext cx="5368925" cy="441325"/>
          </a:xfrm>
        </p:spPr>
        <p:txBody>
          <a:bodyPr>
            <a:normAutofit lnSpcReduction="10000"/>
          </a:bodyPr>
          <a:lstStyle/>
          <a:p>
            <a:pPr>
              <a:defRPr/>
            </a:pPr>
            <a:r>
              <a:rPr lang="tr-TR" smtClean="0">
                <a:latin typeface="Arial" charset="0"/>
                <a:cs typeface="Arial" charset="0"/>
              </a:rPr>
              <a: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dirty="0" smtClean="0"/>
              <a:t>Marka Ürün Farkı Nedir?</a:t>
            </a:r>
            <a:endParaRPr lang="tr-TR" dirty="0"/>
          </a:p>
        </p:txBody>
      </p:sp>
      <p:sp>
        <p:nvSpPr>
          <p:cNvPr id="3" name="2 İçerik Yer Tutucusu"/>
          <p:cNvSpPr>
            <a:spLocks noGrp="1"/>
          </p:cNvSpPr>
          <p:nvPr>
            <p:ph idx="1"/>
          </p:nvPr>
        </p:nvSpPr>
        <p:spPr>
          <a:xfrm>
            <a:off x="457200" y="1268760"/>
            <a:ext cx="8363272" cy="5760640"/>
          </a:xfrm>
        </p:spPr>
        <p:txBody>
          <a:bodyPr>
            <a:normAutofit fontScale="70000" lnSpcReduction="20000"/>
          </a:bodyPr>
          <a:lstStyle/>
          <a:p>
            <a:r>
              <a:rPr lang="tr-TR" dirty="0" smtClean="0"/>
              <a:t>“Her marka bir üründür ama her ürün bir marka değildir, ürün fabrikada üretilen bir nesne, marka ise tüketiciler tarafından satın alınan değerdir“</a:t>
            </a:r>
          </a:p>
          <a:p>
            <a:r>
              <a:rPr lang="tr-TR" dirty="0" smtClean="0"/>
              <a:t>Ürünün nesne veya hizmet olması, markanın ise tüketici tarafından algılanan bir sembol veya işaret olmasıdır. </a:t>
            </a:r>
          </a:p>
          <a:p>
            <a:endParaRPr lang="tr-TR" dirty="0" smtClean="0"/>
          </a:p>
          <a:p>
            <a:r>
              <a:rPr lang="tr-TR" dirty="0" smtClean="0"/>
              <a:t>Ürünün biçimi ve özellikleri vardır. Zaman içinde değişebilir veya geliştirilebilir. Tüketiciye fiziksel fayda sağlar. Somuttur ve fiziksel bileşenleri vardır. Fabrikada veya bir hizmet sektöründe üretilir. Ömrü vardır. Merdaneli çamaşır makinesi gibi.</a:t>
            </a:r>
          </a:p>
          <a:p>
            <a:endParaRPr lang="tr-TR" dirty="0" smtClean="0"/>
          </a:p>
          <a:p>
            <a:r>
              <a:rPr lang="tr-TR" dirty="0" smtClean="0"/>
              <a:t>Marka ise, yaratıcılığa dayanır. Tüketici ihtiyaçlarının giderilmesinde tatmin sağlar ve kalıcıdır. Tüketici tarafından statü göstergesi olarak algılanır. Kişiliği vardır. Ürünün aksine soyuttur ve duygusal bileşenleri vardır. </a:t>
            </a:r>
          </a:p>
          <a:p>
            <a:endParaRPr lang="tr-TR" dirty="0" smtClean="0"/>
          </a:p>
          <a:p>
            <a:r>
              <a:rPr lang="tr-TR" dirty="0" smtClean="0"/>
              <a:t>Ürün beynin sol (rasyonel) tarafına yönelik iken, marka beynin sağ (duygusal) tarafına yönelik çalışır.</a:t>
            </a: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8" name="Picture 2" descr="http://image.slidesharecdn.com/markasadakati-140119095553-phpapp02/95/marka-sadakati-10-638.jpg?cb=1390147037"/>
          <p:cNvPicPr>
            <a:picLocks noChangeAspect="1" noChangeArrowheads="1"/>
          </p:cNvPicPr>
          <p:nvPr/>
        </p:nvPicPr>
        <p:blipFill>
          <a:blip r:embed="rId2" cstate="print"/>
          <a:srcRect/>
          <a:stretch>
            <a:fillRect/>
          </a:stretch>
        </p:blipFill>
        <p:spPr bwMode="auto">
          <a:xfrm>
            <a:off x="433388" y="155575"/>
            <a:ext cx="8329612" cy="6254750"/>
          </a:xfrm>
          <a:prstGeom prst="rect">
            <a:avLst/>
          </a:prstGeom>
          <a:noFill/>
          <a:ln w="9525">
            <a:noFill/>
            <a:miter lim="800000"/>
            <a:headEnd/>
            <a:tailEnd/>
          </a:ln>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62" name="Picture 2" descr="http://image.slidesharecdn.com/markasadakati-140119095553-phpapp02/95/marka-sadakati-12-638.jpg?cb=1390147037"/>
          <p:cNvPicPr>
            <a:picLocks noChangeAspect="1" noChangeArrowheads="1"/>
          </p:cNvPicPr>
          <p:nvPr/>
        </p:nvPicPr>
        <p:blipFill>
          <a:blip r:embed="rId2" cstate="print"/>
          <a:srcRect/>
          <a:stretch>
            <a:fillRect/>
          </a:stretch>
        </p:blipFill>
        <p:spPr bwMode="auto">
          <a:xfrm>
            <a:off x="488950" y="352425"/>
            <a:ext cx="7969250" cy="5983288"/>
          </a:xfrm>
          <a:prstGeom prst="rect">
            <a:avLst/>
          </a:prstGeom>
          <a:noFill/>
          <a:ln w="9525">
            <a:noFill/>
            <a:miter lim="800000"/>
            <a:headEnd/>
            <a:tailEnd/>
          </a:ln>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0"/>
            <a:ext cx="8229600" cy="1143000"/>
          </a:xfrm>
        </p:spPr>
        <p:txBody>
          <a:bodyPr/>
          <a:lstStyle/>
          <a:p>
            <a:r>
              <a:rPr lang="tr-TR" dirty="0" smtClean="0"/>
              <a:t>Marka </a:t>
            </a:r>
            <a:r>
              <a:rPr lang="tr-TR" dirty="0" err="1" smtClean="0"/>
              <a:t>farkındalığı</a:t>
            </a:r>
            <a:r>
              <a:rPr lang="tr-TR" dirty="0" smtClean="0"/>
              <a:t>;</a:t>
            </a:r>
            <a:endParaRPr lang="tr-TR" dirty="0"/>
          </a:p>
        </p:txBody>
      </p:sp>
      <p:sp>
        <p:nvSpPr>
          <p:cNvPr id="3" name="2 İçerik Yer Tutucusu"/>
          <p:cNvSpPr>
            <a:spLocks noGrp="1"/>
          </p:cNvSpPr>
          <p:nvPr>
            <p:ph idx="1"/>
          </p:nvPr>
        </p:nvSpPr>
        <p:spPr>
          <a:xfrm>
            <a:off x="500034" y="1285860"/>
            <a:ext cx="8186766" cy="6500858"/>
          </a:xfrm>
        </p:spPr>
        <p:txBody>
          <a:bodyPr/>
          <a:lstStyle/>
          <a:p>
            <a:r>
              <a:rPr lang="tr-TR" sz="2400" dirty="0" smtClean="0"/>
              <a:t>Markayı hatırlamak üzere tüketiciye verilen ürün  kategorisi arasından, o markanın seçilebilme kabiliyetidir. Bilinirlik ya da </a:t>
            </a:r>
            <a:r>
              <a:rPr lang="tr-TR" sz="2400" dirty="0" err="1" smtClean="0"/>
              <a:t>farkındalık</a:t>
            </a:r>
            <a:r>
              <a:rPr lang="tr-TR" sz="2400" dirty="0" smtClean="0"/>
              <a:t> bir markanın tüketici zihnindeki marka görünüşü ile ilgilidir.</a:t>
            </a:r>
          </a:p>
          <a:p>
            <a:r>
              <a:rPr lang="en-US" sz="2400" dirty="0" err="1" smtClean="0"/>
              <a:t>Aşağıda</a:t>
            </a:r>
            <a:r>
              <a:rPr lang="en-US" sz="2400" dirty="0" smtClean="0"/>
              <a:t> </a:t>
            </a:r>
            <a:r>
              <a:rPr lang="en-US" sz="2400" dirty="0" err="1" smtClean="0"/>
              <a:t>farkındalığın</a:t>
            </a:r>
            <a:r>
              <a:rPr lang="en-US" sz="2400" dirty="0" smtClean="0"/>
              <a:t> </a:t>
            </a:r>
            <a:r>
              <a:rPr lang="en-US" sz="2400" dirty="0" err="1" smtClean="0"/>
              <a:t>aşamaları</a:t>
            </a:r>
            <a:r>
              <a:rPr lang="en-US" sz="2400" dirty="0" smtClean="0"/>
              <a:t> </a:t>
            </a:r>
            <a:r>
              <a:rPr lang="en-US" sz="2400" dirty="0" err="1" smtClean="0"/>
              <a:t>verilmektedir</a:t>
            </a:r>
            <a:r>
              <a:rPr lang="en-US" sz="2400" dirty="0" smtClean="0"/>
              <a:t>: </a:t>
            </a:r>
            <a:endParaRPr lang="tr-TR" sz="2400" dirty="0" smtClean="0"/>
          </a:p>
          <a:p>
            <a:pPr lvl="0"/>
            <a:r>
              <a:rPr lang="en-US" sz="2400" dirty="0" err="1" smtClean="0"/>
              <a:t>Tanıma</a:t>
            </a:r>
            <a:r>
              <a:rPr lang="en-US" sz="2400" dirty="0" smtClean="0"/>
              <a:t> (Buick </a:t>
            </a:r>
            <a:r>
              <a:rPr lang="en-US" sz="2400" dirty="0" err="1" smtClean="0"/>
              <a:t>Roadmaster</a:t>
            </a:r>
            <a:r>
              <a:rPr lang="en-US" sz="2400" dirty="0" smtClean="0"/>
              <a:t> </a:t>
            </a:r>
            <a:r>
              <a:rPr lang="en-US" sz="2400" dirty="0" err="1" smtClean="0"/>
              <a:t>markasını</a:t>
            </a:r>
            <a:r>
              <a:rPr lang="en-US" sz="2400" dirty="0" smtClean="0"/>
              <a:t> </a:t>
            </a:r>
            <a:r>
              <a:rPr lang="en-US" sz="2400" dirty="0" err="1" smtClean="0"/>
              <a:t>daha</a:t>
            </a:r>
            <a:r>
              <a:rPr lang="en-US" sz="2400" dirty="0" smtClean="0"/>
              <a:t> </a:t>
            </a:r>
            <a:r>
              <a:rPr lang="en-US" sz="2400" dirty="0" err="1" smtClean="0"/>
              <a:t>önce</a:t>
            </a:r>
            <a:r>
              <a:rPr lang="en-US" sz="2400" dirty="0" smtClean="0"/>
              <a:t> </a:t>
            </a:r>
            <a:r>
              <a:rPr lang="en-US" sz="2400" dirty="0" err="1" smtClean="0"/>
              <a:t>duydunuz</a:t>
            </a:r>
            <a:r>
              <a:rPr lang="en-US" sz="2400" dirty="0" smtClean="0"/>
              <a:t> mu?) </a:t>
            </a:r>
            <a:endParaRPr lang="tr-TR" sz="2400" dirty="0" smtClean="0"/>
          </a:p>
          <a:p>
            <a:pPr lvl="0"/>
            <a:r>
              <a:rPr lang="en-US" sz="2400" dirty="0" err="1" smtClean="0"/>
              <a:t>Hatırlama</a:t>
            </a:r>
            <a:r>
              <a:rPr lang="en-US" sz="2400" dirty="0" smtClean="0"/>
              <a:t> (</a:t>
            </a:r>
            <a:r>
              <a:rPr lang="en-US" sz="2400" dirty="0" err="1" smtClean="0"/>
              <a:t>Hangi</a:t>
            </a:r>
            <a:r>
              <a:rPr lang="en-US" sz="2400" dirty="0" smtClean="0"/>
              <a:t> </a:t>
            </a:r>
            <a:r>
              <a:rPr lang="en-US" sz="2400" dirty="0" err="1" smtClean="0"/>
              <a:t>otomobil</a:t>
            </a:r>
            <a:r>
              <a:rPr lang="en-US" sz="2400" dirty="0" smtClean="0"/>
              <a:t> </a:t>
            </a:r>
            <a:r>
              <a:rPr lang="en-US" sz="2400" dirty="0" err="1" smtClean="0"/>
              <a:t>markalarını</a:t>
            </a:r>
            <a:r>
              <a:rPr lang="en-US" sz="2400" dirty="0" smtClean="0"/>
              <a:t> </a:t>
            </a:r>
            <a:r>
              <a:rPr lang="en-US" sz="2400" dirty="0" err="1" smtClean="0"/>
              <a:t>hatırlıyorsunuz</a:t>
            </a:r>
            <a:r>
              <a:rPr lang="en-US" sz="2400" dirty="0" smtClean="0"/>
              <a:t>?) </a:t>
            </a:r>
            <a:endParaRPr lang="tr-TR" sz="2400" dirty="0" smtClean="0"/>
          </a:p>
          <a:p>
            <a:pPr lvl="0"/>
            <a:r>
              <a:rPr lang="en-US" sz="2400" dirty="0" err="1" smtClean="0"/>
              <a:t>Akılda</a:t>
            </a:r>
            <a:r>
              <a:rPr lang="en-US" sz="2400" dirty="0" smtClean="0"/>
              <a:t> en </a:t>
            </a:r>
            <a:r>
              <a:rPr lang="en-US" sz="2400" dirty="0" err="1" smtClean="0"/>
              <a:t>fazla</a:t>
            </a:r>
            <a:r>
              <a:rPr lang="en-US" sz="2400" dirty="0" smtClean="0"/>
              <a:t> </a:t>
            </a:r>
            <a:r>
              <a:rPr lang="en-US" sz="2400" dirty="0" err="1" smtClean="0"/>
              <a:t>yeri</a:t>
            </a:r>
            <a:r>
              <a:rPr lang="en-US" sz="2400" dirty="0" smtClean="0"/>
              <a:t> </a:t>
            </a:r>
            <a:r>
              <a:rPr lang="en-US" sz="2400" dirty="0" err="1" smtClean="0"/>
              <a:t>tutabilmek</a:t>
            </a:r>
            <a:r>
              <a:rPr lang="en-US" sz="2400" dirty="0" smtClean="0"/>
              <a:t> (en </a:t>
            </a:r>
            <a:r>
              <a:rPr lang="en-US" sz="2400" dirty="0" err="1" smtClean="0"/>
              <a:t>çok</a:t>
            </a:r>
            <a:r>
              <a:rPr lang="en-US" sz="2400" dirty="0" smtClean="0"/>
              <a:t> </a:t>
            </a:r>
            <a:r>
              <a:rPr lang="en-US" sz="2400" dirty="0" err="1" smtClean="0"/>
              <a:t>hatırlanan</a:t>
            </a:r>
            <a:r>
              <a:rPr lang="en-US" sz="2400" dirty="0" smtClean="0"/>
              <a:t> </a:t>
            </a:r>
            <a:r>
              <a:rPr lang="en-US" sz="2400" dirty="0" err="1" smtClean="0"/>
              <a:t>marka</a:t>
            </a:r>
            <a:r>
              <a:rPr lang="en-US" sz="2400" dirty="0" smtClean="0"/>
              <a:t>) </a:t>
            </a:r>
            <a:endParaRPr lang="tr-TR" sz="2400" dirty="0" smtClean="0"/>
          </a:p>
          <a:p>
            <a:pPr lvl="0"/>
            <a:r>
              <a:rPr lang="en-US" sz="2400" dirty="0" err="1" smtClean="0"/>
              <a:t>Marka</a:t>
            </a:r>
            <a:r>
              <a:rPr lang="en-US" sz="2400" dirty="0" smtClean="0"/>
              <a:t> </a:t>
            </a:r>
            <a:r>
              <a:rPr lang="en-US" sz="2400" dirty="0" err="1" smtClean="0"/>
              <a:t>Hakimiyeti</a:t>
            </a:r>
            <a:r>
              <a:rPr lang="en-US" sz="2400" dirty="0" smtClean="0"/>
              <a:t> (</a:t>
            </a:r>
            <a:r>
              <a:rPr lang="en-US" sz="2400" dirty="0" err="1" smtClean="0"/>
              <a:t>Hatırlanan</a:t>
            </a:r>
            <a:r>
              <a:rPr lang="en-US" sz="2400" dirty="0" smtClean="0"/>
              <a:t> </a:t>
            </a:r>
            <a:r>
              <a:rPr lang="en-US" sz="2400" dirty="0" err="1" smtClean="0"/>
              <a:t>tek</a:t>
            </a:r>
            <a:r>
              <a:rPr lang="en-US" sz="2400" dirty="0" smtClean="0"/>
              <a:t> </a:t>
            </a:r>
            <a:r>
              <a:rPr lang="en-US" sz="2400" dirty="0" err="1" smtClean="0"/>
              <a:t>marka</a:t>
            </a:r>
            <a:r>
              <a:rPr lang="en-US" sz="2400" dirty="0" smtClean="0"/>
              <a:t>) </a:t>
            </a:r>
            <a:endParaRPr lang="tr-TR" sz="2400" dirty="0" smtClean="0"/>
          </a:p>
          <a:p>
            <a:pPr lvl="0"/>
            <a:r>
              <a:rPr lang="en-US" sz="2400" dirty="0" err="1" smtClean="0"/>
              <a:t>Marka</a:t>
            </a:r>
            <a:r>
              <a:rPr lang="en-US" sz="2400" dirty="0" smtClean="0"/>
              <a:t> </a:t>
            </a:r>
            <a:r>
              <a:rPr lang="en-US" sz="2400" dirty="0" err="1" smtClean="0"/>
              <a:t>Bilgisi</a:t>
            </a:r>
            <a:r>
              <a:rPr lang="en-US" sz="2400" dirty="0" smtClean="0"/>
              <a:t> (Bu </a:t>
            </a:r>
            <a:r>
              <a:rPr lang="en-US" sz="2400" dirty="0" err="1" smtClean="0"/>
              <a:t>markanın</a:t>
            </a:r>
            <a:r>
              <a:rPr lang="en-US" sz="2400" dirty="0" smtClean="0"/>
              <a:t> </a:t>
            </a:r>
            <a:r>
              <a:rPr lang="en-US" sz="2400" dirty="0" err="1" smtClean="0"/>
              <a:t>neyi</a:t>
            </a:r>
            <a:r>
              <a:rPr lang="en-US" sz="2400" dirty="0" smtClean="0"/>
              <a:t> </a:t>
            </a:r>
            <a:r>
              <a:rPr lang="en-US" sz="2400" dirty="0" err="1" smtClean="0"/>
              <a:t>temsil</a:t>
            </a:r>
            <a:r>
              <a:rPr lang="en-US" sz="2400" dirty="0" smtClean="0"/>
              <a:t> </a:t>
            </a:r>
            <a:r>
              <a:rPr lang="en-US" sz="2400" dirty="0" err="1" smtClean="0"/>
              <a:t>ettiğini</a:t>
            </a:r>
            <a:r>
              <a:rPr lang="en-US" sz="2400" dirty="0" smtClean="0"/>
              <a:t> </a:t>
            </a:r>
            <a:r>
              <a:rPr lang="en-US" sz="2400" dirty="0" err="1" smtClean="0"/>
              <a:t>biliyorum</a:t>
            </a:r>
            <a:r>
              <a:rPr lang="en-US" sz="2400" dirty="0" smtClean="0"/>
              <a:t>.) </a:t>
            </a:r>
            <a:endParaRPr lang="tr-TR" sz="2400" dirty="0" smtClean="0"/>
          </a:p>
          <a:p>
            <a:pPr lvl="0"/>
            <a:r>
              <a:rPr lang="en-US" sz="2400" dirty="0" err="1" smtClean="0"/>
              <a:t>Marka</a:t>
            </a:r>
            <a:r>
              <a:rPr lang="en-US" sz="2400" dirty="0" smtClean="0"/>
              <a:t> </a:t>
            </a:r>
            <a:r>
              <a:rPr lang="en-US" sz="2400" dirty="0" err="1" smtClean="0"/>
              <a:t>için</a:t>
            </a:r>
            <a:r>
              <a:rPr lang="en-US" sz="2400" dirty="0" smtClean="0"/>
              <a:t> </a:t>
            </a:r>
            <a:r>
              <a:rPr lang="en-US" sz="2400" dirty="0" err="1" smtClean="0"/>
              <a:t>Düşünce</a:t>
            </a:r>
            <a:r>
              <a:rPr lang="en-US" sz="2400" dirty="0" smtClean="0"/>
              <a:t> (Bu </a:t>
            </a:r>
            <a:r>
              <a:rPr lang="en-US" sz="2400" dirty="0" err="1" smtClean="0"/>
              <a:t>marka</a:t>
            </a:r>
            <a:r>
              <a:rPr lang="en-US" sz="2400" dirty="0" smtClean="0"/>
              <a:t> </a:t>
            </a:r>
            <a:r>
              <a:rPr lang="en-US" sz="2400" dirty="0" err="1" smtClean="0"/>
              <a:t>hakkında</a:t>
            </a:r>
            <a:r>
              <a:rPr lang="en-US" sz="2400" dirty="0" smtClean="0"/>
              <a:t> </a:t>
            </a:r>
            <a:r>
              <a:rPr lang="en-US" sz="2400" dirty="0" err="1" smtClean="0"/>
              <a:t>bir</a:t>
            </a:r>
            <a:r>
              <a:rPr lang="en-US" sz="2400" dirty="0" smtClean="0"/>
              <a:t> </a:t>
            </a:r>
            <a:r>
              <a:rPr lang="en-US" sz="2400" dirty="0" err="1" smtClean="0"/>
              <a:t>fikrim</a:t>
            </a:r>
            <a:r>
              <a:rPr lang="en-US" sz="2400" dirty="0" smtClean="0"/>
              <a:t> var.) </a:t>
            </a:r>
            <a:endParaRPr lang="tr-TR" sz="2400" dirty="0" smtClean="0"/>
          </a:p>
          <a:p>
            <a:endParaRPr lang="tr-TR" sz="20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t>
            </a:r>
            <a:endParaRPr lang="tr-TR" dirty="0"/>
          </a:p>
        </p:txBody>
      </p:sp>
      <p:sp>
        <p:nvSpPr>
          <p:cNvPr id="3" name="2 İçerik Yer Tutucusu"/>
          <p:cNvSpPr>
            <a:spLocks noGrp="1"/>
          </p:cNvSpPr>
          <p:nvPr>
            <p:ph idx="1"/>
          </p:nvPr>
        </p:nvSpPr>
        <p:spPr/>
        <p:txBody>
          <a:bodyPr/>
          <a:lstStyle/>
          <a:p>
            <a:r>
              <a:rPr lang="tr-TR" dirty="0" smtClean="0"/>
              <a:t>Marka </a:t>
            </a:r>
            <a:r>
              <a:rPr lang="tr-TR" dirty="0" err="1" smtClean="0"/>
              <a:t>farkındalığı</a:t>
            </a:r>
            <a:r>
              <a:rPr lang="tr-TR" dirty="0" smtClean="0"/>
              <a:t> nasıl oluşturulabilir?</a:t>
            </a:r>
            <a:endParaRPr lang="tr-T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Marka </a:t>
            </a:r>
            <a:r>
              <a:rPr lang="tr-TR" dirty="0" err="1" smtClean="0"/>
              <a:t>farkındalığı</a:t>
            </a:r>
            <a:r>
              <a:rPr lang="tr-TR" dirty="0" smtClean="0"/>
              <a:t> nasıl oluşturulabilir?</a:t>
            </a:r>
            <a:endParaRPr lang="tr-TR" dirty="0"/>
          </a:p>
        </p:txBody>
      </p:sp>
      <p:sp>
        <p:nvSpPr>
          <p:cNvPr id="3" name="2 İçerik Yer Tutucusu"/>
          <p:cNvSpPr>
            <a:spLocks noGrp="1"/>
          </p:cNvSpPr>
          <p:nvPr>
            <p:ph idx="1"/>
          </p:nvPr>
        </p:nvSpPr>
        <p:spPr/>
        <p:txBody>
          <a:bodyPr/>
          <a:lstStyle/>
          <a:p>
            <a:pPr>
              <a:lnSpc>
                <a:spcPct val="80000"/>
              </a:lnSpc>
            </a:pPr>
            <a:r>
              <a:rPr lang="tr-TR" sz="2400" dirty="0" smtClean="0"/>
              <a:t>Markanızı oluşturan marka adı, işaret, logo, söz </a:t>
            </a:r>
            <a:r>
              <a:rPr lang="tr-TR" sz="2400" dirty="0" err="1" smtClean="0"/>
              <a:t>vb.’nin</a:t>
            </a:r>
            <a:r>
              <a:rPr lang="tr-TR" sz="2400" dirty="0" smtClean="0"/>
              <a:t>  işlevlerini yerine getirebilmesi için mümkün olduğunca çok yerde (paketleme, bina cephesi dış yüzü,..) kullanılması. </a:t>
            </a:r>
            <a:r>
              <a:rPr lang="tr-TR" sz="2400" dirty="0" err="1" smtClean="0"/>
              <a:t>Kartvisit</a:t>
            </a:r>
            <a:r>
              <a:rPr lang="tr-TR" sz="2400" dirty="0" smtClean="0"/>
              <a:t>, broşür, </a:t>
            </a:r>
            <a:r>
              <a:rPr lang="tr-TR" sz="2400" dirty="0" err="1" smtClean="0"/>
              <a:t>açıkhava</a:t>
            </a:r>
            <a:r>
              <a:rPr lang="tr-TR" sz="2400" dirty="0" smtClean="0"/>
              <a:t> ilanları, billboardlar, bina önyüz cephelerine, kamyon cephelerine reklam vermek, </a:t>
            </a:r>
            <a:r>
              <a:rPr lang="tr-TR" sz="2400" dirty="0" err="1" smtClean="0"/>
              <a:t>magnet</a:t>
            </a:r>
            <a:r>
              <a:rPr lang="tr-TR" sz="2400" dirty="0" smtClean="0"/>
              <a:t> gibi iletişim araçlarını kullanmak.</a:t>
            </a:r>
          </a:p>
          <a:p>
            <a:pPr>
              <a:lnSpc>
                <a:spcPct val="80000"/>
              </a:lnSpc>
            </a:pPr>
            <a:endParaRPr lang="tr-TR" sz="2400" dirty="0" smtClean="0"/>
          </a:p>
          <a:p>
            <a:pPr>
              <a:lnSpc>
                <a:spcPct val="80000"/>
              </a:lnSpc>
            </a:pPr>
            <a:r>
              <a:rPr lang="tr-TR" sz="2400" dirty="0" smtClean="0"/>
              <a:t>Marka adı ile girişimcinin bütünleşmesi, kişisel satış yönteminin kullanılması. Güvenilir bir işletme imajı vermesi, müşteri ilişkilerinde başarılı, süreklilik gösteren ilişkiler geliştirilmesi </a:t>
            </a:r>
          </a:p>
          <a:p>
            <a:pPr>
              <a:lnSpc>
                <a:spcPct val="80000"/>
              </a:lnSpc>
            </a:pPr>
            <a:endParaRPr lang="tr-TR" sz="2400" dirty="0" smtClean="0"/>
          </a:p>
          <a:p>
            <a:pPr>
              <a:lnSpc>
                <a:spcPct val="80000"/>
              </a:lnSpc>
            </a:pPr>
            <a:r>
              <a:rPr lang="tr-TR" sz="2400" dirty="0" smtClean="0"/>
              <a:t>Fısıltı reklamı, sektör gazetesi reklamı</a:t>
            </a:r>
          </a:p>
          <a:p>
            <a:pPr>
              <a:lnSpc>
                <a:spcPct val="80000"/>
              </a:lnSpc>
            </a:pPr>
            <a:endParaRPr lang="tr-TR" sz="2400" dirty="0" smtClean="0"/>
          </a:p>
          <a:p>
            <a:endParaRPr lang="tr-TR"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Marka </a:t>
            </a:r>
            <a:r>
              <a:rPr lang="tr-TR" dirty="0" err="1" smtClean="0"/>
              <a:t>farkındalığı</a:t>
            </a:r>
            <a:r>
              <a:rPr lang="tr-TR" dirty="0" smtClean="0"/>
              <a:t> nasıl oluşturulabilir?</a:t>
            </a:r>
            <a:endParaRPr lang="tr-TR" dirty="0"/>
          </a:p>
        </p:txBody>
      </p:sp>
      <p:sp>
        <p:nvSpPr>
          <p:cNvPr id="3" name="2 İçerik Yer Tutucusu"/>
          <p:cNvSpPr>
            <a:spLocks noGrp="1"/>
          </p:cNvSpPr>
          <p:nvPr>
            <p:ph idx="1"/>
          </p:nvPr>
        </p:nvSpPr>
        <p:spPr/>
        <p:txBody>
          <a:bodyPr>
            <a:normAutofit lnSpcReduction="10000"/>
          </a:bodyPr>
          <a:lstStyle/>
          <a:p>
            <a:pPr>
              <a:lnSpc>
                <a:spcPct val="80000"/>
              </a:lnSpc>
            </a:pPr>
            <a:r>
              <a:rPr lang="tr-TR" sz="2400" dirty="0" smtClean="0"/>
              <a:t>Finansal desteklerden yararlanılarak yurt içi ve yurt dışı fuarlara katılmak.</a:t>
            </a:r>
          </a:p>
          <a:p>
            <a:pPr>
              <a:lnSpc>
                <a:spcPct val="80000"/>
              </a:lnSpc>
            </a:pPr>
            <a:endParaRPr lang="tr-TR" sz="2400" dirty="0" smtClean="0"/>
          </a:p>
          <a:p>
            <a:pPr>
              <a:lnSpc>
                <a:spcPct val="80000"/>
              </a:lnSpc>
            </a:pPr>
            <a:r>
              <a:rPr lang="tr-TR" sz="2400" dirty="0" smtClean="0"/>
              <a:t>TOBB, DEİK, Vakıf, dernek, ticaret odaları gibi kuruluşlarda işletmenin  broşürler ile tanıtımını yapmak. Kurumlarla bağlantı kurmak.</a:t>
            </a:r>
          </a:p>
          <a:p>
            <a:pPr>
              <a:lnSpc>
                <a:spcPct val="80000"/>
              </a:lnSpc>
            </a:pPr>
            <a:endParaRPr lang="tr-TR" sz="2400" dirty="0" smtClean="0"/>
          </a:p>
          <a:p>
            <a:pPr>
              <a:lnSpc>
                <a:spcPct val="80000"/>
              </a:lnSpc>
            </a:pPr>
            <a:r>
              <a:rPr lang="tr-TR" sz="2400" dirty="0" smtClean="0"/>
              <a:t>Spor, program, sinema sponsorlukları, reklam, sosyal sorumluluk projeleri, eğitime yönelik ürün bağışı, internet, e-ticaret, web sitesi kullanmak.</a:t>
            </a:r>
          </a:p>
          <a:p>
            <a:pPr>
              <a:lnSpc>
                <a:spcPct val="80000"/>
              </a:lnSpc>
            </a:pPr>
            <a:endParaRPr lang="tr-TR" sz="2400" dirty="0" smtClean="0"/>
          </a:p>
          <a:p>
            <a:pPr>
              <a:lnSpc>
                <a:spcPct val="80000"/>
              </a:lnSpc>
            </a:pPr>
            <a:r>
              <a:rPr lang="en-US" sz="2400" dirty="0" smtClean="0"/>
              <a:t>Sponsor </a:t>
            </a:r>
            <a:r>
              <a:rPr lang="en-US" sz="2400" dirty="0" err="1" smtClean="0"/>
              <a:t>olmak</a:t>
            </a:r>
            <a:r>
              <a:rPr lang="en-US" sz="2400" dirty="0" smtClean="0"/>
              <a:t>, </a:t>
            </a:r>
            <a:r>
              <a:rPr lang="en-US" sz="2400" dirty="0" err="1" smtClean="0"/>
              <a:t>KOBİ’lerin</a:t>
            </a:r>
            <a:r>
              <a:rPr lang="en-US" sz="2400" dirty="0" smtClean="0"/>
              <a:t> </a:t>
            </a:r>
            <a:r>
              <a:rPr lang="en-US" sz="2400" dirty="0" err="1" smtClean="0"/>
              <a:t>iyi</a:t>
            </a:r>
            <a:r>
              <a:rPr lang="en-US" sz="2400" dirty="0" smtClean="0"/>
              <a:t> </a:t>
            </a:r>
            <a:r>
              <a:rPr lang="en-US" sz="2400" dirty="0" err="1" smtClean="0"/>
              <a:t>bir</a:t>
            </a:r>
            <a:r>
              <a:rPr lang="en-US" sz="2400" dirty="0" smtClean="0"/>
              <a:t> </a:t>
            </a:r>
            <a:r>
              <a:rPr lang="en-US" sz="2400" dirty="0" err="1" smtClean="0"/>
              <a:t>şöhrete</a:t>
            </a:r>
            <a:r>
              <a:rPr lang="en-US" sz="2400" dirty="0" smtClean="0"/>
              <a:t> </a:t>
            </a:r>
            <a:r>
              <a:rPr lang="en-US" sz="2400" dirty="0" err="1" smtClean="0"/>
              <a:t>sahip</a:t>
            </a:r>
            <a:r>
              <a:rPr lang="en-US" sz="2400" dirty="0" smtClean="0"/>
              <a:t> </a:t>
            </a:r>
            <a:r>
              <a:rPr lang="en-US" sz="2400" dirty="0" err="1" smtClean="0"/>
              <a:t>olmalarını</a:t>
            </a:r>
            <a:r>
              <a:rPr lang="en-US" sz="2400" dirty="0" smtClean="0"/>
              <a:t>, </a:t>
            </a:r>
            <a:r>
              <a:rPr lang="en-US" sz="2400" dirty="0" err="1" smtClean="0"/>
              <a:t>müşteriler</a:t>
            </a:r>
            <a:r>
              <a:rPr lang="en-US" sz="2400" dirty="0" smtClean="0"/>
              <a:t> </a:t>
            </a:r>
            <a:r>
              <a:rPr lang="en-US" sz="2400" dirty="0" err="1" smtClean="0"/>
              <a:t>için</a:t>
            </a:r>
            <a:r>
              <a:rPr lang="en-US" sz="2400" dirty="0" smtClean="0"/>
              <a:t> </a:t>
            </a:r>
            <a:r>
              <a:rPr lang="en-US" sz="2400" dirty="0" err="1" smtClean="0"/>
              <a:t>etik</a:t>
            </a:r>
            <a:r>
              <a:rPr lang="en-US" sz="2400" dirty="0" smtClean="0"/>
              <a:t> </a:t>
            </a:r>
            <a:r>
              <a:rPr lang="en-US" sz="2400" dirty="0" err="1" smtClean="0"/>
              <a:t>bir</a:t>
            </a:r>
            <a:r>
              <a:rPr lang="en-US" sz="2400" dirty="0" smtClean="0"/>
              <a:t> platform </a:t>
            </a:r>
            <a:r>
              <a:rPr lang="en-US" sz="2400" dirty="0" err="1" smtClean="0"/>
              <a:t>yaratılmasını</a:t>
            </a:r>
            <a:r>
              <a:rPr lang="en-US" sz="2400" dirty="0" smtClean="0"/>
              <a:t> </a:t>
            </a:r>
            <a:r>
              <a:rPr lang="en-US" sz="2400" dirty="0" err="1" smtClean="0"/>
              <a:t>ve</a:t>
            </a:r>
            <a:r>
              <a:rPr lang="en-US" sz="2400" dirty="0" smtClean="0"/>
              <a:t> </a:t>
            </a:r>
            <a:r>
              <a:rPr lang="en-US" sz="2400" dirty="0" err="1" smtClean="0"/>
              <a:t>çalışanların</a:t>
            </a:r>
            <a:r>
              <a:rPr lang="en-US" sz="2400" dirty="0" smtClean="0"/>
              <a:t> </a:t>
            </a:r>
            <a:r>
              <a:rPr lang="en-US" sz="2400" dirty="0" err="1" smtClean="0"/>
              <a:t>moralini</a:t>
            </a:r>
            <a:r>
              <a:rPr lang="en-US" sz="2400" dirty="0" smtClean="0"/>
              <a:t> </a:t>
            </a:r>
            <a:r>
              <a:rPr lang="en-US" sz="2400" dirty="0" err="1" smtClean="0"/>
              <a:t>yükseltmeyi</a:t>
            </a:r>
            <a:r>
              <a:rPr lang="en-US" sz="2400" dirty="0" smtClean="0"/>
              <a:t> </a:t>
            </a:r>
            <a:r>
              <a:rPr lang="en-US" sz="2400" dirty="0" err="1" smtClean="0"/>
              <a:t>sağlar</a:t>
            </a:r>
            <a:r>
              <a:rPr lang="en-US" sz="2400" dirty="0" smtClean="0"/>
              <a:t> </a:t>
            </a:r>
            <a:endParaRPr lang="tr-TR" sz="2400" dirty="0" smtClean="0"/>
          </a:p>
          <a:p>
            <a:endParaRPr lang="tr-TR"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8" name="İçerik Yer Tutucusu 1"/>
          <p:cNvSpPr>
            <a:spLocks noGrp="1"/>
          </p:cNvSpPr>
          <p:nvPr>
            <p:ph idx="1"/>
          </p:nvPr>
        </p:nvSpPr>
        <p:spPr/>
        <p:txBody>
          <a:bodyPr anchor="ctr"/>
          <a:lstStyle/>
          <a:p>
            <a:pPr algn="just">
              <a:defRPr/>
            </a:pPr>
            <a:r>
              <a:rPr lang="tr-TR" sz="2400" smtClean="0">
                <a:latin typeface="Arial" charset="0"/>
                <a:cs typeface="Arial" charset="0"/>
              </a:rPr>
              <a:t>Biçimsel olarak marka farkındalığı, müşterilerin markayı tanıma ve hatırlama yeteneğini ifade etmektedir ve ayrıca tüketicinin hafızasında bazı çağrışımlarla markayı ilişkilendirmektedir.</a:t>
            </a:r>
          </a:p>
        </p:txBody>
      </p:sp>
      <p:sp>
        <p:nvSpPr>
          <p:cNvPr id="96259" name="Unvan 2"/>
          <p:cNvSpPr>
            <a:spLocks noGrp="1"/>
          </p:cNvSpPr>
          <p:nvPr>
            <p:ph type="title"/>
          </p:nvPr>
        </p:nvSpPr>
        <p:spPr>
          <a:xfrm>
            <a:off x="177800" y="833438"/>
            <a:ext cx="7345363" cy="1141412"/>
          </a:xfrm>
        </p:spPr>
        <p:txBody>
          <a:bodyPr/>
          <a:lstStyle/>
          <a:p>
            <a:pPr algn="just">
              <a:defRPr/>
            </a:pPr>
            <a:r>
              <a:rPr lang="tr-TR" smtClean="0">
                <a:latin typeface="Arial" charset="0"/>
                <a:cs typeface="Arial" charset="0"/>
              </a:rPr>
              <a:t>Marka Farkındalığı</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7282" name="1 İçerik Yer Tutucusu"/>
          <p:cNvSpPr>
            <a:spLocks noGrp="1"/>
          </p:cNvSpPr>
          <p:nvPr>
            <p:ph idx="1"/>
          </p:nvPr>
        </p:nvSpPr>
        <p:spPr/>
        <p:txBody>
          <a:bodyPr/>
          <a:lstStyle/>
          <a:p>
            <a:pPr>
              <a:defRPr/>
            </a:pPr>
            <a:r>
              <a:rPr lang="tr-TR" dirty="0" smtClean="0">
                <a:solidFill>
                  <a:srgbClr val="8FACE1"/>
                </a:solidFill>
                <a:latin typeface="Arial" charset="0"/>
                <a:cs typeface="Arial" charset="0"/>
                <a:hlinkClick r:id="rId2"/>
              </a:rPr>
              <a:t>www.</a:t>
            </a:r>
            <a:r>
              <a:rPr lang="tr-TR" dirty="0" err="1" smtClean="0">
                <a:solidFill>
                  <a:srgbClr val="8FACE1"/>
                </a:solidFill>
                <a:latin typeface="Arial" charset="0"/>
                <a:cs typeface="Arial" charset="0"/>
                <a:hlinkClick r:id="rId2"/>
              </a:rPr>
              <a:t>ford</a:t>
            </a:r>
            <a:r>
              <a:rPr lang="tr-TR" dirty="0" smtClean="0">
                <a:solidFill>
                  <a:srgbClr val="8FACE1"/>
                </a:solidFill>
                <a:latin typeface="Arial" charset="0"/>
                <a:cs typeface="Arial" charset="0"/>
                <a:hlinkClick r:id="rId2"/>
              </a:rPr>
              <a:t>.com</a:t>
            </a:r>
            <a:r>
              <a:rPr lang="tr-TR" dirty="0" smtClean="0">
                <a:solidFill>
                  <a:srgbClr val="FF0000"/>
                </a:solidFill>
                <a:latin typeface="Arial" charset="0"/>
                <a:cs typeface="Arial" charset="0"/>
              </a:rPr>
              <a:t> </a:t>
            </a:r>
            <a:r>
              <a:rPr lang="tr-TR" b="1" dirty="0" smtClean="0">
                <a:solidFill>
                  <a:schemeClr val="bg2"/>
                </a:solidFill>
                <a:latin typeface="Arial" charset="0"/>
                <a:cs typeface="Arial" charset="0"/>
              </a:rPr>
              <a:t>y</a:t>
            </a:r>
            <a:r>
              <a:rPr lang="tr-TR" dirty="0" smtClean="0">
                <a:latin typeface="Arial" charset="0"/>
                <a:cs typeface="Arial" charset="0"/>
              </a:rPr>
              <a:t>edi ünlü otomobil markasını, tüm modelleri listelemek dışında, çevre politikasını, temiz üretimi, kurumsal raporunu yayınlıyor.</a:t>
            </a:r>
          </a:p>
          <a:p>
            <a:pPr>
              <a:defRPr/>
            </a:pPr>
            <a:r>
              <a:rPr lang="tr-TR" dirty="0" smtClean="0">
                <a:latin typeface="Arial" charset="0"/>
                <a:cs typeface="Arial" charset="0"/>
              </a:rPr>
              <a:t>Microsoft, video konferanslar yapılmasını sağlıyor.</a:t>
            </a:r>
          </a:p>
          <a:p>
            <a:pPr>
              <a:defRPr/>
            </a:pPr>
            <a:r>
              <a:rPr lang="tr-TR" dirty="0" smtClean="0">
                <a:latin typeface="Arial" charset="0"/>
                <a:cs typeface="Arial" charset="0"/>
              </a:rPr>
              <a:t>Kodak teknik yardım sağlıyor.</a:t>
            </a:r>
          </a:p>
        </p:txBody>
      </p:sp>
      <p:sp>
        <p:nvSpPr>
          <p:cNvPr id="97283" name="2 Başlık"/>
          <p:cNvSpPr>
            <a:spLocks noGrp="1"/>
          </p:cNvSpPr>
          <p:nvPr>
            <p:ph type="title"/>
          </p:nvPr>
        </p:nvSpPr>
        <p:spPr/>
        <p:txBody>
          <a:bodyPr anchor="t">
            <a:normAutofit fontScale="90000"/>
          </a:bodyPr>
          <a:lstStyle/>
          <a:p>
            <a:pPr>
              <a:defRPr/>
            </a:pPr>
            <a:r>
              <a:rPr lang="tr-TR" smtClean="0">
                <a:latin typeface="Arial" charset="0"/>
                <a:cs typeface="Arial" charset="0"/>
              </a:rPr>
              <a:t>.</a:t>
            </a:r>
          </a:p>
        </p:txBody>
      </p:sp>
      <p:sp>
        <p:nvSpPr>
          <p:cNvPr id="97284" name="3 Metin Yer Tutucusu"/>
          <p:cNvSpPr>
            <a:spLocks noGrp="1"/>
          </p:cNvSpPr>
          <p:nvPr>
            <p:ph type="body" idx="13"/>
          </p:nvPr>
        </p:nvSpPr>
        <p:spPr>
          <a:xfrm>
            <a:off x="307975" y="923925"/>
            <a:ext cx="5238750" cy="965200"/>
          </a:xfrm>
        </p:spPr>
        <p:txBody>
          <a:bodyPr/>
          <a:lstStyle/>
          <a:p>
            <a:pPr>
              <a:defRPr/>
            </a:pPr>
            <a:r>
              <a:rPr lang="tr-TR" sz="3600" dirty="0" smtClean="0">
                <a:solidFill>
                  <a:srgbClr val="8FACE1"/>
                </a:solidFill>
                <a:latin typeface="Arial" charset="0"/>
                <a:cs typeface="Arial" charset="0"/>
                <a:hlinkClick r:id="rId2"/>
              </a:rPr>
              <a:t>Marka </a:t>
            </a:r>
            <a:r>
              <a:rPr lang="tr-TR" sz="3600" dirty="0" err="1" smtClean="0">
                <a:solidFill>
                  <a:srgbClr val="8FACE1"/>
                </a:solidFill>
                <a:latin typeface="Arial" charset="0"/>
                <a:cs typeface="Arial" charset="0"/>
                <a:hlinkClick r:id="rId2"/>
              </a:rPr>
              <a:t>farkındalığı</a:t>
            </a:r>
            <a:r>
              <a:rPr lang="tr-TR" sz="3600" dirty="0" smtClean="0">
                <a:solidFill>
                  <a:srgbClr val="8FACE1"/>
                </a:solidFill>
                <a:latin typeface="Arial" charset="0"/>
                <a:cs typeface="Arial" charset="0"/>
                <a:hlinkClick r:id="rId2"/>
              </a:rPr>
              <a:t> için</a:t>
            </a:r>
            <a:endParaRPr lang="tr-TR" sz="3600" dirty="0" smtClean="0">
              <a:solidFill>
                <a:srgbClr val="FF0000"/>
              </a:solidFill>
              <a:latin typeface="Arial" charset="0"/>
              <a:cs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çağrışımı</a:t>
            </a:r>
            <a:endParaRPr lang="tr-TR" dirty="0"/>
          </a:p>
        </p:txBody>
      </p:sp>
      <p:sp>
        <p:nvSpPr>
          <p:cNvPr id="3" name="2 İçerik Yer Tutucusu"/>
          <p:cNvSpPr>
            <a:spLocks noGrp="1"/>
          </p:cNvSpPr>
          <p:nvPr>
            <p:ph idx="1"/>
          </p:nvPr>
        </p:nvSpPr>
        <p:spPr/>
        <p:txBody>
          <a:bodyPr/>
          <a:lstStyle/>
          <a:p>
            <a:r>
              <a:rPr lang="tr-TR" sz="2400" dirty="0" smtClean="0"/>
              <a:t>Hafızamızda marka ile bağlantılı olan herhangi bir şeyi ifade etmektedir.  Marka çağrışımı, ürün sınıfı veya markaya özgü imaj boyutu (</a:t>
            </a:r>
            <a:r>
              <a:rPr lang="tr-TR" sz="2400" dirty="0" err="1" smtClean="0"/>
              <a:t>Aaker</a:t>
            </a:r>
            <a:r>
              <a:rPr lang="tr-TR" sz="2400" dirty="0" smtClean="0"/>
              <a:t>, 1996:111), zihinde marka ile bağlantılı “şey” olarak nitelendirilen çağrışımlardır. </a:t>
            </a:r>
          </a:p>
          <a:p>
            <a:endParaRPr lang="tr-TR" sz="2400" dirty="0" smtClean="0"/>
          </a:p>
          <a:p>
            <a:r>
              <a:rPr lang="tr-TR" sz="2400" dirty="0" smtClean="0"/>
              <a:t>İşletmelerin ürünlerini farklılaştırmada kullanabilecekleri çağrışımlar; tüketici yararına yönelik,  ürün vasıflarına yönelik, ürün kullanımı ya da uygulamalarına yönelik, tüketiciye yönelik, ünlü kullanımına yönelik, hayat tarzı-kişiliğe yönelik, ülke orijinine ve son olarak da rakiplere yönelik olarak sıralanabilmektedir</a:t>
            </a:r>
            <a:endParaRPr lang="tr-TR"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7" name="İçerik Yer Tutucusu 4"/>
          <p:cNvSpPr>
            <a:spLocks noGrp="1"/>
          </p:cNvSpPr>
          <p:nvPr>
            <p:ph idx="1"/>
          </p:nvPr>
        </p:nvSpPr>
        <p:spPr>
          <a:xfrm>
            <a:off x="419100" y="2036763"/>
            <a:ext cx="8229600" cy="3827462"/>
          </a:xfrm>
        </p:spPr>
        <p:txBody>
          <a:bodyPr>
            <a:normAutofit fontScale="92500"/>
          </a:bodyPr>
          <a:lstStyle/>
          <a:p>
            <a:pPr>
              <a:defRPr/>
            </a:pPr>
            <a:r>
              <a:rPr lang="tr-TR" smtClean="0">
                <a:latin typeface="Arial" charset="0"/>
                <a:cs typeface="Arial" charset="0"/>
              </a:rPr>
              <a:t>Marka çağrışımları, insan belleğindeki markaya ilişkin herhangi bir şeydir.</a:t>
            </a:r>
          </a:p>
          <a:p>
            <a:pPr>
              <a:defRPr/>
            </a:pPr>
            <a:r>
              <a:rPr lang="tr-TR" sz="2400" smtClean="0">
                <a:latin typeface="Arial" charset="0"/>
                <a:cs typeface="Arial" charset="0"/>
              </a:rPr>
              <a:t>Bu marka, İlgi çekicidir</a:t>
            </a:r>
          </a:p>
          <a:p>
            <a:pPr>
              <a:defRPr/>
            </a:pPr>
            <a:r>
              <a:rPr lang="tr-TR" sz="2400" smtClean="0">
                <a:latin typeface="Arial" charset="0"/>
                <a:cs typeface="Arial" charset="0"/>
              </a:rPr>
              <a:t>Bu markayı kullanan kişiler hakkında olumlu fikre sahibim.</a:t>
            </a:r>
            <a:endParaRPr lang="tr-TR" sz="2400" b="1" smtClean="0">
              <a:latin typeface="Arial" charset="0"/>
              <a:cs typeface="Arial" charset="0"/>
            </a:endParaRPr>
          </a:p>
          <a:p>
            <a:pPr>
              <a:defRPr/>
            </a:pPr>
            <a:r>
              <a:rPr lang="tr-TR" sz="2400" smtClean="0">
                <a:latin typeface="Arial" charset="0"/>
                <a:cs typeface="Arial" charset="0"/>
              </a:rPr>
              <a:t>Bu marka güvenilir bir firma tarafından üretilir.</a:t>
            </a:r>
          </a:p>
          <a:p>
            <a:pPr>
              <a:defRPr/>
            </a:pPr>
            <a:r>
              <a:rPr lang="tr-TR" sz="2400" smtClean="0">
                <a:latin typeface="Arial" charset="0"/>
                <a:cs typeface="Arial" charset="0"/>
              </a:rPr>
              <a:t>Bu markayı üreten firmaya hayranım.</a:t>
            </a:r>
          </a:p>
          <a:p>
            <a:pPr>
              <a:defRPr/>
            </a:pPr>
            <a:r>
              <a:rPr lang="tr-TR" sz="2400" smtClean="0">
                <a:latin typeface="Arial" charset="0"/>
                <a:cs typeface="Arial" charset="0"/>
              </a:rPr>
              <a:t>Bu markayı üreten firma itibar sahibidir.</a:t>
            </a:r>
          </a:p>
          <a:p>
            <a:pPr>
              <a:defRPr/>
            </a:pPr>
            <a:r>
              <a:rPr lang="tr-TR" sz="2400" smtClean="0">
                <a:latin typeface="Arial" charset="0"/>
                <a:cs typeface="Arial" charset="0"/>
              </a:rPr>
              <a:t>Her şey (fiyat, çaba, harcanan zaman vs.) göz önünde bulundurulduğunda bu markanın ürününü satın almak iyidir.</a:t>
            </a:r>
          </a:p>
        </p:txBody>
      </p:sp>
      <p:sp>
        <p:nvSpPr>
          <p:cNvPr id="98306" name="Unvan 2"/>
          <p:cNvSpPr>
            <a:spLocks noGrp="1"/>
          </p:cNvSpPr>
          <p:nvPr>
            <p:ph type="title"/>
          </p:nvPr>
        </p:nvSpPr>
        <p:spPr>
          <a:xfrm>
            <a:off x="177800" y="833438"/>
            <a:ext cx="7345363" cy="1141412"/>
          </a:xfrm>
        </p:spPr>
        <p:txBody>
          <a:bodyPr/>
          <a:lstStyle/>
          <a:p>
            <a:pPr algn="just">
              <a:defRPr/>
            </a:pPr>
            <a:r>
              <a:rPr lang="tr-TR" smtClean="0">
                <a:latin typeface="Arial" charset="0"/>
                <a:cs typeface="Arial" charset="0"/>
              </a:rPr>
              <a:t>Marka Çağrışımları</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Ürün ile marka arasındaki farklılıklar</a:t>
            </a:r>
            <a:endParaRPr lang="tr-TR" dirty="0"/>
          </a:p>
        </p:txBody>
      </p:sp>
      <p:sp>
        <p:nvSpPr>
          <p:cNvPr id="3" name="2 İçerik Yer Tutucusu"/>
          <p:cNvSpPr>
            <a:spLocks noGrp="1"/>
          </p:cNvSpPr>
          <p:nvPr>
            <p:ph idx="1"/>
          </p:nvPr>
        </p:nvSpPr>
        <p:spPr/>
        <p:txBody>
          <a:bodyPr/>
          <a:lstStyle/>
          <a:p>
            <a:r>
              <a:rPr lang="tr-TR" sz="2400" dirty="0" smtClean="0"/>
              <a:t>Ürün tüketicilerin ihtiyaç ve isteklerini karşılayan fiziksel, sembolik, fonksiyonel özellikler topluluğudur ve işlevsel bir yarar sunmaktadır. </a:t>
            </a:r>
          </a:p>
          <a:p>
            <a:endParaRPr lang="tr-TR" sz="2400" dirty="0" smtClean="0"/>
          </a:p>
          <a:p>
            <a:r>
              <a:rPr lang="tr-TR" sz="2400" dirty="0" smtClean="0"/>
              <a:t>Marka, ise malların ya da hizmetin kimliğini belirleyen, rakip mallardan ayırt edilmesini sağlayan, ürüne bir karakter, kişilik kazandıran, ürünün değerini arttıran  ad veya semboller, ayırt edici işaretler (logo, sözcükler, sayılar, harfler, şekiller, ürünün şekli veya ambalajı ile bunların birlikte sunuluşlarıdır) olarak tanımlanmaktadır </a:t>
            </a:r>
          </a:p>
          <a:p>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Algılanan kalite,</a:t>
            </a:r>
            <a:endParaRPr lang="tr-TR" dirty="0"/>
          </a:p>
        </p:txBody>
      </p:sp>
      <p:sp>
        <p:nvSpPr>
          <p:cNvPr id="3" name="2 İçerik Yer Tutucusu"/>
          <p:cNvSpPr>
            <a:spLocks noGrp="1"/>
          </p:cNvSpPr>
          <p:nvPr>
            <p:ph idx="1"/>
          </p:nvPr>
        </p:nvSpPr>
        <p:spPr/>
        <p:txBody>
          <a:bodyPr/>
          <a:lstStyle/>
          <a:p>
            <a:r>
              <a:rPr lang="tr-TR" sz="2400" dirty="0" smtClean="0"/>
              <a:t>Müşterilerin beklentilerinin müşteriler  açısından karşılanma düzeyidir. Bu düzey müşteriler arasında da farklı değerlendirilmektedir. Algılanan kalite, müşterilerin beklentileri ile uyumluluk gösteriyor ise, müşteri tatmininin sağlanmasında olumlu yönde etkide bulunmakta; ancak müşteri beklentileri ile uyumsuzluk söz konusu ise, algılanan kalite müşteri tatmini üzerinde olumsuz yönde bir etki yaratmaktadır.</a:t>
            </a:r>
            <a:endParaRPr lang="tr-TR"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4" name="İçerik Yer Tutucusu 1"/>
          <p:cNvSpPr>
            <a:spLocks noGrp="1"/>
          </p:cNvSpPr>
          <p:nvPr>
            <p:ph idx="1"/>
          </p:nvPr>
        </p:nvSpPr>
        <p:spPr/>
        <p:txBody>
          <a:bodyPr anchor="ctr">
            <a:normAutofit fontScale="92500" lnSpcReduction="10000"/>
          </a:bodyPr>
          <a:lstStyle/>
          <a:p>
            <a:pPr algn="just">
              <a:defRPr/>
            </a:pPr>
            <a:r>
              <a:rPr lang="tr-TR" sz="2800" smtClean="0">
                <a:latin typeface="Arial" charset="0"/>
                <a:cs typeface="Arial" charset="0"/>
              </a:rPr>
              <a:t>Algılanan kalite genel anlamda kullanıcıların ürün kalitesi hakkındaki öznel değerlendirmelerine dayanmaktadır.</a:t>
            </a:r>
          </a:p>
          <a:p>
            <a:pPr algn="just">
              <a:buFont typeface="Arial" charset="0"/>
              <a:buNone/>
              <a:defRPr/>
            </a:pPr>
            <a:endParaRPr lang="tr-TR" sz="2400" smtClean="0">
              <a:latin typeface="Arial" charset="0"/>
              <a:cs typeface="Arial" charset="0"/>
            </a:endParaRPr>
          </a:p>
          <a:p>
            <a:pPr>
              <a:defRPr/>
            </a:pPr>
            <a:r>
              <a:rPr lang="tr-TR" sz="2400" smtClean="0">
                <a:latin typeface="Arial" charset="0"/>
                <a:cs typeface="Arial" charset="0"/>
              </a:rPr>
              <a:t>Bu marka yüksek kalitededir.</a:t>
            </a:r>
            <a:endParaRPr lang="tr-TR" sz="2400" b="1" smtClean="0">
              <a:latin typeface="Arial" charset="0"/>
              <a:cs typeface="Arial" charset="0"/>
            </a:endParaRPr>
          </a:p>
          <a:p>
            <a:pPr>
              <a:defRPr/>
            </a:pPr>
            <a:r>
              <a:rPr lang="tr-TR" sz="2400" smtClean="0">
                <a:latin typeface="Arial" charset="0"/>
                <a:cs typeface="Arial" charset="0"/>
              </a:rPr>
              <a:t>Bu marka oldukça kalitelidir.</a:t>
            </a:r>
          </a:p>
          <a:p>
            <a:pPr>
              <a:defRPr/>
            </a:pPr>
            <a:r>
              <a:rPr lang="tr-TR" sz="2400" smtClean="0">
                <a:latin typeface="Arial" charset="0"/>
                <a:cs typeface="Arial" charset="0"/>
              </a:rPr>
              <a:t>Bu marka işlevsel bir markadır.</a:t>
            </a:r>
          </a:p>
          <a:p>
            <a:pPr algn="just">
              <a:defRPr/>
            </a:pPr>
            <a:endParaRPr lang="tr-TR" sz="2400" smtClean="0">
              <a:latin typeface="Arial" charset="0"/>
              <a:cs typeface="Arial" charset="0"/>
            </a:endParaRPr>
          </a:p>
          <a:p>
            <a:pPr algn="just">
              <a:defRPr/>
            </a:pPr>
            <a:endParaRPr lang="tr-TR" sz="2400" smtClean="0">
              <a:latin typeface="Arial" charset="0"/>
              <a:cs typeface="Arial" charset="0"/>
            </a:endParaRPr>
          </a:p>
          <a:p>
            <a:pPr algn="just">
              <a:defRPr/>
            </a:pPr>
            <a:r>
              <a:rPr lang="tr-TR" sz="2400" smtClean="0">
                <a:latin typeface="Arial" charset="0"/>
                <a:cs typeface="Arial" charset="0"/>
              </a:rPr>
              <a:t> </a:t>
            </a:r>
          </a:p>
        </p:txBody>
      </p:sp>
      <p:sp>
        <p:nvSpPr>
          <p:cNvPr id="100355" name="Unvan 2"/>
          <p:cNvSpPr>
            <a:spLocks noGrp="1"/>
          </p:cNvSpPr>
          <p:nvPr>
            <p:ph type="title"/>
          </p:nvPr>
        </p:nvSpPr>
        <p:spPr>
          <a:xfrm>
            <a:off x="177800" y="833438"/>
            <a:ext cx="7345363" cy="1141412"/>
          </a:xfrm>
        </p:spPr>
        <p:txBody>
          <a:bodyPr/>
          <a:lstStyle/>
          <a:p>
            <a:pPr algn="just">
              <a:defRPr/>
            </a:pPr>
            <a:r>
              <a:rPr lang="tr-TR" smtClean="0">
                <a:latin typeface="Arial" charset="0"/>
                <a:cs typeface="Arial" charset="0"/>
              </a:rPr>
              <a:t>Algılanan kalite</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imajı</a:t>
            </a:r>
            <a:endParaRPr lang="tr-TR" dirty="0"/>
          </a:p>
        </p:txBody>
      </p:sp>
      <p:sp>
        <p:nvSpPr>
          <p:cNvPr id="3" name="2 İçerik Yer Tutucusu"/>
          <p:cNvSpPr>
            <a:spLocks noGrp="1"/>
          </p:cNvSpPr>
          <p:nvPr>
            <p:ph idx="1"/>
          </p:nvPr>
        </p:nvSpPr>
        <p:spPr/>
        <p:txBody>
          <a:bodyPr/>
          <a:lstStyle/>
          <a:p>
            <a:r>
              <a:rPr lang="tr-TR" sz="2800" dirty="0" smtClean="0"/>
              <a:t>Tüketicinin marka hakkındaki sahip olduğu inançlar bütünüdür ve müşterinin hafızasındaki marka çağrışımından oluşur. Marka çağrışımları; </a:t>
            </a:r>
          </a:p>
          <a:p>
            <a:endParaRPr lang="tr-TR" sz="2800" dirty="0" smtClean="0"/>
          </a:p>
          <a:p>
            <a:r>
              <a:rPr lang="tr-TR" sz="2800" dirty="0" smtClean="0"/>
              <a:t>1) Nitelik: Ürünle ilgili olmayan fiyat, ambalaj, kullanıcı, işletme imajı</a:t>
            </a:r>
          </a:p>
          <a:p>
            <a:pPr lvl="1"/>
            <a:r>
              <a:rPr lang="tr-TR" dirty="0" smtClean="0"/>
              <a:t>Ürünle ilgili nitelik: Dayanıklılık, sağlamlık…</a:t>
            </a:r>
          </a:p>
          <a:p>
            <a:r>
              <a:rPr lang="tr-TR" sz="2800" dirty="0" smtClean="0"/>
              <a:t>2) Yarar:İşlevsel, deneyimsel, prestij, keyif gibi…</a:t>
            </a:r>
          </a:p>
          <a:p>
            <a:r>
              <a:rPr lang="tr-TR" sz="2800" dirty="0" smtClean="0"/>
              <a:t>3) Tutum: Ürünle ilgili nitelikler, algılanan kalite</a:t>
            </a:r>
          </a:p>
          <a:p>
            <a:endParaRPr lang="tr-T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Marka Yönetiminde Etkili Olan Faktörler</a:t>
            </a:r>
            <a:endParaRPr lang="tr-TR" dirty="0"/>
          </a:p>
        </p:txBody>
      </p:sp>
      <p:sp>
        <p:nvSpPr>
          <p:cNvPr id="3" name="2 İçerik Yer Tutucusu"/>
          <p:cNvSpPr>
            <a:spLocks noGrp="1"/>
          </p:cNvSpPr>
          <p:nvPr>
            <p:ph idx="1"/>
          </p:nvPr>
        </p:nvSpPr>
        <p:spPr/>
        <p:txBody>
          <a:bodyPr/>
          <a:lstStyle/>
          <a:p>
            <a:pPr>
              <a:lnSpc>
                <a:spcPct val="90000"/>
              </a:lnSpc>
            </a:pPr>
            <a:r>
              <a:rPr lang="tr-TR" dirty="0" smtClean="0"/>
              <a:t>KOBİ sahibi (Girişimcilik etkisi)</a:t>
            </a:r>
          </a:p>
          <a:p>
            <a:pPr>
              <a:lnSpc>
                <a:spcPct val="90000"/>
              </a:lnSpc>
            </a:pPr>
            <a:r>
              <a:rPr lang="tr-TR" dirty="0" smtClean="0"/>
              <a:t>İşletme yapısı</a:t>
            </a:r>
          </a:p>
          <a:p>
            <a:pPr>
              <a:lnSpc>
                <a:spcPct val="90000"/>
              </a:lnSpc>
            </a:pPr>
            <a:r>
              <a:rPr lang="tr-TR" dirty="0" smtClean="0"/>
              <a:t>KOBİ’nin faaliyette bulunduğu pazarın yapısı </a:t>
            </a:r>
          </a:p>
          <a:p>
            <a:pPr>
              <a:lnSpc>
                <a:spcPct val="90000"/>
              </a:lnSpc>
            </a:pPr>
            <a:r>
              <a:rPr lang="tr-TR" dirty="0" smtClean="0"/>
              <a:t>KOBİ’lerin bütçeleri </a:t>
            </a:r>
          </a:p>
          <a:p>
            <a:pPr>
              <a:lnSpc>
                <a:spcPct val="90000"/>
              </a:lnSpc>
            </a:pPr>
            <a:r>
              <a:rPr lang="tr-TR" dirty="0" smtClean="0"/>
              <a:t>Pazarlama aktiviteleri</a:t>
            </a:r>
          </a:p>
          <a:p>
            <a:pPr>
              <a:lnSpc>
                <a:spcPct val="90000"/>
              </a:lnSpc>
            </a:pPr>
            <a:r>
              <a:rPr lang="tr-TR" dirty="0" smtClean="0"/>
              <a:t>Yaratıcılık</a:t>
            </a:r>
          </a:p>
          <a:p>
            <a:pPr>
              <a:lnSpc>
                <a:spcPct val="90000"/>
              </a:lnSpc>
            </a:pPr>
            <a:r>
              <a:rPr lang="tr-TR" dirty="0" smtClean="0"/>
              <a:t>Marka adı ile işletme adının aynı olması </a:t>
            </a:r>
          </a:p>
          <a:p>
            <a:endParaRPr lang="tr-TR"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Marka Yönetiminde Etkili Olan Faktörler</a:t>
            </a:r>
            <a:endParaRPr lang="tr-TR" dirty="0"/>
          </a:p>
        </p:txBody>
      </p:sp>
      <p:sp>
        <p:nvSpPr>
          <p:cNvPr id="3" name="2 İçerik Yer Tutucusu"/>
          <p:cNvSpPr>
            <a:spLocks noGrp="1"/>
          </p:cNvSpPr>
          <p:nvPr>
            <p:ph idx="1"/>
          </p:nvPr>
        </p:nvSpPr>
        <p:spPr/>
        <p:txBody>
          <a:bodyPr/>
          <a:lstStyle/>
          <a:p>
            <a:r>
              <a:rPr lang="tr-TR" dirty="0" smtClean="0"/>
              <a:t>Marka yönetimine önem veriliyor mu? </a:t>
            </a:r>
          </a:p>
          <a:p>
            <a:r>
              <a:rPr lang="tr-TR" dirty="0" smtClean="0"/>
              <a:t>Ne kadar?</a:t>
            </a:r>
          </a:p>
          <a:p>
            <a:r>
              <a:rPr lang="tr-TR" dirty="0" smtClean="0"/>
              <a:t>Pazarlama bölümünde kaç kişi çalışıyor? Markanın tanınması için ne kadar para yatırılmaktadır? </a:t>
            </a:r>
          </a:p>
          <a:p>
            <a:r>
              <a:rPr lang="tr-TR" dirty="0" smtClean="0"/>
              <a:t>Ürünün, piyasanın türü, rakiplerin sayısı, büyüklüğü marka yönetimi için uygun mu?</a:t>
            </a:r>
          </a:p>
          <a:p>
            <a:r>
              <a:rPr lang="tr-TR" dirty="0" smtClean="0"/>
              <a:t>Marka için teşvik alınıyor mu?</a:t>
            </a:r>
          </a:p>
          <a:p>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Marka stratejisi iki temel üzerine kuruludur;</a:t>
            </a:r>
            <a:endParaRPr lang="tr-TR" dirty="0"/>
          </a:p>
        </p:txBody>
      </p:sp>
      <p:sp>
        <p:nvSpPr>
          <p:cNvPr id="3" name="2 İçerik Yer Tutucusu"/>
          <p:cNvSpPr>
            <a:spLocks noGrp="1"/>
          </p:cNvSpPr>
          <p:nvPr>
            <p:ph idx="1"/>
          </p:nvPr>
        </p:nvSpPr>
        <p:spPr/>
        <p:txBody>
          <a:bodyPr/>
          <a:lstStyle/>
          <a:p>
            <a:r>
              <a:rPr lang="tr-TR" dirty="0" smtClean="0"/>
              <a:t>1) Farklılaştırma: Ürünün rakiplerinden farklılığı</a:t>
            </a:r>
          </a:p>
          <a:p>
            <a:r>
              <a:rPr lang="tr-TR" dirty="0" smtClean="0"/>
              <a:t>2) Değer ekleme: Müşteri için markası olmayan ürüne göre markalı ürünün daha değerli olması.</a:t>
            </a:r>
          </a:p>
          <a:p>
            <a:endParaRPr lang="tr-TR" dirty="0" smtClean="0"/>
          </a:p>
          <a:p>
            <a:r>
              <a:rPr lang="tr-TR" dirty="0" smtClean="0"/>
              <a:t>Küresel markalamada standardizasyon mu, uyarlama mı?</a:t>
            </a:r>
          </a:p>
          <a:p>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Küresel Marka stratejisi</a:t>
            </a:r>
            <a:endParaRPr lang="tr-TR" dirty="0"/>
          </a:p>
        </p:txBody>
      </p:sp>
      <p:sp>
        <p:nvSpPr>
          <p:cNvPr id="3" name="2 İçerik Yer Tutucusu"/>
          <p:cNvSpPr>
            <a:spLocks noGrp="1"/>
          </p:cNvSpPr>
          <p:nvPr>
            <p:ph idx="1"/>
          </p:nvPr>
        </p:nvSpPr>
        <p:spPr/>
        <p:txBody>
          <a:bodyPr/>
          <a:lstStyle/>
          <a:p>
            <a:pPr>
              <a:buNone/>
            </a:pPr>
            <a:r>
              <a:rPr lang="tr-TR" dirty="0" smtClean="0"/>
              <a:t>   Temel satış vaadi stratejisi (markanın önerdiği ana faydanın standardize edilmesi)</a:t>
            </a:r>
          </a:p>
          <a:p>
            <a:pPr>
              <a:buNone/>
            </a:pPr>
            <a:r>
              <a:rPr lang="tr-TR" dirty="0" smtClean="0"/>
              <a:t>   Marka kimlik elemanları stratejisi ( marka adı, logosu, semboller, marka sloganı, marka kahramanları, müziği, ambalajlama)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Temel satış vaadi stratejisi</a:t>
            </a:r>
            <a:endParaRPr lang="tr-TR" dirty="0"/>
          </a:p>
        </p:txBody>
      </p:sp>
      <p:sp>
        <p:nvSpPr>
          <p:cNvPr id="3" name="2 İçerik Yer Tutucusu"/>
          <p:cNvSpPr>
            <a:spLocks noGrp="1"/>
          </p:cNvSpPr>
          <p:nvPr>
            <p:ph idx="1"/>
          </p:nvPr>
        </p:nvSpPr>
        <p:spPr/>
        <p:txBody>
          <a:bodyPr/>
          <a:lstStyle/>
          <a:p>
            <a:pPr>
              <a:buNone/>
            </a:pPr>
            <a:r>
              <a:rPr lang="tr-TR" dirty="0" smtClean="0"/>
              <a:t>Volvo-güvenlik</a:t>
            </a:r>
          </a:p>
          <a:p>
            <a:pPr>
              <a:buNone/>
            </a:pPr>
            <a:r>
              <a:rPr lang="tr-TR" dirty="0" err="1" smtClean="0"/>
              <a:t>Dominos</a:t>
            </a:r>
            <a:r>
              <a:rPr lang="tr-TR" dirty="0" smtClean="0"/>
              <a:t> Pizza-hızlı eve servis</a:t>
            </a:r>
          </a:p>
          <a:p>
            <a:pPr>
              <a:buNone/>
            </a:pPr>
            <a:r>
              <a:rPr lang="tr-TR" dirty="0" err="1" smtClean="0"/>
              <a:t>Apple</a:t>
            </a:r>
            <a:r>
              <a:rPr lang="tr-TR" dirty="0" smtClean="0"/>
              <a:t>-Güzel özgün tasarım</a:t>
            </a:r>
          </a:p>
          <a:p>
            <a:pPr>
              <a:buNone/>
            </a:pPr>
            <a:r>
              <a:rPr lang="tr-TR" dirty="0" err="1" smtClean="0"/>
              <a:t>Dell</a:t>
            </a:r>
            <a:r>
              <a:rPr lang="tr-TR" dirty="0" smtClean="0"/>
              <a:t>- Kişiselleştirilmiş tasarım</a:t>
            </a:r>
          </a:p>
          <a:p>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Marka kimlik elemanları stratejisi</a:t>
            </a:r>
            <a:endParaRPr lang="tr-TR" dirty="0"/>
          </a:p>
        </p:txBody>
      </p:sp>
      <p:sp>
        <p:nvSpPr>
          <p:cNvPr id="3" name="2 İçerik Yer Tutucusu"/>
          <p:cNvSpPr>
            <a:spLocks noGrp="1"/>
          </p:cNvSpPr>
          <p:nvPr>
            <p:ph idx="1"/>
          </p:nvPr>
        </p:nvSpPr>
        <p:spPr/>
        <p:txBody>
          <a:bodyPr/>
          <a:lstStyle/>
          <a:p>
            <a:pPr>
              <a:buNone/>
            </a:pPr>
            <a:r>
              <a:rPr lang="tr-TR" dirty="0" smtClean="0"/>
              <a:t>Marka adı: </a:t>
            </a:r>
            <a:r>
              <a:rPr lang="tr-TR" dirty="0" err="1" smtClean="0"/>
              <a:t>Arçelik</a:t>
            </a:r>
            <a:r>
              <a:rPr lang="tr-TR" dirty="0" smtClean="0"/>
              <a:t>-</a:t>
            </a:r>
            <a:r>
              <a:rPr lang="tr-TR" dirty="0" err="1" smtClean="0"/>
              <a:t>Beko</a:t>
            </a:r>
            <a:endParaRPr lang="tr-TR" dirty="0" smtClean="0"/>
          </a:p>
          <a:p>
            <a:pPr>
              <a:buNone/>
            </a:pPr>
            <a:r>
              <a:rPr lang="tr-TR" dirty="0" err="1" smtClean="0"/>
              <a:t>Danone</a:t>
            </a:r>
            <a:r>
              <a:rPr lang="tr-TR" dirty="0" smtClean="0"/>
              <a:t>-</a:t>
            </a:r>
            <a:r>
              <a:rPr lang="tr-TR" dirty="0" err="1" smtClean="0"/>
              <a:t>Danonino</a:t>
            </a:r>
            <a:r>
              <a:rPr lang="tr-TR" dirty="0" smtClean="0"/>
              <a:t>-</a:t>
            </a:r>
            <a:r>
              <a:rPr lang="tr-TR" dirty="0" err="1" smtClean="0"/>
              <a:t>Danonetje</a:t>
            </a:r>
            <a:r>
              <a:rPr lang="tr-TR" dirty="0" smtClean="0"/>
              <a:t>-</a:t>
            </a:r>
            <a:r>
              <a:rPr lang="tr-TR" dirty="0" err="1" smtClean="0"/>
              <a:t>Danimals</a:t>
            </a:r>
            <a:endParaRPr lang="tr-TR" dirty="0" smtClean="0"/>
          </a:p>
          <a:p>
            <a:pPr>
              <a:buNone/>
            </a:pPr>
            <a:r>
              <a:rPr lang="tr-TR" dirty="0" smtClean="0"/>
              <a:t>Alman firması Fakir</a:t>
            </a:r>
          </a:p>
          <a:p>
            <a:pPr>
              <a:buNone/>
            </a:pPr>
            <a:endParaRPr lang="tr-TR" dirty="0" smtClean="0"/>
          </a:p>
          <a:p>
            <a:pPr>
              <a:buNone/>
            </a:pPr>
            <a:r>
              <a:rPr lang="tr-TR" dirty="0" err="1" smtClean="0"/>
              <a:t>Nike’ın</a:t>
            </a:r>
            <a:r>
              <a:rPr lang="tr-TR" dirty="0" smtClean="0"/>
              <a:t> Suudi Arabistan da protesto edilmesi</a:t>
            </a:r>
          </a:p>
          <a:p>
            <a:pPr>
              <a:buNone/>
            </a:pPr>
            <a:r>
              <a:rPr lang="tr-TR" dirty="0" smtClean="0"/>
              <a:t>Marka kahramanları-</a:t>
            </a:r>
            <a:r>
              <a:rPr lang="tr-TR" dirty="0" err="1" smtClean="0"/>
              <a:t>Yumoş</a:t>
            </a:r>
            <a:r>
              <a:rPr lang="tr-TR" dirty="0" smtClean="0"/>
              <a:t>, </a:t>
            </a:r>
            <a:r>
              <a:rPr lang="tr-TR" dirty="0" err="1" smtClean="0"/>
              <a:t>Ace</a:t>
            </a:r>
            <a:r>
              <a:rPr lang="tr-TR" dirty="0" smtClean="0"/>
              <a:t> Ayşe teyze, </a:t>
            </a:r>
            <a:r>
              <a:rPr lang="tr-TR" dirty="0" err="1" smtClean="0"/>
              <a:t>Arçelik</a:t>
            </a:r>
            <a:r>
              <a:rPr lang="tr-TR" dirty="0" smtClean="0"/>
              <a:t>-Çelik, </a:t>
            </a:r>
            <a:r>
              <a:rPr lang="tr-TR" dirty="0" err="1" smtClean="0"/>
              <a:t>Marlboro</a:t>
            </a:r>
            <a:r>
              <a:rPr lang="tr-TR" dirty="0" smtClean="0"/>
              <a:t> adam</a:t>
            </a:r>
          </a:p>
          <a:p>
            <a:pPr>
              <a:buNone/>
            </a:pPr>
            <a:endParaRPr lang="tr-T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Pazarlama karması stratejileri</a:t>
            </a:r>
            <a:endParaRPr lang="tr-TR" dirty="0"/>
          </a:p>
        </p:txBody>
      </p:sp>
      <p:sp>
        <p:nvSpPr>
          <p:cNvPr id="3" name="2 İçerik Yer Tutucusu"/>
          <p:cNvSpPr>
            <a:spLocks noGrp="1"/>
          </p:cNvSpPr>
          <p:nvPr>
            <p:ph idx="1"/>
          </p:nvPr>
        </p:nvSpPr>
        <p:spPr/>
        <p:txBody>
          <a:bodyPr/>
          <a:lstStyle/>
          <a:p>
            <a:r>
              <a:rPr lang="tr-TR" dirty="0" smtClean="0"/>
              <a:t>Ürün</a:t>
            </a:r>
          </a:p>
          <a:p>
            <a:r>
              <a:rPr lang="tr-TR" dirty="0" smtClean="0"/>
              <a:t>Fiyat</a:t>
            </a:r>
          </a:p>
          <a:p>
            <a:r>
              <a:rPr lang="tr-TR" dirty="0" smtClean="0"/>
              <a:t>Dağıtım</a:t>
            </a:r>
          </a:p>
          <a:p>
            <a:r>
              <a:rPr lang="tr-TR" dirty="0" smtClean="0"/>
              <a:t>Tutundurma</a:t>
            </a:r>
          </a:p>
          <a:p>
            <a:r>
              <a:rPr lang="tr-TR" dirty="0" smtClean="0"/>
              <a:t>Uyarlama mı? Standardizasyon mu?</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331640" y="188640"/>
            <a:ext cx="6934200" cy="935038"/>
          </a:xfrm>
          <a:prstGeom prst="rect">
            <a:avLst/>
          </a:prstGeom>
          <a:solidFill>
            <a:srgbClr val="FF6600"/>
          </a:solidFill>
          <a:ln w="9525" algn="ctr">
            <a:noFill/>
            <a:miter lim="800000"/>
            <a:headEnd/>
            <a:tailEnd/>
          </a:ln>
        </p:spPr>
        <p:txBody>
          <a:bodyPr rIns="270000">
            <a:spAutoFit/>
          </a:bodyPr>
          <a:lstStyle/>
          <a:p>
            <a:pPr algn="ctr">
              <a:lnSpc>
                <a:spcPct val="90000"/>
              </a:lnSpc>
              <a:spcBef>
                <a:spcPct val="20000"/>
              </a:spcBef>
            </a:pPr>
            <a:endParaRPr lang="tr-TR" sz="1200" b="1" dirty="0">
              <a:solidFill>
                <a:schemeClr val="tx2">
                  <a:lumMod val="60000"/>
                  <a:lumOff val="40000"/>
                </a:schemeClr>
              </a:solidFill>
              <a:latin typeface="Tahoma" pitchFamily="34" charset="0"/>
            </a:endParaRPr>
          </a:p>
          <a:p>
            <a:pPr algn="r">
              <a:lnSpc>
                <a:spcPct val="90000"/>
              </a:lnSpc>
              <a:spcBef>
                <a:spcPct val="20000"/>
              </a:spcBef>
            </a:pPr>
            <a:r>
              <a:rPr lang="tr-TR" sz="2800" b="1" dirty="0">
                <a:solidFill>
                  <a:schemeClr val="tx2">
                    <a:lumMod val="60000"/>
                    <a:lumOff val="40000"/>
                  </a:schemeClr>
                </a:solidFill>
                <a:latin typeface="Tahoma" pitchFamily="34" charset="0"/>
              </a:rPr>
              <a:t>Marka ile Ürün Arasındaki Farklar</a:t>
            </a:r>
          </a:p>
          <a:p>
            <a:pPr algn="ctr">
              <a:lnSpc>
                <a:spcPct val="90000"/>
              </a:lnSpc>
              <a:spcBef>
                <a:spcPct val="20000"/>
              </a:spcBef>
            </a:pPr>
            <a:endParaRPr lang="tr-TR" sz="1200" dirty="0">
              <a:solidFill>
                <a:schemeClr val="tx2">
                  <a:lumMod val="60000"/>
                  <a:lumOff val="40000"/>
                </a:schemeClr>
              </a:solidFill>
              <a:latin typeface="Tahoma" pitchFamily="34" charset="0"/>
            </a:endParaRPr>
          </a:p>
        </p:txBody>
      </p:sp>
      <p:sp>
        <p:nvSpPr>
          <p:cNvPr id="16387" name="Rectangle 9"/>
          <p:cNvSpPr>
            <a:spLocks noChangeArrowheads="1"/>
          </p:cNvSpPr>
          <p:nvPr/>
        </p:nvSpPr>
        <p:spPr bwMode="auto">
          <a:xfrm>
            <a:off x="228600" y="1571625"/>
            <a:ext cx="4191000" cy="4524375"/>
          </a:xfrm>
          <a:prstGeom prst="rect">
            <a:avLst/>
          </a:prstGeom>
          <a:noFill/>
          <a:ln w="9525">
            <a:noFill/>
            <a:miter lim="800000"/>
            <a:headEnd/>
            <a:tailEnd/>
          </a:ln>
        </p:spPr>
        <p:txBody>
          <a:bodyPr>
            <a:spAutoFit/>
          </a:bodyPr>
          <a:lstStyle/>
          <a:p>
            <a:pPr marL="180975" lvl="1"/>
            <a:r>
              <a:rPr lang="tr-TR" sz="2400" b="1"/>
              <a:t>Ürün</a:t>
            </a:r>
          </a:p>
          <a:p>
            <a:pPr marL="180975" lvl="1">
              <a:buFont typeface="Arial" charset="0"/>
              <a:buChar char="•"/>
            </a:pPr>
            <a:r>
              <a:rPr lang="tr-TR" sz="2400"/>
              <a:t>Fabrikada üretilir</a:t>
            </a:r>
          </a:p>
          <a:p>
            <a:pPr marL="180975" lvl="1">
              <a:buFont typeface="Arial" charset="0"/>
              <a:buChar char="•"/>
            </a:pPr>
            <a:r>
              <a:rPr lang="tr-TR" sz="2400"/>
              <a:t>Nesne ya da hizmettir</a:t>
            </a:r>
          </a:p>
          <a:p>
            <a:pPr marL="180975" lvl="1">
              <a:buFont typeface="Arial" charset="0"/>
              <a:buChar char="•"/>
            </a:pPr>
            <a:r>
              <a:rPr lang="tr-TR" sz="2400"/>
              <a:t>Biçimi, özellikleri vardır</a:t>
            </a:r>
          </a:p>
          <a:p>
            <a:pPr marL="180975" lvl="1">
              <a:buFont typeface="Arial" charset="0"/>
              <a:buChar char="•"/>
            </a:pPr>
            <a:r>
              <a:rPr lang="tr-TR" sz="2400"/>
              <a:t>Zaman içinde değiştirilebilir veya geliştirilebilir</a:t>
            </a:r>
          </a:p>
          <a:p>
            <a:pPr marL="180975" lvl="1">
              <a:buFont typeface="Arial" charset="0"/>
              <a:buChar char="•"/>
            </a:pPr>
            <a:r>
              <a:rPr lang="tr-TR" sz="2400"/>
              <a:t>Tüketiciye fiziksel yarar sağlar</a:t>
            </a:r>
          </a:p>
          <a:p>
            <a:pPr marL="180975" lvl="1">
              <a:buFont typeface="Arial" charset="0"/>
              <a:buChar char="•"/>
            </a:pPr>
            <a:r>
              <a:rPr lang="tr-TR" sz="2400"/>
              <a:t>Somuttur, fiziksel bileşenleri vardır</a:t>
            </a:r>
          </a:p>
          <a:p>
            <a:pPr marL="180975" lvl="1">
              <a:buFont typeface="Arial" charset="0"/>
              <a:buChar char="•"/>
            </a:pPr>
            <a:r>
              <a:rPr lang="tr-TR" sz="2400"/>
              <a:t>Beynin sol (rasyonel) tarafına hitap eder</a:t>
            </a:r>
          </a:p>
        </p:txBody>
      </p:sp>
      <p:sp>
        <p:nvSpPr>
          <p:cNvPr id="16388" name="Rectangle 9"/>
          <p:cNvSpPr>
            <a:spLocks noChangeArrowheads="1"/>
          </p:cNvSpPr>
          <p:nvPr/>
        </p:nvSpPr>
        <p:spPr bwMode="auto">
          <a:xfrm>
            <a:off x="4648200" y="1571625"/>
            <a:ext cx="4191000" cy="4894263"/>
          </a:xfrm>
          <a:prstGeom prst="rect">
            <a:avLst/>
          </a:prstGeom>
          <a:noFill/>
          <a:ln w="9525">
            <a:noFill/>
            <a:miter lim="800000"/>
            <a:headEnd/>
            <a:tailEnd/>
          </a:ln>
        </p:spPr>
        <p:txBody>
          <a:bodyPr>
            <a:spAutoFit/>
          </a:bodyPr>
          <a:lstStyle/>
          <a:p>
            <a:pPr marL="180975" lvl="1"/>
            <a:r>
              <a:rPr lang="tr-TR" sz="2400" b="1"/>
              <a:t>Marka</a:t>
            </a:r>
          </a:p>
          <a:p>
            <a:pPr marL="180975" lvl="1">
              <a:buFont typeface="Arial" charset="0"/>
              <a:buChar char="•"/>
            </a:pPr>
            <a:r>
              <a:rPr lang="tr-TR" sz="2400"/>
              <a:t>Marka yaratılır</a:t>
            </a:r>
          </a:p>
          <a:p>
            <a:pPr marL="180975" lvl="1">
              <a:buFont typeface="Arial" charset="0"/>
              <a:buChar char="•"/>
            </a:pPr>
            <a:r>
              <a:rPr lang="tr-TR" sz="2400"/>
              <a:t>Tüketici tarafından algılanır</a:t>
            </a:r>
          </a:p>
          <a:p>
            <a:pPr marL="180975" lvl="1">
              <a:buFont typeface="Arial" charset="0"/>
              <a:buChar char="•"/>
            </a:pPr>
            <a:r>
              <a:rPr lang="tr-TR" sz="2400"/>
              <a:t>Tüketiciye tatmin sağlar</a:t>
            </a:r>
          </a:p>
          <a:p>
            <a:pPr marL="180975" lvl="1">
              <a:buFont typeface="Arial" charset="0"/>
              <a:buChar char="•"/>
            </a:pPr>
            <a:r>
              <a:rPr lang="tr-TR" sz="2400"/>
              <a:t>Kalıcıdır</a:t>
            </a:r>
          </a:p>
          <a:p>
            <a:pPr marL="180975" lvl="1">
              <a:buFont typeface="Arial" charset="0"/>
              <a:buChar char="•"/>
            </a:pPr>
            <a:endParaRPr lang="tr-TR" sz="2400"/>
          </a:p>
          <a:p>
            <a:pPr marL="180975" lvl="1">
              <a:buFont typeface="Arial" charset="0"/>
              <a:buChar char="•"/>
            </a:pPr>
            <a:r>
              <a:rPr lang="tr-TR" sz="2400"/>
              <a:t>Tüketici, statü göstergesi olarak değerlendirir</a:t>
            </a:r>
          </a:p>
          <a:p>
            <a:pPr marL="180975" lvl="1">
              <a:buFont typeface="Arial" charset="0"/>
              <a:buChar char="•"/>
            </a:pPr>
            <a:r>
              <a:rPr lang="tr-TR" sz="2400"/>
              <a:t>Soyuttur, duygusal bileşenleri vardır</a:t>
            </a:r>
          </a:p>
          <a:p>
            <a:pPr marL="180975" lvl="1">
              <a:buFont typeface="Arial" charset="0"/>
              <a:buChar char="•"/>
            </a:pPr>
            <a:r>
              <a:rPr lang="tr-TR" sz="2400"/>
              <a:t>Beynin sağ (duygusal) tarafına hitap eder</a:t>
            </a:r>
          </a:p>
          <a:p>
            <a:pPr marL="180975" lvl="1">
              <a:buFont typeface="Arial" charset="0"/>
              <a:buChar char="•"/>
            </a:pPr>
            <a:r>
              <a:rPr lang="tr-TR" sz="2400"/>
              <a:t>Kişiliği vardır.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Konumlandırma</a:t>
            </a:r>
            <a:endParaRPr lang="tr-TR" dirty="0"/>
          </a:p>
        </p:txBody>
      </p:sp>
      <p:sp>
        <p:nvSpPr>
          <p:cNvPr id="3" name="2 İçerik Yer Tutucusu"/>
          <p:cNvSpPr>
            <a:spLocks noGrp="1"/>
          </p:cNvSpPr>
          <p:nvPr>
            <p:ph idx="1"/>
          </p:nvPr>
        </p:nvSpPr>
        <p:spPr/>
        <p:txBody>
          <a:bodyPr/>
          <a:lstStyle/>
          <a:p>
            <a:r>
              <a:rPr lang="tr-TR" dirty="0" smtClean="0"/>
              <a:t>Benzer çok ürün var. İ</a:t>
            </a:r>
            <a:r>
              <a:rPr lang="en-US" dirty="0" err="1" smtClean="0"/>
              <a:t>şletmenin</a:t>
            </a:r>
            <a:r>
              <a:rPr lang="en-US" dirty="0" smtClean="0"/>
              <a:t> </a:t>
            </a:r>
            <a:r>
              <a:rPr lang="en-US" dirty="0" err="1" smtClean="0"/>
              <a:t>belirli</a:t>
            </a:r>
            <a:r>
              <a:rPr lang="en-US" dirty="0" smtClean="0"/>
              <a:t> </a:t>
            </a:r>
            <a:r>
              <a:rPr lang="en-US" dirty="0" err="1" smtClean="0"/>
              <a:t>bir</a:t>
            </a:r>
            <a:r>
              <a:rPr lang="en-US" dirty="0" smtClean="0"/>
              <a:t> </a:t>
            </a:r>
            <a:r>
              <a:rPr lang="en-US" dirty="0" err="1" smtClean="0"/>
              <a:t>ürüne</a:t>
            </a:r>
            <a:r>
              <a:rPr lang="en-US" dirty="0" smtClean="0"/>
              <a:t> </a:t>
            </a:r>
            <a:r>
              <a:rPr lang="en-US" dirty="0" err="1" smtClean="0"/>
              <a:t>ilişkin</a:t>
            </a:r>
            <a:r>
              <a:rPr lang="en-US" dirty="0" smtClean="0"/>
              <a:t> </a:t>
            </a:r>
            <a:r>
              <a:rPr lang="en-US" dirty="0" err="1" smtClean="0"/>
              <a:t>pazarda</a:t>
            </a:r>
            <a:r>
              <a:rPr lang="en-US" dirty="0" smtClean="0"/>
              <a:t> </a:t>
            </a:r>
            <a:r>
              <a:rPr lang="en-US" dirty="0" err="1" smtClean="0"/>
              <a:t>belirli</a:t>
            </a:r>
            <a:r>
              <a:rPr lang="en-US" dirty="0" smtClean="0"/>
              <a:t> </a:t>
            </a:r>
            <a:r>
              <a:rPr lang="en-US" dirty="0" err="1" smtClean="0"/>
              <a:t>bir</a:t>
            </a:r>
            <a:r>
              <a:rPr lang="en-US" dirty="0" smtClean="0"/>
              <a:t> </a:t>
            </a:r>
            <a:r>
              <a:rPr lang="en-US" dirty="0" err="1" smtClean="0"/>
              <a:t>yer</a:t>
            </a:r>
            <a:r>
              <a:rPr lang="en-US" dirty="0" smtClean="0"/>
              <a:t> </a:t>
            </a:r>
            <a:r>
              <a:rPr lang="en-US" dirty="0" err="1" smtClean="0"/>
              <a:t>belirlemesi</a:t>
            </a:r>
            <a:r>
              <a:rPr lang="en-US" dirty="0" smtClean="0"/>
              <a:t> </a:t>
            </a:r>
            <a:r>
              <a:rPr lang="en-US" dirty="0" err="1" smtClean="0"/>
              <a:t>ya</a:t>
            </a:r>
            <a:r>
              <a:rPr lang="en-US" dirty="0" smtClean="0"/>
              <a:t> </a:t>
            </a:r>
            <a:r>
              <a:rPr lang="en-US" dirty="0" err="1" smtClean="0"/>
              <a:t>da</a:t>
            </a:r>
            <a:r>
              <a:rPr lang="en-US" dirty="0" smtClean="0"/>
              <a:t> </a:t>
            </a:r>
            <a:r>
              <a:rPr lang="en-US" dirty="0" err="1" smtClean="0"/>
              <a:t>tüketicinin</a:t>
            </a:r>
            <a:r>
              <a:rPr lang="en-US" dirty="0" smtClean="0"/>
              <a:t> </a:t>
            </a:r>
            <a:r>
              <a:rPr lang="en-US" dirty="0" err="1" smtClean="0"/>
              <a:t>zihninde</a:t>
            </a:r>
            <a:r>
              <a:rPr lang="en-US" dirty="0" smtClean="0"/>
              <a:t> </a:t>
            </a:r>
            <a:r>
              <a:rPr lang="en-US" dirty="0" err="1" smtClean="0"/>
              <a:t>ürüne</a:t>
            </a:r>
            <a:r>
              <a:rPr lang="en-US" dirty="0" smtClean="0"/>
              <a:t> </a:t>
            </a:r>
            <a:r>
              <a:rPr lang="en-US" dirty="0" err="1" smtClean="0"/>
              <a:t>ve</a:t>
            </a:r>
            <a:r>
              <a:rPr lang="en-US" dirty="0" smtClean="0"/>
              <a:t> </a:t>
            </a:r>
            <a:r>
              <a:rPr lang="en-US" dirty="0" err="1" smtClean="0"/>
              <a:t>ürün</a:t>
            </a:r>
            <a:r>
              <a:rPr lang="en-US" dirty="0" smtClean="0"/>
              <a:t> </a:t>
            </a:r>
            <a:r>
              <a:rPr lang="en-US" dirty="0" err="1" smtClean="0"/>
              <a:t>imajına</a:t>
            </a:r>
            <a:r>
              <a:rPr lang="en-US" dirty="0" smtClean="0"/>
              <a:t> </a:t>
            </a:r>
            <a:r>
              <a:rPr lang="en-US" dirty="0" err="1" smtClean="0"/>
              <a:t>ilişkin</a:t>
            </a:r>
            <a:r>
              <a:rPr lang="en-US" dirty="0" smtClean="0"/>
              <a:t> </a:t>
            </a:r>
            <a:r>
              <a:rPr lang="en-US" dirty="0" err="1" smtClean="0"/>
              <a:t>bir</a:t>
            </a:r>
            <a:r>
              <a:rPr lang="en-US" dirty="0" smtClean="0"/>
              <a:t> </a:t>
            </a:r>
            <a:r>
              <a:rPr lang="en-US" dirty="0" err="1" smtClean="0"/>
              <a:t>yer</a:t>
            </a:r>
            <a:r>
              <a:rPr lang="en-US" dirty="0" smtClean="0"/>
              <a:t> </a:t>
            </a:r>
            <a:r>
              <a:rPr lang="en-US" dirty="0" err="1" smtClean="0"/>
              <a:t>oluşturmasıdır</a:t>
            </a:r>
            <a:r>
              <a:rPr lang="tr-TR" dirty="0" smtClean="0"/>
              <a:t>.</a:t>
            </a:r>
          </a:p>
          <a:p>
            <a:endParaRPr lang="tr-TR" dirty="0" smtClean="0"/>
          </a:p>
          <a:p>
            <a:r>
              <a:rPr lang="tr-TR" dirty="0" smtClean="0"/>
              <a:t> </a:t>
            </a:r>
            <a:r>
              <a:rPr lang="en-US" dirty="0" err="1" smtClean="0"/>
              <a:t>Ürün</a:t>
            </a:r>
            <a:r>
              <a:rPr lang="en-US" dirty="0" smtClean="0"/>
              <a:t> </a:t>
            </a:r>
            <a:r>
              <a:rPr lang="en-US" dirty="0" err="1" smtClean="0"/>
              <a:t>konumlandırma</a:t>
            </a:r>
            <a:r>
              <a:rPr lang="en-US" dirty="0" smtClean="0"/>
              <a:t>, </a:t>
            </a:r>
            <a:r>
              <a:rPr lang="en-US" dirty="0" err="1" smtClean="0"/>
              <a:t>tutundurma</a:t>
            </a:r>
            <a:r>
              <a:rPr lang="en-US" dirty="0" smtClean="0"/>
              <a:t>, </a:t>
            </a:r>
            <a:r>
              <a:rPr lang="en-US" dirty="0" err="1" smtClean="0"/>
              <a:t>fiyatlandırma</a:t>
            </a:r>
            <a:r>
              <a:rPr lang="en-US" dirty="0" smtClean="0"/>
              <a:t> </a:t>
            </a:r>
            <a:r>
              <a:rPr lang="en-US" dirty="0" err="1" smtClean="0"/>
              <a:t>ve</a:t>
            </a:r>
            <a:r>
              <a:rPr lang="en-US" dirty="0" smtClean="0"/>
              <a:t> </a:t>
            </a:r>
            <a:r>
              <a:rPr lang="en-US" dirty="0" err="1" smtClean="0"/>
              <a:t>dağıtım</a:t>
            </a:r>
            <a:r>
              <a:rPr lang="en-US" dirty="0" smtClean="0"/>
              <a:t> </a:t>
            </a:r>
            <a:r>
              <a:rPr lang="en-US" dirty="0" err="1" smtClean="0"/>
              <a:t>tarafından</a:t>
            </a:r>
            <a:r>
              <a:rPr lang="en-US" dirty="0" smtClean="0"/>
              <a:t> </a:t>
            </a:r>
            <a:r>
              <a:rPr lang="en-US" dirty="0" err="1" smtClean="0"/>
              <a:t>yaratılan</a:t>
            </a:r>
            <a:r>
              <a:rPr lang="en-US" dirty="0" smtClean="0"/>
              <a:t> </a:t>
            </a:r>
            <a:r>
              <a:rPr lang="en-US" dirty="0" err="1" smtClean="0"/>
              <a:t>imaja</a:t>
            </a:r>
            <a:r>
              <a:rPr lang="en-US" dirty="0" smtClean="0"/>
              <a:t> </a:t>
            </a:r>
            <a:r>
              <a:rPr lang="en-US" dirty="0" err="1" smtClean="0"/>
              <a:t>bağlıdır</a:t>
            </a:r>
            <a:r>
              <a:rPr lang="en-US" dirty="0" smtClean="0"/>
              <a:t>.</a:t>
            </a:r>
            <a:r>
              <a:rPr lang="tr-TR" dirty="0" smtClean="0"/>
              <a:t> </a:t>
            </a:r>
          </a:p>
          <a:p>
            <a:endParaRPr lang="tr-TR"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Konumlandırma Stratejileri</a:t>
            </a:r>
            <a:endParaRPr lang="tr-TR" dirty="0"/>
          </a:p>
        </p:txBody>
      </p:sp>
      <p:sp>
        <p:nvSpPr>
          <p:cNvPr id="3" name="2 İçerik Yer Tutucusu"/>
          <p:cNvSpPr>
            <a:spLocks noGrp="1"/>
          </p:cNvSpPr>
          <p:nvPr>
            <p:ph idx="1"/>
          </p:nvPr>
        </p:nvSpPr>
        <p:spPr/>
        <p:txBody>
          <a:bodyPr>
            <a:normAutofit lnSpcReduction="10000"/>
          </a:bodyPr>
          <a:lstStyle/>
          <a:p>
            <a:r>
              <a:rPr lang="tr-TR" dirty="0" smtClean="0"/>
              <a:t>Ürün nitelikleri</a:t>
            </a:r>
          </a:p>
          <a:p>
            <a:r>
              <a:rPr lang="tr-TR" dirty="0" smtClean="0"/>
              <a:t>Müşteri yararları</a:t>
            </a:r>
          </a:p>
          <a:p>
            <a:r>
              <a:rPr lang="tr-TR" dirty="0" smtClean="0"/>
              <a:t>Fiyat/kalite</a:t>
            </a:r>
          </a:p>
          <a:p>
            <a:r>
              <a:rPr lang="tr-TR" dirty="0" smtClean="0"/>
              <a:t>Kullanım/kullanılırlık</a:t>
            </a:r>
          </a:p>
          <a:p>
            <a:r>
              <a:rPr lang="tr-TR" dirty="0" smtClean="0"/>
              <a:t>Kullanıcı/müşteri (ünlü kişi yaklaşımı)</a:t>
            </a:r>
          </a:p>
          <a:p>
            <a:r>
              <a:rPr lang="tr-TR" dirty="0" smtClean="0"/>
              <a:t>Yaşam biçimi/Kişilik</a:t>
            </a:r>
          </a:p>
          <a:p>
            <a:r>
              <a:rPr lang="tr-TR" dirty="0" smtClean="0"/>
              <a:t>Rakipler</a:t>
            </a:r>
          </a:p>
          <a:p>
            <a:r>
              <a:rPr lang="tr-TR" dirty="0" smtClean="0"/>
              <a:t>Ülke/coğrafi</a:t>
            </a:r>
          </a:p>
          <a:p>
            <a:endParaRPr lang="tr-TR" dirty="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3200" dirty="0" smtClean="0"/>
              <a:t>Markayla Özdeşleştirebilecek Değerler </a:t>
            </a:r>
            <a:endParaRPr lang="tr-TR" sz="3200" dirty="0"/>
          </a:p>
        </p:txBody>
      </p:sp>
      <p:sp>
        <p:nvSpPr>
          <p:cNvPr id="3" name="2 İçerik Yer Tutucusu"/>
          <p:cNvSpPr>
            <a:spLocks noGrp="1"/>
          </p:cNvSpPr>
          <p:nvPr>
            <p:ph idx="1"/>
          </p:nvPr>
        </p:nvSpPr>
        <p:spPr/>
        <p:txBody>
          <a:bodyPr>
            <a:normAutofit lnSpcReduction="10000"/>
          </a:bodyPr>
          <a:lstStyle/>
          <a:p>
            <a:pPr>
              <a:lnSpc>
                <a:spcPct val="80000"/>
              </a:lnSpc>
            </a:pPr>
            <a:r>
              <a:rPr lang="tr-TR" dirty="0" smtClean="0"/>
              <a:t>Yenilik, 				Çeşitlilik, </a:t>
            </a:r>
          </a:p>
          <a:p>
            <a:pPr>
              <a:lnSpc>
                <a:spcPct val="80000"/>
              </a:lnSpc>
            </a:pPr>
            <a:r>
              <a:rPr lang="tr-TR" dirty="0" smtClean="0"/>
              <a:t>Güvenilirlik, 			Dürüstlük, </a:t>
            </a:r>
          </a:p>
          <a:p>
            <a:pPr>
              <a:lnSpc>
                <a:spcPct val="80000"/>
              </a:lnSpc>
            </a:pPr>
            <a:r>
              <a:rPr lang="tr-TR" dirty="0" smtClean="0"/>
              <a:t>Ekip çalışması, 		Ürün kalitesi,  </a:t>
            </a:r>
          </a:p>
          <a:p>
            <a:pPr>
              <a:lnSpc>
                <a:spcPct val="80000"/>
              </a:lnSpc>
            </a:pPr>
            <a:r>
              <a:rPr lang="tr-TR" dirty="0" smtClean="0"/>
              <a:t>Yaratıcılık, 			Sorumluluk, </a:t>
            </a:r>
          </a:p>
          <a:p>
            <a:pPr>
              <a:lnSpc>
                <a:spcPct val="80000"/>
              </a:lnSpc>
            </a:pPr>
            <a:r>
              <a:rPr lang="tr-TR" dirty="0" smtClean="0"/>
              <a:t>Performans, 			Eğitim, </a:t>
            </a:r>
          </a:p>
          <a:p>
            <a:pPr>
              <a:lnSpc>
                <a:spcPct val="80000"/>
              </a:lnSpc>
            </a:pPr>
            <a:r>
              <a:rPr lang="tr-TR" dirty="0" smtClean="0"/>
              <a:t>Titizlik, 				Konfor. </a:t>
            </a:r>
          </a:p>
          <a:p>
            <a:pPr>
              <a:lnSpc>
                <a:spcPct val="80000"/>
              </a:lnSpc>
            </a:pPr>
            <a:r>
              <a:rPr lang="tr-TR" dirty="0" smtClean="0"/>
              <a:t>Müşteri odaklılık, 		Hızlı cevap verme, </a:t>
            </a:r>
          </a:p>
          <a:p>
            <a:pPr>
              <a:lnSpc>
                <a:spcPct val="80000"/>
              </a:lnSpc>
            </a:pPr>
            <a:r>
              <a:rPr lang="tr-TR" dirty="0" smtClean="0"/>
              <a:t>Verimlilik, 			Müşteri hizmeti, </a:t>
            </a:r>
          </a:p>
          <a:p>
            <a:pPr>
              <a:lnSpc>
                <a:spcPct val="80000"/>
              </a:lnSpc>
            </a:pPr>
            <a:r>
              <a:rPr lang="tr-TR" dirty="0" smtClean="0"/>
              <a:t>Tasarım uzmanlığı, 		</a:t>
            </a:r>
            <a:r>
              <a:rPr lang="tr-TR" dirty="0" err="1" smtClean="0"/>
              <a:t>Orjinallik</a:t>
            </a:r>
            <a:r>
              <a:rPr lang="tr-TR" dirty="0" smtClean="0"/>
              <a:t>, </a:t>
            </a:r>
          </a:p>
          <a:p>
            <a:pPr>
              <a:lnSpc>
                <a:spcPct val="80000"/>
              </a:lnSpc>
            </a:pPr>
            <a:r>
              <a:rPr lang="tr-TR" dirty="0" smtClean="0"/>
              <a:t>Uygun fiyat, ödeme kolaylığı, </a:t>
            </a:r>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noFill/>
        </p:spPr>
        <p:txBody>
          <a:bodyPr>
            <a:normAutofit/>
          </a:bodyPr>
          <a:lstStyle/>
          <a:p>
            <a:pPr eaLnBrk="1" hangingPunct="1">
              <a:buFont typeface="Wingdings" pitchFamily="2" charset="2"/>
              <a:buNone/>
            </a:pPr>
            <a:r>
              <a:rPr lang="tr-TR" sz="2800" smtClean="0">
                <a:effectLst/>
              </a:rPr>
              <a:t>1) Ana fayda standardize edilmeli (temel satış vaadi)- Marka kimliğini oluşturan öğelerin yönetimi</a:t>
            </a:r>
          </a:p>
          <a:p>
            <a:pPr eaLnBrk="1" hangingPunct="1"/>
            <a:r>
              <a:rPr lang="tr-TR" sz="2800" smtClean="0">
                <a:effectLst/>
              </a:rPr>
              <a:t>Volvo (güvenlik satar)</a:t>
            </a:r>
          </a:p>
          <a:p>
            <a:pPr eaLnBrk="1" hangingPunct="1"/>
            <a:r>
              <a:rPr lang="tr-TR" sz="2800" smtClean="0">
                <a:effectLst/>
              </a:rPr>
              <a:t>Domino’s Pizza (hızlı eve servis)</a:t>
            </a:r>
          </a:p>
          <a:p>
            <a:pPr eaLnBrk="1" hangingPunct="1"/>
            <a:r>
              <a:rPr lang="tr-TR" sz="2800" smtClean="0">
                <a:effectLst/>
              </a:rPr>
              <a:t>Apple (güzel ve özgün tasarım)</a:t>
            </a:r>
          </a:p>
          <a:p>
            <a:pPr eaLnBrk="1" hangingPunct="1"/>
            <a:r>
              <a:rPr lang="tr-TR" sz="2800" smtClean="0">
                <a:effectLst/>
              </a:rPr>
              <a:t>Dell (kişiselleştirilmiş bilgisayar)</a:t>
            </a:r>
          </a:p>
          <a:p>
            <a:pPr eaLnBrk="1" hangingPunct="1">
              <a:buFont typeface="Wingdings" pitchFamily="2" charset="2"/>
              <a:buNone/>
            </a:pPr>
            <a:r>
              <a:rPr lang="tr-TR" sz="2800" smtClean="0">
                <a:effectLst/>
              </a:rPr>
              <a:t>NEDEN  PEKİ?</a:t>
            </a:r>
          </a:p>
          <a:p>
            <a:pPr eaLnBrk="1" hangingPunct="1">
              <a:buFont typeface="Wingdings" pitchFamily="2" charset="2"/>
              <a:buNone/>
            </a:pPr>
            <a:r>
              <a:rPr lang="tr-TR" sz="2800" smtClean="0">
                <a:effectLst/>
              </a:rPr>
              <a:t>2) Temel satış vaadi (marka özü) tüketicilere ne şekilde iletilecek? Pazarlama karması yönetimi</a:t>
            </a:r>
          </a:p>
          <a:p>
            <a:pPr eaLnBrk="1" hangingPunct="1">
              <a:buFont typeface="Wingdings" pitchFamily="2" charset="2"/>
              <a:buNone/>
            </a:pPr>
            <a:endParaRPr lang="tr-TR" sz="2800" smtClean="0">
              <a:effectLst/>
            </a:endParaRPr>
          </a:p>
          <a:p>
            <a:endParaRPr lang="tr-TR" sz="2800" smtClean="0">
              <a:effectLst/>
            </a:endParaRPr>
          </a:p>
        </p:txBody>
      </p:sp>
      <p:sp>
        <p:nvSpPr>
          <p:cNvPr id="118786" name="Rectangle 2"/>
          <p:cNvSpPr>
            <a:spLocks noGrp="1" noRot="1" noChangeArrowheads="1"/>
          </p:cNvSpPr>
          <p:nvPr>
            <p:ph type="title"/>
          </p:nvPr>
        </p:nvSpPr>
        <p:spPr>
          <a:noFill/>
        </p:spPr>
        <p:txBody>
          <a:bodyPr/>
          <a:lstStyle/>
          <a:p>
            <a:r>
              <a:rPr lang="tr-TR" sz="3200" smtClean="0">
                <a:effectLst/>
              </a:rPr>
              <a:t>Markanın hangi özellikleri standardize edilmeli, hangi özellikleri uyarlanmalı?</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noFill/>
        </p:spPr>
        <p:txBody>
          <a:bodyPr/>
          <a:lstStyle/>
          <a:p>
            <a:pPr eaLnBrk="1" hangingPunct="1"/>
            <a:endParaRPr lang="tr-TR" smtClean="0">
              <a:effectLst/>
            </a:endParaRPr>
          </a:p>
          <a:p>
            <a:pPr eaLnBrk="1" hangingPunct="1"/>
            <a:r>
              <a:rPr lang="tr-TR" smtClean="0">
                <a:effectLst/>
              </a:rPr>
              <a:t>Tüketiciler sürekli ve düzenli bir vaadi olan markaları “daha küresel” algılamaktadırlar.</a:t>
            </a:r>
          </a:p>
          <a:p>
            <a:pPr>
              <a:buFont typeface="Wingdings" pitchFamily="2" charset="2"/>
              <a:buNone/>
            </a:pPr>
            <a:endParaRPr lang="tr-TR" smtClean="0">
              <a:effectLst/>
            </a:endParaRPr>
          </a:p>
        </p:txBody>
      </p:sp>
      <p:sp>
        <p:nvSpPr>
          <p:cNvPr id="119810" name="Rectangle 2"/>
          <p:cNvSpPr>
            <a:spLocks noGrp="1" noRot="1" noChangeArrowheads="1"/>
          </p:cNvSpPr>
          <p:nvPr>
            <p:ph type="title"/>
          </p:nvPr>
        </p:nvSpPr>
        <p:spPr>
          <a:noFill/>
        </p:spPr>
        <p:txBody>
          <a:bodyPr/>
          <a:lstStyle/>
          <a:p>
            <a:r>
              <a:rPr lang="tr-TR" smtClean="0">
                <a:effectLst/>
              </a:rPr>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p:txBody>
          <a:bodyPr>
            <a:noAutofit/>
          </a:bodyPr>
          <a:lstStyle/>
          <a:p>
            <a:r>
              <a:rPr lang="tr-TR" sz="2000" dirty="0" smtClean="0"/>
              <a:t> Üst yönetim kadrosu ve çalışanlar bunu istemelidir.</a:t>
            </a:r>
          </a:p>
          <a:p>
            <a:r>
              <a:rPr lang="tr-TR" sz="2000" dirty="0" smtClean="0"/>
              <a:t>Kaliteli bir malın olması gerekir.</a:t>
            </a:r>
          </a:p>
          <a:p>
            <a:r>
              <a:rPr lang="tr-TR" sz="2000" dirty="0" smtClean="0"/>
              <a:t>Hedef pazarın belirlenmesi, iyi tanınması, farklılaştırma stratejisi</a:t>
            </a:r>
          </a:p>
          <a:p>
            <a:r>
              <a:rPr lang="tr-TR" sz="2000" dirty="0" smtClean="0"/>
              <a:t> Ürün / hizmete, uyan, hedeflenen kitlenin kulağına hoş gelen, ürünü çağrıştıran bir ismin bulunması</a:t>
            </a:r>
          </a:p>
          <a:p>
            <a:r>
              <a:rPr lang="tr-TR" sz="2000" dirty="0" smtClean="0"/>
              <a:t>Markanın konumlandırılması </a:t>
            </a:r>
          </a:p>
          <a:p>
            <a:r>
              <a:rPr lang="tr-TR" sz="2000" dirty="0" smtClean="0"/>
              <a:t> Marka kimlik elemanları, görsel kimlik, tanıtım</a:t>
            </a:r>
          </a:p>
          <a:p>
            <a:r>
              <a:rPr lang="tr-TR" sz="2000" dirty="0" smtClean="0"/>
              <a:t>Pazarlama programı (ürün, fiyat, dağıtım, tutundurma) </a:t>
            </a:r>
          </a:p>
          <a:p>
            <a:r>
              <a:rPr lang="tr-TR" sz="2000" dirty="0" smtClean="0"/>
              <a:t>Müşteri ne diyor? Çalışan ne öneriyor? Dostlar, hatta rakipler ne diyor; </a:t>
            </a:r>
            <a:r>
              <a:rPr lang="tr-TR" sz="2000" dirty="0" err="1" smtClean="0"/>
              <a:t>herşeye</a:t>
            </a:r>
            <a:r>
              <a:rPr lang="tr-TR" sz="2000" dirty="0" smtClean="0"/>
              <a:t> kulak verilmeli ve dinlenmeli. marka imajı, tüketici zihninde markaya ilişkin bir kavramdır.  </a:t>
            </a:r>
          </a:p>
          <a:p>
            <a:r>
              <a:rPr lang="tr-TR" sz="2000" dirty="0" smtClean="0"/>
              <a:t>Araştırılmalı, ölçülmeli </a:t>
            </a:r>
          </a:p>
          <a:p>
            <a:r>
              <a:rPr lang="tr-TR" sz="2000" dirty="0" err="1" smtClean="0"/>
              <a:t>İnovasyon</a:t>
            </a:r>
            <a:r>
              <a:rPr lang="tr-TR" sz="2000" dirty="0" smtClean="0"/>
              <a:t>, Geliştirme / </a:t>
            </a:r>
            <a:r>
              <a:rPr lang="tr-TR" sz="2000" dirty="0" err="1" smtClean="0"/>
              <a:t>arge</a:t>
            </a:r>
            <a:r>
              <a:rPr lang="tr-TR" sz="2000" dirty="0" smtClean="0"/>
              <a:t> </a:t>
            </a:r>
            <a:endParaRPr lang="tr-TR" sz="2000" dirty="0"/>
          </a:p>
        </p:txBody>
      </p:sp>
      <p:sp>
        <p:nvSpPr>
          <p:cNvPr id="3" name="2 Başlık"/>
          <p:cNvSpPr>
            <a:spLocks noGrp="1"/>
          </p:cNvSpPr>
          <p:nvPr>
            <p:ph type="title"/>
          </p:nvPr>
        </p:nvSpPr>
        <p:spPr/>
        <p:txBody>
          <a:bodyPr>
            <a:normAutofit/>
          </a:bodyPr>
          <a:lstStyle/>
          <a:p>
            <a:r>
              <a:rPr lang="tr-TR" dirty="0" smtClean="0"/>
              <a:t>SONUÇ: MARKA NASIL YARATILIR?</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ony\01 Cihan\140224 Cihan\TOYO\Derslerim\Güzel Sanatlar Fakültesi\brand-identity-planning-model.jpg"/>
          <p:cNvPicPr>
            <a:picLocks noChangeAspect="1" noChangeArrowheads="1"/>
          </p:cNvPicPr>
          <p:nvPr/>
        </p:nvPicPr>
        <p:blipFill>
          <a:blip r:embed="rId2" cstate="print"/>
          <a:srcRect/>
          <a:stretch>
            <a:fillRect/>
          </a:stretch>
        </p:blipFill>
        <p:spPr bwMode="auto">
          <a:xfrm>
            <a:off x="0" y="0"/>
            <a:ext cx="8748464" cy="68970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3764</Words>
  <Application>Microsoft Office PowerPoint</Application>
  <PresentationFormat>Ekran Gösterisi (4:3)</PresentationFormat>
  <Paragraphs>472</Paragraphs>
  <Slides>85</Slides>
  <Notes>11</Notes>
  <HiddenSlides>11</HiddenSlides>
  <MMClips>0</MMClips>
  <ScaleCrop>false</ScaleCrop>
  <HeadingPairs>
    <vt:vector size="4" baseType="variant">
      <vt:variant>
        <vt:lpstr>Tema</vt:lpstr>
      </vt:variant>
      <vt:variant>
        <vt:i4>1</vt:i4>
      </vt:variant>
      <vt:variant>
        <vt:lpstr>Slayt Başlıkları</vt:lpstr>
      </vt:variant>
      <vt:variant>
        <vt:i4>85</vt:i4>
      </vt:variant>
    </vt:vector>
  </HeadingPairs>
  <TitlesOfParts>
    <vt:vector size="86" baseType="lpstr">
      <vt:lpstr>Ofis Teması</vt:lpstr>
      <vt:lpstr>MARKA-KÜRESEL MARKA</vt:lpstr>
      <vt:lpstr>Gözden Geçirilecek Sorular</vt:lpstr>
      <vt:lpstr>Marka </vt:lpstr>
      <vt:lpstr>Amerikan Pazarlama Derneği markayı:</vt:lpstr>
      <vt:lpstr>!</vt:lpstr>
      <vt:lpstr>Marka Ürün Farkı Nedir?</vt:lpstr>
      <vt:lpstr>Ürün ile marka arasındaki farklılıklar</vt:lpstr>
      <vt:lpstr>Slayt 8</vt:lpstr>
      <vt:lpstr>Slayt 9</vt:lpstr>
      <vt:lpstr>Slayt 10</vt:lpstr>
      <vt:lpstr>Slayt 11</vt:lpstr>
      <vt:lpstr>Bir ülkenin imajı,</vt:lpstr>
      <vt:lpstr>Ülke itibarı</vt:lpstr>
      <vt:lpstr>Güçlü Markaların Avantajları </vt:lpstr>
      <vt:lpstr>Marka-Ürün Farkı</vt:lpstr>
      <vt:lpstr>Ürün ile marka arasındaki diğer farklar;</vt:lpstr>
      <vt:lpstr>Marka Vaadi nedir?</vt:lpstr>
      <vt:lpstr>Marka Vaadi nedir?</vt:lpstr>
      <vt:lpstr>İkinci faydası</vt:lpstr>
      <vt:lpstr>Örnek: Ryan Air: Vaadi:Azalt! </vt:lpstr>
      <vt:lpstr>Yükselt! </vt:lpstr>
      <vt:lpstr>Ryanair Marka Vaadi: Çok büyük oranda her zaman en ucuz bileti satar. Şirketin sahibi Michael O'Leary'in iş modelindeki ana odak konusu maliyet azaltma yollarıdır.</vt:lpstr>
      <vt:lpstr>Ryan Air</vt:lpstr>
      <vt:lpstr>Slayt 24</vt:lpstr>
      <vt:lpstr>Slayt 25</vt:lpstr>
      <vt:lpstr>Slayt 26</vt:lpstr>
      <vt:lpstr>Slayt 27</vt:lpstr>
      <vt:lpstr>Slayt 28</vt:lpstr>
      <vt:lpstr>Slayt 29</vt:lpstr>
      <vt:lpstr>Bir markayı yaratmak, temelde üç grup faaliyetin birbiri ile tutarlı bir biçimde yürütülmesini gerektirir. Bu faaliyetler şöyle özetlenebilir : </vt:lpstr>
      <vt:lpstr>Müşteri değeri</vt:lpstr>
      <vt:lpstr>Değer = Faydalar – Maliyetler</vt:lpstr>
      <vt:lpstr>Müşteri Tatmini İçin Sunulan Toplam Değer</vt:lpstr>
      <vt:lpstr>Slayt 34</vt:lpstr>
      <vt:lpstr>Konumlanırma</vt:lpstr>
      <vt:lpstr>Konumlandırma Yaklaşımları ve Uygulamaları </vt:lpstr>
      <vt:lpstr>Ürün konumlandırma, ürünün özelliklerine ve rakiplerine göre tüketicinin zihninde işletme ve ürün hakkında oluşan imajdır.  Pazar konumlandırması, pazar bölümlemesi ve hedef pazar seçimini takip eder.</vt:lpstr>
      <vt:lpstr>Pazarlama yöneticilerinin seçtiği başlıca konumlandırma stratejileri </vt:lpstr>
      <vt:lpstr>Slayt 39</vt:lpstr>
      <vt:lpstr>!</vt:lpstr>
      <vt:lpstr>Marka Kimlik Elemanları Stratejileri</vt:lpstr>
      <vt:lpstr>Marka Kimliği Elemanları</vt:lpstr>
      <vt:lpstr>Sloganlar</vt:lpstr>
      <vt:lpstr>Marka Kimliği Elemanları </vt:lpstr>
      <vt:lpstr>MasterCard Markasına ile Duygusal bir Bağ Yarattı</vt:lpstr>
      <vt:lpstr>Şekil 9.5 Marka Bilgisinin İkincil Kaynakları </vt:lpstr>
      <vt:lpstr>İçten Markalaşma</vt:lpstr>
      <vt:lpstr>Tablo 9.4   En Değerli 10 Marka</vt:lpstr>
      <vt:lpstr>Slayt 49</vt:lpstr>
      <vt:lpstr>Dünyanın en iyi ilk 100 küresel markasını belirleyen, marka danışmanlık şirketinin küresellik ölçümünde kullandığı kriterler aşağıdaki şekildedir (Interbrand, 2013). </vt:lpstr>
      <vt:lpstr>       MARKA YÖNETİMİ</vt:lpstr>
      <vt:lpstr>MARKA VE MARKA YÖNETİMİ</vt:lpstr>
      <vt:lpstr>Slayt 53</vt:lpstr>
      <vt:lpstr>MARKA DEĞERİ (SERMAYESİ)</vt:lpstr>
      <vt:lpstr>MARKA DEĞERİ KAYNAKLARI</vt:lpstr>
      <vt:lpstr>MARKA DEĞERİ KAYNAKLARI</vt:lpstr>
      <vt:lpstr>Slayt 57</vt:lpstr>
      <vt:lpstr>Marka sadakati,</vt:lpstr>
      <vt:lpstr>Marka sadakati </vt:lpstr>
      <vt:lpstr>Slayt 60</vt:lpstr>
      <vt:lpstr>Slayt 61</vt:lpstr>
      <vt:lpstr>Marka farkındalığı;</vt:lpstr>
      <vt:lpstr>!</vt:lpstr>
      <vt:lpstr>Marka farkındalığı nasıl oluşturulabilir?</vt:lpstr>
      <vt:lpstr>Marka farkındalığı nasıl oluşturulabilir?</vt:lpstr>
      <vt:lpstr>Marka Farkındalığı</vt:lpstr>
      <vt:lpstr>.</vt:lpstr>
      <vt:lpstr>Marka çağrışımı</vt:lpstr>
      <vt:lpstr>Marka Çağrışımları</vt:lpstr>
      <vt:lpstr>Algılanan kalite,</vt:lpstr>
      <vt:lpstr>Algılanan kalite</vt:lpstr>
      <vt:lpstr>Marka imajı</vt:lpstr>
      <vt:lpstr>Marka Yönetiminde Etkili Olan Faktörler</vt:lpstr>
      <vt:lpstr>Marka Yönetiminde Etkili Olan Faktörler</vt:lpstr>
      <vt:lpstr>Marka stratejisi iki temel üzerine kuruludur;</vt:lpstr>
      <vt:lpstr>Küresel Marka stratejisi</vt:lpstr>
      <vt:lpstr>Temel satış vaadi stratejisi</vt:lpstr>
      <vt:lpstr>Marka kimlik elemanları stratejisi</vt:lpstr>
      <vt:lpstr>Pazarlama karması stratejileri</vt:lpstr>
      <vt:lpstr>Konumlandırma</vt:lpstr>
      <vt:lpstr>Konumlandırma Stratejileri</vt:lpstr>
      <vt:lpstr>Markayla Özdeşleştirebilecek Değerler </vt:lpstr>
      <vt:lpstr>Markanın hangi özellikleri standardize edilmeli, hangi özellikleri uyarlanmalı?</vt:lpstr>
      <vt:lpstr>!</vt:lpstr>
      <vt:lpstr>SONUÇ: MARKA NASIL YARATILIR?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KÜRESEL MARKALAR</dc:title>
  <dc:creator>ulas</dc:creator>
  <cp:lastModifiedBy>ulas</cp:lastModifiedBy>
  <cp:revision>21</cp:revision>
  <dcterms:created xsi:type="dcterms:W3CDTF">2017-11-25T18:36:59Z</dcterms:created>
  <dcterms:modified xsi:type="dcterms:W3CDTF">2018-02-25T15:21:00Z</dcterms:modified>
</cp:coreProperties>
</file>