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10/9/2019</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23A1CC3-2375-41D4-9E03-427CAF2A4C1A}" type="datetimeFigureOut">
              <a:rPr lang="en-US" dirty="0"/>
              <a:t>10/9/2019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FF16868-8199-4C2C-A5B1-63AEE139F88E}" type="datetimeFigureOut">
              <a:rPr lang="en-US" dirty="0"/>
              <a:t>10/9/2019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AD9FF7F-6988-44CC-821B-644E70CD2F73}" type="datetimeFigureOut">
              <a:rPr lang="en-US" dirty="0"/>
              <a:t>10/9/2019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C12C299-16B2-4475-990D-751901EACC14}" type="datetimeFigureOut">
              <a:rPr lang="en-US" dirty="0"/>
              <a:t>10/9/2019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10/9/2019</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10/9/2019</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10/9/2019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10/9/2019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10/9/2019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34E6425-0181-43F2-84FC-787E803FD2F8}" type="datetimeFigureOut">
              <a:rPr lang="en-US" dirty="0"/>
              <a:t>10/9/2019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10/9/2019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10/9/2019</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10/9/2019</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10/9/2019</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76E86A4C-8E40-4F87-A4F0-01A0687C5742}" type="datetimeFigureOut">
              <a:rPr lang="en-US" dirty="0"/>
              <a:t>10/9/2019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5E72C73-2D91-4E12-BA25-F0AA0C03599B}" type="datetimeFigureOut">
              <a:rPr lang="en-US" dirty="0"/>
              <a:t>10/9/2019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10/9/2019</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İSLAM VE ATAERKİLLİK </a:t>
            </a:r>
            <a:endParaRPr lang="tr-TR" dirty="0"/>
          </a:p>
        </p:txBody>
      </p:sp>
      <p:sp>
        <p:nvSpPr>
          <p:cNvPr id="3" name="Alt Başlık 2"/>
          <p:cNvSpPr>
            <a:spLocks noGrp="1"/>
          </p:cNvSpPr>
          <p:nvPr>
            <p:ph type="subTitle" idx="1"/>
          </p:nvPr>
        </p:nvSpPr>
        <p:spPr/>
        <p:txBody>
          <a:bodyPr/>
          <a:lstStyle/>
          <a:p>
            <a:r>
              <a:rPr lang="tr-TR" dirty="0" smtClean="0"/>
              <a:t>Deniz </a:t>
            </a:r>
            <a:r>
              <a:rPr lang="tr-TR" dirty="0" err="1" smtClean="0"/>
              <a:t>kandiyoti</a:t>
            </a:r>
            <a:endParaRPr lang="tr-TR" dirty="0"/>
          </a:p>
        </p:txBody>
      </p:sp>
    </p:spTree>
    <p:extLst>
      <p:ext uri="{BB962C8B-B14F-4D97-AF65-F5344CB8AC3E}">
        <p14:creationId xmlns:p14="http://schemas.microsoft.com/office/powerpoint/2010/main" val="18147326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yüzden </a:t>
            </a:r>
            <a:r>
              <a:rPr lang="tr-TR" dirty="0" err="1" smtClean="0"/>
              <a:t>atasoylu</a:t>
            </a:r>
            <a:r>
              <a:rPr lang="tr-TR" dirty="0" smtClean="0"/>
              <a:t> bağları öne çıkaran ve erkekleri karılarının bakımından tüm sorumluluğu üstlenmekle yükümlü kılan İslamiyet’in, farklı Afrika bağlamında cinsiyet ilişkilerini nasıl etkilediğini görmek özellikle ilginçtir.</a:t>
            </a:r>
          </a:p>
          <a:p>
            <a:r>
              <a:rPr lang="tr-TR" dirty="0" err="1" smtClean="0"/>
              <a:t>Enid</a:t>
            </a:r>
            <a:r>
              <a:rPr lang="tr-TR" dirty="0" smtClean="0"/>
              <a:t> </a:t>
            </a:r>
            <a:r>
              <a:rPr lang="tr-TR" dirty="0" err="1" smtClean="0"/>
              <a:t>Schilkrout’un</a:t>
            </a:r>
            <a:r>
              <a:rPr lang="tr-TR" dirty="0" smtClean="0"/>
              <a:t> Nijerya’nın Kano bölgesindeki eve kapanmış olan </a:t>
            </a:r>
            <a:r>
              <a:rPr lang="tr-TR" dirty="0" err="1" smtClean="0"/>
              <a:t>Hausa</a:t>
            </a:r>
            <a:r>
              <a:rPr lang="tr-TR" dirty="0" smtClean="0"/>
              <a:t> kadınları üzerindeki çalışması, kadınların yüksek ekonomik etkinlikleri ve göreli özerkliklerini içeren tipik Batı Afrika kalıbının, aile yapısı içinde cinsiyete göre işbölümü ile ilgili İslami kurallarla birlikte devam ettiğini gösteriyor.  </a:t>
            </a:r>
            <a:endParaRPr lang="tr-TR" dirty="0"/>
          </a:p>
        </p:txBody>
      </p:sp>
    </p:spTree>
    <p:extLst>
      <p:ext uri="{BB962C8B-B14F-4D97-AF65-F5344CB8AC3E}">
        <p14:creationId xmlns:p14="http://schemas.microsoft.com/office/powerpoint/2010/main" val="35471439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smtClean="0"/>
          </a:p>
          <a:p>
            <a:r>
              <a:rPr lang="tr-TR" dirty="0" err="1" smtClean="0"/>
              <a:t>Schilkrout</a:t>
            </a:r>
            <a:r>
              <a:rPr lang="tr-TR" dirty="0" smtClean="0"/>
              <a:t>, kadınların, çocuklarının emeği üzerindeki denetimleri sayesinde ideal hane içi ekonomisini alt üst ettiklerini; böylece pazarla doğrudan ilişkiye girmeden hazır gıda ticareti yapabildiklerini belirtiyor.</a:t>
            </a:r>
            <a:endParaRPr lang="tr-TR" dirty="0"/>
          </a:p>
        </p:txBody>
      </p:sp>
    </p:spTree>
    <p:extLst>
      <p:ext uri="{BB962C8B-B14F-4D97-AF65-F5344CB8AC3E}">
        <p14:creationId xmlns:p14="http://schemas.microsoft.com/office/powerpoint/2010/main" val="17099057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54954" y="973668"/>
            <a:ext cx="8761413" cy="925470"/>
          </a:xfrm>
        </p:spPr>
        <p:txBody>
          <a:bodyPr/>
          <a:lstStyle/>
          <a:p>
            <a:r>
              <a:rPr lang="tr-TR" dirty="0" smtClean="0"/>
              <a:t>Boyun Eğme ve Yönlendirme: Klasik Ataerkillik ve Kadınlar</a:t>
            </a:r>
            <a:endParaRPr lang="tr-TR" dirty="0"/>
          </a:p>
        </p:txBody>
      </p:sp>
      <p:sp>
        <p:nvSpPr>
          <p:cNvPr id="3" name="İçerik Yer Tutucusu 2"/>
          <p:cNvSpPr>
            <a:spLocks noGrp="1"/>
          </p:cNvSpPr>
          <p:nvPr>
            <p:ph idx="1"/>
          </p:nvPr>
        </p:nvSpPr>
        <p:spPr/>
        <p:txBody>
          <a:bodyPr/>
          <a:lstStyle/>
          <a:p>
            <a:r>
              <a:rPr lang="tr-TR" dirty="0" smtClean="0"/>
              <a:t>Klasik ataerkilliğin en açık örnekleri, Kuzey Afrika’da, Müslüman Ortadoğu’da, Güney ve Doğu Asya’da bulunur. </a:t>
            </a:r>
          </a:p>
          <a:p>
            <a:endParaRPr lang="tr-TR" dirty="0" smtClean="0"/>
          </a:p>
          <a:p>
            <a:r>
              <a:rPr lang="tr-TR" dirty="0" smtClean="0"/>
              <a:t>Klasik ataerkilliğin yeniden üretiminin anahtarı, aynı zamanda tarım toplumlarındaki köylülüğün yeniden üretimi ile de ilişkili olan </a:t>
            </a:r>
            <a:r>
              <a:rPr lang="tr-TR" dirty="0" err="1" smtClean="0"/>
              <a:t>atasoylu</a:t>
            </a:r>
            <a:r>
              <a:rPr lang="tr-TR" dirty="0" smtClean="0"/>
              <a:t> geniş hanenin işleyişinde yatar.  </a:t>
            </a:r>
            <a:endParaRPr lang="tr-TR" dirty="0"/>
          </a:p>
        </p:txBody>
      </p:sp>
    </p:spTree>
    <p:extLst>
      <p:ext uri="{BB962C8B-B14F-4D97-AF65-F5344CB8AC3E}">
        <p14:creationId xmlns:p14="http://schemas.microsoft.com/office/powerpoint/2010/main" val="3122892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Demografik ve öteki sınırlamalar üç kuşak </a:t>
            </a:r>
            <a:r>
              <a:rPr lang="tr-TR" dirty="0" err="1" smtClean="0"/>
              <a:t>atayerli</a:t>
            </a:r>
            <a:r>
              <a:rPr lang="tr-TR" dirty="0" smtClean="0"/>
              <a:t> hanenin sayısal varlığını azaltmış olsa da, bu hanenin güçlü bir kültürel ideali temsil </a:t>
            </a:r>
            <a:r>
              <a:rPr lang="tr-TR" dirty="0" err="1" smtClean="0"/>
              <a:t>ettiğineilişkin</a:t>
            </a:r>
            <a:r>
              <a:rPr lang="tr-TR" dirty="0" smtClean="0"/>
              <a:t> hiç kuşku yoktur. </a:t>
            </a:r>
          </a:p>
          <a:p>
            <a:endParaRPr lang="tr-TR" dirty="0" smtClean="0"/>
          </a:p>
          <a:p>
            <a:r>
              <a:rPr lang="tr-TR" dirty="0" err="1" smtClean="0"/>
              <a:t>Atasoylu-atayerli</a:t>
            </a:r>
            <a:r>
              <a:rPr lang="tr-TR" dirty="0" smtClean="0"/>
              <a:t> bileşimin kadınlar için sonuçları dikkat çekecek derecede benzer olmakla kalmaz, aynı zamanda Hinduizm, </a:t>
            </a:r>
            <a:r>
              <a:rPr lang="tr-TR" dirty="0" err="1" smtClean="0"/>
              <a:t>Konfüçyüsçülük</a:t>
            </a:r>
            <a:r>
              <a:rPr lang="tr-TR" dirty="0" smtClean="0"/>
              <a:t> ve İslamiyet gibi kültürel ve dini sınırları aşan denetim ve itaat biçimlerini gerektirir. </a:t>
            </a:r>
            <a:endParaRPr lang="tr-TR" dirty="0"/>
          </a:p>
        </p:txBody>
      </p:sp>
    </p:spTree>
    <p:extLst>
      <p:ext uri="{BB962C8B-B14F-4D97-AF65-F5344CB8AC3E}">
        <p14:creationId xmlns:p14="http://schemas.microsoft.com/office/powerpoint/2010/main" val="41398615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smtClean="0"/>
              <a:t>Klasik ataerkillik altında kızlar, küçük yaşta, başında kayınpederin olduğu haneye evlilik yoluyla verilirler. Orada bu kızlar yalnızca bütün erkekler değil, aynı zamanda kendilerinden daha yaşlı kadınlar, özellikle de kayınvalideleri tarafından ezilirler. </a:t>
            </a:r>
          </a:p>
          <a:p>
            <a:endParaRPr lang="tr-TR" dirty="0" smtClean="0"/>
          </a:p>
          <a:p>
            <a:r>
              <a:rPr lang="tr-TR" dirty="0" smtClean="0"/>
              <a:t>Türk kadınlarının geleneksel konumu, ataerkil hanedeki konumları bir ölçüde akraba evliliği ve kendi ailelerine başvurabilme yoluyla rahatlayan Arap kadınlarından çok, devrim öncesi Çinli kadınların ‘el kızı’ konumlarına benzer.  </a:t>
            </a:r>
            <a:endParaRPr lang="tr-TR" dirty="0"/>
          </a:p>
        </p:txBody>
      </p:sp>
    </p:spTree>
    <p:extLst>
      <p:ext uri="{BB962C8B-B14F-4D97-AF65-F5344CB8AC3E}">
        <p14:creationId xmlns:p14="http://schemas.microsoft.com/office/powerpoint/2010/main" val="20976098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Klasik ataerkilliğin ahlaki düzeninin, bunun yanı sıra da erkeklerin kadınlara, yaşlıların gençlere hükmedebilmesi, belli maddi koşullara bağlıdır. Bu koşullardaki değişimler, değer düzenini ciddi olarak aşındırabilir. </a:t>
            </a:r>
          </a:p>
          <a:p>
            <a:r>
              <a:rPr lang="tr-TR" dirty="0" smtClean="0"/>
              <a:t>Bu, sistemin hem anahtarı hem de çelişkisidir: ‘‘Erkek sorumluluğu toplumsal beklentiler aracılığıyla denetlenirken erkek otoritesinin maddi bir temeli vardır. ’’</a:t>
            </a:r>
            <a:endParaRPr lang="tr-TR" dirty="0"/>
          </a:p>
        </p:txBody>
      </p:sp>
    </p:spTree>
    <p:extLst>
      <p:ext uri="{BB962C8B-B14F-4D97-AF65-F5344CB8AC3E}">
        <p14:creationId xmlns:p14="http://schemas.microsoft.com/office/powerpoint/2010/main" val="12505196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42412" y="650111"/>
            <a:ext cx="8761413" cy="1150554"/>
          </a:xfrm>
        </p:spPr>
        <p:txBody>
          <a:bodyPr/>
          <a:lstStyle/>
          <a:p>
            <a:r>
              <a:rPr lang="tr-TR" dirty="0" smtClean="0"/>
              <a:t>Ataerkil Pazarlığın Çöküşü: Muhafazakarlığa Dönüş mü, Radikal Protesto mu</a:t>
            </a:r>
            <a:r>
              <a:rPr lang="tr-TR" dirty="0" smtClean="0">
                <a:latin typeface="Arial" panose="020B0604020202020204" pitchFamily="34" charset="0"/>
                <a:cs typeface="Arial" panose="020B0604020202020204" pitchFamily="34" charset="0"/>
              </a:rPr>
              <a:t>?</a:t>
            </a:r>
            <a:endParaRPr lang="tr-TR" dirty="0"/>
          </a:p>
        </p:txBody>
      </p:sp>
      <p:sp>
        <p:nvSpPr>
          <p:cNvPr id="3" name="İçerik Yer Tutucusu 2"/>
          <p:cNvSpPr>
            <a:spLocks noGrp="1"/>
          </p:cNvSpPr>
          <p:nvPr>
            <p:ph idx="1"/>
          </p:nvPr>
        </p:nvSpPr>
        <p:spPr/>
        <p:txBody>
          <a:bodyPr/>
          <a:lstStyle/>
          <a:p>
            <a:r>
              <a:rPr lang="tr-TR" dirty="0" smtClean="0"/>
              <a:t>Klasik ataerkilliğin maddi temelleri yeni piyasa güçleri, kırsal kesimde kapitalistleşme ve ekonomik marjinalleştirme ve yoksullaşma süreçlerinin etkisi altında çöküyor. Bu sistemin çöküşünü doğuran tek bir neden olmadığı halde sonuçları neredeyse tek tiptir. </a:t>
            </a:r>
          </a:p>
          <a:p>
            <a:endParaRPr lang="tr-TR" dirty="0" smtClean="0"/>
          </a:p>
          <a:p>
            <a:r>
              <a:rPr lang="tr-TR" dirty="0" smtClean="0"/>
              <a:t>Klasik ataerkilliğin çöküşü, genç erkeklerin babalarından daha erken bağımsızlaşması ve baba hanesinden daha erken ayrılmalarıyla sonuçlandı.</a:t>
            </a:r>
            <a:endParaRPr lang="tr-TR" dirty="0"/>
          </a:p>
        </p:txBody>
      </p:sp>
    </p:spTree>
    <p:extLst>
      <p:ext uri="{BB962C8B-B14F-4D97-AF65-F5344CB8AC3E}">
        <p14:creationId xmlns:p14="http://schemas.microsoft.com/office/powerpoint/2010/main" val="40860956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süreç kadınların kaynanaların denetiminden kurtulmaları ve kendi hanelerinin başına daha erken geçmelerine yol açarken aynı zamanda, bu kadınların ilerde itaatkar gelinlerle çevrili olacaklarına ilişkin beklentilerinin de sonu demekti. </a:t>
            </a:r>
          </a:p>
          <a:p>
            <a:r>
              <a:rPr lang="tr-TR" dirty="0" smtClean="0"/>
              <a:t>Arada kalmış bir kadın kuşağı için bu dönüşüm tam bir kişisel trajedi olabilir; çünkü onlar daha önce ataerkil pazarlıkta ağır bir bedel ödeyip </a:t>
            </a:r>
            <a:r>
              <a:rPr lang="tr-TR" dirty="0" err="1" smtClean="0"/>
              <a:t>vadedilen</a:t>
            </a:r>
            <a:r>
              <a:rPr lang="tr-TR" dirty="0" smtClean="0"/>
              <a:t> faydaları elde edemediler. </a:t>
            </a:r>
            <a:endParaRPr lang="tr-TR" dirty="0"/>
          </a:p>
        </p:txBody>
      </p:sp>
    </p:spTree>
    <p:extLst>
      <p:ext uri="{BB962C8B-B14F-4D97-AF65-F5344CB8AC3E}">
        <p14:creationId xmlns:p14="http://schemas.microsoft.com/office/powerpoint/2010/main" val="8237051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smtClean="0"/>
          </a:p>
          <a:p>
            <a:r>
              <a:rPr lang="tr-TR" dirty="0" smtClean="0"/>
              <a:t>Bu nedenle klasik ataerkillik bir bunalıma girdiğinde, pek çok kadın yükümlülüklerini yerine getirmeyi sürdürmeleri için erkeklere baskı yapmaya devam edebilir ve çok uç koşullar dışında, çizgi dışına çıkarak ve saygınlığını yitirerek iddialarının temelini tehlikeye atmaya yanaşmaz. </a:t>
            </a:r>
            <a:endParaRPr lang="tr-TR" dirty="0"/>
          </a:p>
        </p:txBody>
      </p:sp>
    </p:spTree>
    <p:extLst>
      <p:ext uri="{BB962C8B-B14F-4D97-AF65-F5344CB8AC3E}">
        <p14:creationId xmlns:p14="http://schemas.microsoft.com/office/powerpoint/2010/main" val="9364481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Batı’da toplumsal cinsiyet ilişkilerine dair tarihsel araştırmaların çokluğuna karşı Müslüman toplumlarda kadın meselesi hala İslam dininin temel ilkeleri ve bunların kadınlar üzerindeki etkilerine ilişkin tarih dışı kabullerin egemenliğindedir. </a:t>
            </a:r>
          </a:p>
          <a:p>
            <a:endParaRPr lang="tr-TR" dirty="0" smtClean="0"/>
          </a:p>
          <a:p>
            <a:r>
              <a:rPr lang="tr-TR" dirty="0" smtClean="0"/>
              <a:t>Kendini feminist olarak tanımlayan bazı Müslüman akademisyenler, dini kaynakların tefsirine özellikle önem veriyorlar. Bu yazıların tipik özelliği İslamiyet’in kadın haklarıyla bağdaştığını kanıtlamaya çalışmalarıdır. En çok kullanılan kaynaklar Kur’an, hadisler ve İslamiyet’in ilk dönemlerinde yaşamış önemli kadınların hayatları olmaya devam ediyor. </a:t>
            </a:r>
            <a:endParaRPr lang="tr-TR" dirty="0"/>
          </a:p>
        </p:txBody>
      </p:sp>
    </p:spTree>
    <p:extLst>
      <p:ext uri="{BB962C8B-B14F-4D97-AF65-F5344CB8AC3E}">
        <p14:creationId xmlns:p14="http://schemas.microsoft.com/office/powerpoint/2010/main" val="15692751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Ataerkillik: Sorunlu Bir Kavram</a:t>
            </a:r>
            <a:endParaRPr lang="tr-TR" dirty="0"/>
          </a:p>
        </p:txBody>
      </p:sp>
      <p:sp>
        <p:nvSpPr>
          <p:cNvPr id="3" name="İçerik Yer Tutucusu 2"/>
          <p:cNvSpPr>
            <a:spLocks noGrp="1"/>
          </p:cNvSpPr>
          <p:nvPr>
            <p:ph idx="1"/>
          </p:nvPr>
        </p:nvSpPr>
        <p:spPr/>
        <p:txBody>
          <a:bodyPr/>
          <a:lstStyle/>
          <a:p>
            <a:r>
              <a:rPr lang="tr-TR" dirty="0" smtClean="0"/>
              <a:t>Terimi oldukça özgür bir kullanımla, erkek egemenliğinin neredeyse her biçim ve örneğine uygulayanlar ilk olarak radikal feministlerdi. Bu şekilde tanımlanan ataerkillik her yere yayılmış, hemen hemen zaman dışı bir olgu olduğu için, tezahürleri her yerde görülebilirdi; ancak simgesel ve psikolojik alanlar araştırmanın öncelikli alanları olarak öne çıkıyordu. </a:t>
            </a:r>
          </a:p>
          <a:p>
            <a:r>
              <a:rPr lang="tr-TR" dirty="0" smtClean="0"/>
              <a:t>Marksist ya da sosyalist feminizmde, kavramın oldukça farklı bir tarihi vardır. Başlangıçta ataerkillik bir artık kategori olarak ortaya çıkmıştı; çünkü cinsiyete dayalı ezme ve sömürü biçimleri diğer biçimlere indirgenemiyordu. Bu açıdan, kapitalizmin işleyişiyle açıklanamayan olgular, kendi işleyiş kuralları olan, bağlantılı ama ayrı bir sistem, yani ataerkillik mantığı içine yerleştirilebiliyordu. </a:t>
            </a:r>
            <a:endParaRPr lang="tr-TR" dirty="0"/>
          </a:p>
        </p:txBody>
      </p:sp>
    </p:spTree>
    <p:extLst>
      <p:ext uri="{BB962C8B-B14F-4D97-AF65-F5344CB8AC3E}">
        <p14:creationId xmlns:p14="http://schemas.microsoft.com/office/powerpoint/2010/main" val="13103729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bakış açısı, cinsler arasındaki toplumsal ilişkilere maddi bir temel atfettiği ve ataerkilliği tarihsel dönüşümlerin konusu haline getirdiği için bazı avantajlara sahipti. </a:t>
            </a:r>
          </a:p>
          <a:p>
            <a:r>
              <a:rPr lang="tr-TR" dirty="0" smtClean="0"/>
              <a:t>Üretim tarzları ve biçimleri, işgücünün cinsiyete göre ayrılması, yaş ve toplumsal cinsiyet hiyerarşisi arasındaki karşılıklı ilişkilere verilen önem, toplumsal cinsiyetin </a:t>
            </a:r>
            <a:r>
              <a:rPr lang="tr-TR" dirty="0" err="1" smtClean="0"/>
              <a:t>psikodinamikleri</a:t>
            </a:r>
            <a:r>
              <a:rPr lang="tr-TR" dirty="0" smtClean="0"/>
              <a:t> ve kültürel yapıların değişebileceği anlamına gelir. Ancak genelde tartışmaların çoğu hala sanayi ve sanayi sonrası kapitalizmin toplumsal cinsiyet ilişkileri üzerindeki etkileri temel alıyor; daha geniş bir karşılaştırmalı </a:t>
            </a:r>
            <a:r>
              <a:rPr lang="tr-TR" dirty="0" err="1" smtClean="0"/>
              <a:t>perpektif</a:t>
            </a:r>
            <a:r>
              <a:rPr lang="tr-TR" dirty="0" smtClean="0"/>
              <a:t> içinde bağlantı kurma girişimleri daha az. </a:t>
            </a:r>
            <a:endParaRPr lang="tr-TR" dirty="0"/>
          </a:p>
        </p:txBody>
      </p:sp>
    </p:spTree>
    <p:extLst>
      <p:ext uri="{BB962C8B-B14F-4D97-AF65-F5344CB8AC3E}">
        <p14:creationId xmlns:p14="http://schemas.microsoft.com/office/powerpoint/2010/main" val="15510018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Kimileri üretim tarzları, akrabalık sistemleri ve kadınların konumlarına ilişkin göstergeler arasında sistemli ilişkiler kurmaya ağırlık verdiler.</a:t>
            </a:r>
          </a:p>
          <a:p>
            <a:r>
              <a:rPr lang="tr-TR" dirty="0" smtClean="0"/>
              <a:t>Örneğin </a:t>
            </a:r>
            <a:r>
              <a:rPr lang="tr-TR" dirty="0" err="1" smtClean="0"/>
              <a:t>Boserup</a:t>
            </a:r>
            <a:r>
              <a:rPr lang="tr-TR" dirty="0" smtClean="0"/>
              <a:t>, erkek veya kadın emeğinin daha ağır bastığı tarımsal üretim sistemleri arasında nüfus yoğunluğu, teknoloji ve hasat türüyle bağlantılı olarak bir ayrım yaptı. </a:t>
            </a:r>
          </a:p>
          <a:p>
            <a:r>
              <a:rPr lang="tr-TR" dirty="0" smtClean="0"/>
              <a:t>Genellikle Sahra-altı </a:t>
            </a:r>
            <a:r>
              <a:rPr lang="tr-TR" dirty="0" err="1" smtClean="0"/>
              <a:t>Afrikası’nda</a:t>
            </a:r>
            <a:r>
              <a:rPr lang="tr-TR" dirty="0" smtClean="0"/>
              <a:t> yaygın olan kadına dayalı üretim sistemlerinin özelliği, yaygın topraklar, düşük nüfus yoğunluğu, dönüşümlü nadas ve temel araç olarak çapa kullanımıdır. Tarlayı ekime hazırlamak gibi </a:t>
            </a:r>
            <a:r>
              <a:rPr lang="tr-TR" dirty="0" err="1" smtClean="0"/>
              <a:t>işleren</a:t>
            </a:r>
            <a:r>
              <a:rPr lang="tr-TR" dirty="0" smtClean="0"/>
              <a:t> ayrı olarak temel yiyecek üretimi, </a:t>
            </a:r>
            <a:r>
              <a:rPr lang="tr-TR" dirty="0" err="1" smtClean="0"/>
              <a:t>Boserup’a</a:t>
            </a:r>
            <a:r>
              <a:rPr lang="tr-TR" dirty="0" smtClean="0"/>
              <a:t> göre birincil olarak, kendilerini ve çocuklarını geçindirecek artık ürünlerini pazarlama yeteneğine ve yüksek bir hareketliliğe sahip olan kadınların sorumluluğundadır. </a:t>
            </a:r>
            <a:endParaRPr lang="tr-TR" dirty="0"/>
          </a:p>
        </p:txBody>
      </p:sp>
    </p:spTree>
    <p:extLst>
      <p:ext uri="{BB962C8B-B14F-4D97-AF65-F5344CB8AC3E}">
        <p14:creationId xmlns:p14="http://schemas.microsoft.com/office/powerpoint/2010/main" val="18077923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Daha çok Asya’da görülen erkeğe dayalı üretim sistemleri, daha yüksek nüfus yoğunluğu, üretkenliği arttırılması ihtiyacı ve erkekler tarafında saban ve büyükbaş hayvan kullanımı koşulları altında yaygındır. Bu üretim sisteminde hanenin kadınları tarladaki tarım işlerinden muaftır ve ev işleriyle uğraşırlar ve genellikle aile onuru ve saygınlığının simgesi olarak görülürler. (Müslüman kadınların örtünmesi veya Hintli </a:t>
            </a:r>
            <a:r>
              <a:rPr lang="tr-TR" dirty="0" err="1" smtClean="0"/>
              <a:t>purdah</a:t>
            </a:r>
            <a:r>
              <a:rPr lang="tr-TR" dirty="0" smtClean="0"/>
              <a:t> sisteminde olduğu gibi.) Bu kadınlar hem ekonomik destek hem de simgesel barınma anlamında giderek erkeklere daha bağımlı hale gelirler. </a:t>
            </a:r>
            <a:endParaRPr lang="tr-TR" dirty="0"/>
          </a:p>
        </p:txBody>
      </p:sp>
    </p:spTree>
    <p:extLst>
      <p:ext uri="{BB962C8B-B14F-4D97-AF65-F5344CB8AC3E}">
        <p14:creationId xmlns:p14="http://schemas.microsoft.com/office/powerpoint/2010/main" val="15912313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Kadınların ezilmelerinde geçime katılım biçimlerini vurgulayan yaklaşımlar ‘üretimci’ eğilimleri nedeniyle eleştirildiler. Kadınların konumunun, son derece çeşitli olabilen üretime katılım açısından açıklanamayacağı; yeniden üretimdeki rollerine atıfta bulunarak daha iyi anlaşılabileceği öne sürüldü. </a:t>
            </a:r>
            <a:endParaRPr lang="tr-TR" dirty="0"/>
          </a:p>
        </p:txBody>
      </p:sp>
    </p:spTree>
    <p:extLst>
      <p:ext uri="{BB962C8B-B14F-4D97-AF65-F5344CB8AC3E}">
        <p14:creationId xmlns:p14="http://schemas.microsoft.com/office/powerpoint/2010/main" val="39467299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54954" y="973667"/>
            <a:ext cx="8761413" cy="932405"/>
          </a:xfrm>
        </p:spPr>
        <p:txBody>
          <a:bodyPr/>
          <a:lstStyle/>
          <a:p>
            <a:r>
              <a:rPr lang="tr-TR" dirty="0" smtClean="0"/>
              <a:t>Özerklik ve Protesto: Sahra-altı </a:t>
            </a:r>
            <a:r>
              <a:rPr lang="tr-TR" dirty="0" err="1" smtClean="0"/>
              <a:t>Afrikası’ndan</a:t>
            </a:r>
            <a:r>
              <a:rPr lang="tr-TR" dirty="0"/>
              <a:t> </a:t>
            </a:r>
            <a:r>
              <a:rPr lang="tr-TR" dirty="0" smtClean="0"/>
              <a:t>Bazı Örnekler</a:t>
            </a:r>
            <a:endParaRPr lang="tr-TR" dirty="0"/>
          </a:p>
        </p:txBody>
      </p:sp>
      <p:sp>
        <p:nvSpPr>
          <p:cNvPr id="3" name="İçerik Yer Tutucusu 2"/>
          <p:cNvSpPr>
            <a:spLocks noGrp="1"/>
          </p:cNvSpPr>
          <p:nvPr>
            <p:ph idx="1"/>
          </p:nvPr>
        </p:nvSpPr>
        <p:spPr/>
        <p:txBody>
          <a:bodyPr/>
          <a:lstStyle/>
          <a:p>
            <a:r>
              <a:rPr lang="tr-TR" dirty="0" smtClean="0"/>
              <a:t>Afrika’daki çok eşliliğin kadınlar için yarattığı özgüvensizlik, genişletmek için açıkça uğraştıkları göreli özerklik alanlarıyla dengeleniyor. Erkeklerin karılarına bakma yükümlülükleri bazı durumlarda kural olsa da, gerçekte göreli olarak düşük. </a:t>
            </a:r>
            <a:endParaRPr lang="tr-TR" dirty="0"/>
          </a:p>
          <a:p>
            <a:r>
              <a:rPr lang="tr-TR" dirty="0" smtClean="0"/>
              <a:t>Tipik olarak, kocasından farklı derecelerde destek alsa da, eğitim masrafları dahil olmak üzere çocuklarının ve kendisinin geçiminin esas sorumlusu kadın. Kocalarına tümüyle bağımlı olmakla kadınların kaybedecekleri çok, kazanacakları az şey var ve sürdürmeye uğraştıkları hassas dengeyi bozan projelere haklı olarak direniyorlar. </a:t>
            </a:r>
            <a:endParaRPr lang="tr-TR" dirty="0"/>
          </a:p>
        </p:txBody>
      </p:sp>
    </p:spTree>
    <p:extLst>
      <p:ext uri="{BB962C8B-B14F-4D97-AF65-F5344CB8AC3E}">
        <p14:creationId xmlns:p14="http://schemas.microsoft.com/office/powerpoint/2010/main" val="26698681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smtClean="0"/>
          </a:p>
          <a:p>
            <a:r>
              <a:rPr lang="tr-TR" dirty="0" smtClean="0"/>
              <a:t>Afrika akrabalık sistemlerinde Afrika toplumlarının dünya ekonomisiyle farklı bütünleşme biçimleri de dahil olmak üzere, karmaşık tarihsel süreçler temelinde oluşan evlilik biçimleri, yerleşim, soy ve miras bakımından önemli farklılaşmaları var. Bununla beraber kadınların evlilik ve Pazar stratejilerini belirleyen, ideolojik ya da pratik açıdan aile birliğinin birleşik bir kurum gibi davranmadığı hallerin açık örneklerini bulabildiğimiz geniş bir Afrika-</a:t>
            </a:r>
            <a:r>
              <a:rPr lang="tr-TR" dirty="0" err="1" smtClean="0"/>
              <a:t>Karayip</a:t>
            </a:r>
            <a:r>
              <a:rPr lang="tr-TR" dirty="0" smtClean="0"/>
              <a:t> kalıbı da var. </a:t>
            </a:r>
            <a:endParaRPr lang="tr-TR" dirty="0"/>
          </a:p>
        </p:txBody>
      </p:sp>
    </p:spTree>
    <p:extLst>
      <p:ext uri="{BB962C8B-B14F-4D97-AF65-F5344CB8AC3E}">
        <p14:creationId xmlns:p14="http://schemas.microsoft.com/office/powerpoint/2010/main" val="13937352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Slice</Template>
  <TotalTime>146</TotalTime>
  <Words>1146</Words>
  <Application>Microsoft Office PowerPoint</Application>
  <PresentationFormat>Geniş ekran</PresentationFormat>
  <Paragraphs>44</Paragraphs>
  <Slides>18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18</vt:i4>
      </vt:variant>
    </vt:vector>
  </HeadingPairs>
  <TitlesOfParts>
    <vt:vector size="22" baseType="lpstr">
      <vt:lpstr>Arial</vt:lpstr>
      <vt:lpstr>Century Gothic</vt:lpstr>
      <vt:lpstr>Wingdings 3</vt:lpstr>
      <vt:lpstr>İyon Toplantı Odası</vt:lpstr>
      <vt:lpstr>İSLAM VE ATAERKİLLİK </vt:lpstr>
      <vt:lpstr>PowerPoint Sunusu</vt:lpstr>
      <vt:lpstr>Ataerkillik: Sorunlu Bir Kavram</vt:lpstr>
      <vt:lpstr>PowerPoint Sunusu</vt:lpstr>
      <vt:lpstr>PowerPoint Sunusu</vt:lpstr>
      <vt:lpstr>PowerPoint Sunusu</vt:lpstr>
      <vt:lpstr>PowerPoint Sunusu</vt:lpstr>
      <vt:lpstr>Özerklik ve Protesto: Sahra-altı Afrikası’ndan Bazı Örnekler</vt:lpstr>
      <vt:lpstr>PowerPoint Sunusu</vt:lpstr>
      <vt:lpstr>PowerPoint Sunusu</vt:lpstr>
      <vt:lpstr>PowerPoint Sunusu</vt:lpstr>
      <vt:lpstr>Boyun Eğme ve Yönlendirme: Klasik Ataerkillik ve Kadınlar</vt:lpstr>
      <vt:lpstr>PowerPoint Sunusu</vt:lpstr>
      <vt:lpstr>PowerPoint Sunusu</vt:lpstr>
      <vt:lpstr>PowerPoint Sunusu</vt:lpstr>
      <vt:lpstr>Ataerkil Pazarlığın Çöküşü: Muhafazakarlığa Dönüş mü, Radikal Protesto mu?</vt:lpstr>
      <vt:lpstr>PowerPoint Sunusu</vt:lpstr>
      <vt:lpstr>PowerPoint Sunusu</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İSLAM VE ATAERKİLLİK</dc:title>
  <dc:creator>Gizem Yılmaz</dc:creator>
  <cp:lastModifiedBy>Gizem Yılmaz</cp:lastModifiedBy>
  <cp:revision>18</cp:revision>
  <dcterms:created xsi:type="dcterms:W3CDTF">2019-10-09T16:34:48Z</dcterms:created>
  <dcterms:modified xsi:type="dcterms:W3CDTF">2019-10-09T20:15:56Z</dcterms:modified>
</cp:coreProperties>
</file>