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1" r:id="rId4"/>
    <p:sldId id="284" r:id="rId5"/>
    <p:sldId id="282" r:id="rId6"/>
    <p:sldId id="283" r:id="rId7"/>
    <p:sldId id="280" r:id="rId8"/>
    <p:sldId id="272" r:id="rId9"/>
    <p:sldId id="278" r:id="rId10"/>
    <p:sldId id="28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87237" y="872982"/>
            <a:ext cx="9144000" cy="2387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Bilimsel Yöntem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82436" y="3823711"/>
            <a:ext cx="9144000" cy="1655762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0815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İçerik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Bilimsel </a:t>
            </a:r>
            <a:r>
              <a:rPr lang="tr-TR" dirty="0" smtClean="0"/>
              <a:t>Yöntem</a:t>
            </a:r>
            <a:endParaRPr lang="tr-TR" dirty="0"/>
          </a:p>
          <a:p>
            <a:r>
              <a:rPr lang="tr-TR" dirty="0" smtClean="0"/>
              <a:t>Bilimsel Yöntemin Temel </a:t>
            </a:r>
            <a:r>
              <a:rPr lang="tr-TR" dirty="0" smtClean="0"/>
              <a:t>Varsayımları</a:t>
            </a:r>
            <a:endParaRPr lang="tr-TR" dirty="0"/>
          </a:p>
          <a:p>
            <a:r>
              <a:rPr lang="tr-TR" dirty="0" smtClean="0"/>
              <a:t>Bilimsel Yöntemin Basamakları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56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</a:t>
            </a:r>
            <a:r>
              <a:rPr lang="tr-TR" sz="3600" b="1" dirty="0" smtClean="0"/>
              <a:t>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Olgusal </a:t>
            </a:r>
            <a:r>
              <a:rPr lang="tr-TR" dirty="0"/>
              <a:t>nitelikli problem çözmenin, bilim üretmenin bilinen ve belli süreçleri olan, en güvenilir yolu olarak kabul edilir 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2012). 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Bilimsel </a:t>
            </a:r>
            <a:r>
              <a:rPr lang="tr-TR" dirty="0" smtClean="0"/>
              <a:t>yaklaşım, </a:t>
            </a:r>
            <a:r>
              <a:rPr lang="tr-TR" dirty="0"/>
              <a:t>bulguların deneysel gerekçesini göstermek için gerekli standart ve yöntemleri içerir. Olgular arasındaki uygunluk veya benzerlikleri, dünyada olmakta ve olmuş olanı gösterir.  Bu standartları ve yöntemleri ifade etmeye bilimsel yöntem </a:t>
            </a:r>
            <a:r>
              <a:rPr lang="tr-TR" dirty="0" smtClean="0"/>
              <a:t>denir</a:t>
            </a:r>
            <a:r>
              <a:rPr lang="tr-TR" dirty="0"/>
              <a:t> </a:t>
            </a:r>
            <a:r>
              <a:rPr lang="tr-TR" dirty="0" smtClean="0"/>
              <a:t>(Büyüköztürk, 2013)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8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Bilimsel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4415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Bilimsel yaklaşım bulguların deneysel gerekçesini göstermek için gerekli standart ve yöntemleri içerir. Olgular arasındaki uygunluk veya benzerlikleri, dünyada olmakta ve olmuş olanı gösterir.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Bilimsel yöntem, insan bilgilerinde sınır olmadığını, sorularda sonsuzluk olduğunu ve her zaman öğrenilebilecek daha çok şey olduğunu öğrenmemizi </a:t>
            </a:r>
            <a:r>
              <a:rPr lang="tr-TR" dirty="0" smtClean="0"/>
              <a:t>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407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Bilimsel yöntem;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466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Belli süreçlerden oluşur ve bu yönüyle denetime açıktır.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Açık seçiktir.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Denetlenebilir.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Yansızdır.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Eleştirici ve düzelticidir.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Deneyicidir.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Seçicidir, gelişigüzel değildir.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Akla uygundur.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Duyarlığı yüksektir, duyarlığı yüksek ölçme araçları kullanılır.</a:t>
            </a:r>
          </a:p>
          <a:p>
            <a:pPr marL="0" indent="0" algn="just">
              <a:buNone/>
            </a:pPr>
            <a:r>
              <a:rPr lang="tr-TR" altLang="tr-TR" sz="2400" dirty="0">
                <a:cs typeface="Calibri" panose="020F0502020204030204" pitchFamily="34" charset="0"/>
              </a:rPr>
              <a:t>Problem çözmenin en güvenilir yoludur.</a:t>
            </a:r>
            <a:endParaRPr lang="en-US" altLang="tr-TR" sz="2400" dirty="0"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tr-TR" sz="2400" dirty="0" smtClean="0">
                <a:cs typeface="Calibri" panose="020F0502020204030204" pitchFamily="34" charset="0"/>
              </a:rPr>
              <a:t>(</a:t>
            </a:r>
            <a:r>
              <a:rPr lang="tr-TR" sz="2400" dirty="0" err="1" smtClean="0">
                <a:cs typeface="Calibri" panose="020F0502020204030204" pitchFamily="34" charset="0"/>
              </a:rPr>
              <a:t>Karasar</a:t>
            </a:r>
            <a:r>
              <a:rPr lang="tr-TR" sz="2400" dirty="0" smtClean="0">
                <a:cs typeface="Calibri" panose="020F0502020204030204" pitchFamily="34" charset="0"/>
              </a:rPr>
              <a:t>, </a:t>
            </a:r>
            <a:r>
              <a:rPr lang="tr-TR" sz="2400" dirty="0" smtClean="0">
                <a:cs typeface="Calibri" panose="020F0502020204030204" pitchFamily="34" charset="0"/>
              </a:rPr>
              <a:t>2012)</a:t>
            </a:r>
            <a:endParaRPr lang="tr-TR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1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Bilimsel Yöntemin Temel Varsayımları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Olaylar arasında sistemli neden-sonuç ilişkileri vardır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İnsan kendisini sosyal olaylardan soyutlayarak yansızlığını koruyabilir. Böylece bilimsel gözlemciye </a:t>
            </a:r>
            <a:r>
              <a:rPr lang="tr-TR" dirty="0" smtClean="0"/>
              <a:t>güvenilebilir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Tümevarım ve tümdengelim sentezi ile geçerli ve güvenilir bilgi toplanabilir.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Olaylar metafizik görüşlere dayalı olmaksızın açıklanabilir.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61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yöntemin basamakları: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Sorunun </a:t>
            </a:r>
            <a:r>
              <a:rPr lang="tr-TR" dirty="0"/>
              <a:t>fark </a:t>
            </a:r>
            <a:r>
              <a:rPr lang="tr-TR" dirty="0" smtClean="0"/>
              <a:t>edilmesi,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sorunun tanımlanması,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çözüm </a:t>
            </a:r>
            <a:r>
              <a:rPr lang="tr-TR" dirty="0"/>
              <a:t>önerilerin tahmini,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araştırma </a:t>
            </a:r>
            <a:r>
              <a:rPr lang="tr-TR" dirty="0"/>
              <a:t>yönteminin geliştirilmesi,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verilerin </a:t>
            </a:r>
            <a:r>
              <a:rPr lang="tr-TR" dirty="0"/>
              <a:t>toplanması ve analizi,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karar </a:t>
            </a:r>
            <a:r>
              <a:rPr lang="tr-TR" dirty="0"/>
              <a:t>verme ve yorumlama. </a:t>
            </a:r>
            <a:endParaRPr lang="tr-TR" dirty="0" smtClean="0"/>
          </a:p>
          <a:p>
            <a:endParaRPr lang="tr-TR" sz="2400" dirty="0"/>
          </a:p>
          <a:p>
            <a:endParaRPr lang="tr-TR" sz="2400" dirty="0" smtClean="0"/>
          </a:p>
          <a:p>
            <a:pPr marL="0" indent="0" algn="r">
              <a:buNone/>
            </a:pP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117083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4494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Bilimsel yöntemin </a:t>
            </a:r>
            <a:r>
              <a:rPr lang="tr-TR" sz="3600" b="1" dirty="0" smtClean="0"/>
              <a:t>basamakları: </a:t>
            </a:r>
            <a:endParaRPr lang="tr-TR" sz="25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77498"/>
            <a:ext cx="10792326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/>
              <a:t>1. Güçlüğün sezilmesi – Problemin hissedilmesi: </a:t>
            </a:r>
            <a:r>
              <a:rPr lang="tr-TR" sz="2400" dirty="0" smtClean="0"/>
              <a:t>B</a:t>
            </a:r>
            <a:r>
              <a:rPr lang="tr-TR" altLang="tr-TR" sz="2400" dirty="0" smtClean="0"/>
              <a:t>irey </a:t>
            </a:r>
            <a:r>
              <a:rPr lang="tr-TR" altLang="tr-TR" sz="2400" dirty="0"/>
              <a:t>bir güçlükle karşılaşmıştır. Kişi problem durumu içindedir ve istediği sonuca varamamaktadır. </a:t>
            </a:r>
            <a:endParaRPr lang="tr-TR" sz="2400" dirty="0" smtClean="0"/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/>
              <a:t>2. Problemin tanımlanması/daraltılması: </a:t>
            </a:r>
            <a:r>
              <a:rPr lang="tr-TR" sz="2400" dirty="0" smtClean="0"/>
              <a:t>Birey,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problem yaratan çevrede bazı gözlemler yapmış, olaylar ve kanıtlar toplamış, kendisini rahatsız eden şeyin yani problemin ne olduğunu keşfetmiş ve tanımlamıştır.</a:t>
            </a:r>
            <a:endParaRPr lang="tr-TR" sz="2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/>
              <a:t>3. Çözümün tahmin edilmesi – Bazı çözüm yollarının ortaya konması: </a:t>
            </a:r>
            <a:r>
              <a:rPr lang="tr-TR" altLang="tr-TR" sz="2400" dirty="0"/>
              <a:t>Birey ilk gözlemlerinden, olaya ilişkin incelemelerinden, eski yaşantılarından yola çıkarak problemin çözümü hakkında tahminlerde bulunur.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/>
              <a:t>(</a:t>
            </a:r>
            <a:r>
              <a:rPr lang="tr-TR" sz="2400" dirty="0" err="1"/>
              <a:t>Karasar</a:t>
            </a:r>
            <a:r>
              <a:rPr lang="tr-TR" sz="2400" dirty="0"/>
              <a:t>, </a:t>
            </a:r>
            <a:r>
              <a:rPr lang="tr-TR" sz="2400" dirty="0" smtClean="0"/>
              <a:t>2012)</a:t>
            </a: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78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Bilimsel yöntemin </a:t>
            </a:r>
            <a:r>
              <a:rPr lang="tr-TR" sz="2800" b="1" dirty="0" smtClean="0"/>
              <a:t>basamakları</a:t>
            </a:r>
            <a:r>
              <a:rPr lang="tr-TR" sz="2800" b="1" dirty="0"/>
              <a:t>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/>
              <a:t>4. Gözlenebilir sınayıcıların belirlenmesi; hipotezler (</a:t>
            </a:r>
            <a:r>
              <a:rPr lang="tr-TR" sz="2400" b="1" dirty="0" err="1"/>
              <a:t>denenceler</a:t>
            </a:r>
            <a:r>
              <a:rPr lang="tr-TR" sz="2400" b="1" dirty="0"/>
              <a:t>) veya sorular olarak ifade </a:t>
            </a:r>
            <a:r>
              <a:rPr lang="tr-TR" sz="2400" b="1" dirty="0" smtClean="0"/>
              <a:t>edilmesi:</a:t>
            </a:r>
            <a:r>
              <a:rPr lang="tr-TR" sz="2400" dirty="0" smtClean="0"/>
              <a:t> T</a:t>
            </a:r>
            <a:r>
              <a:rPr lang="tr-TR" altLang="tr-TR" sz="2400" dirty="0" smtClean="0"/>
              <a:t>ümevarım </a:t>
            </a:r>
            <a:r>
              <a:rPr lang="tr-TR" altLang="tr-TR" sz="2400" dirty="0"/>
              <a:t>yoluyla önerilen </a:t>
            </a:r>
            <a:r>
              <a:rPr lang="tr-TR" altLang="tr-TR" sz="2400" dirty="0" smtClean="0"/>
              <a:t>hipotezlerden, </a:t>
            </a:r>
            <a:r>
              <a:rPr lang="tr-TR" altLang="tr-TR" sz="2400" dirty="0"/>
              <a:t>tümdengelim yoluyla beklenen durumların </a:t>
            </a:r>
            <a:r>
              <a:rPr lang="tr-TR" altLang="tr-TR" sz="2400" dirty="0" smtClean="0"/>
              <a:t>kestirimi yapılır. </a:t>
            </a: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/>
              <a:t>5. Deneme ve değerlendirmelerin yapılması – Hipotezlerin test </a:t>
            </a:r>
            <a:r>
              <a:rPr lang="tr-TR" sz="2400" b="1" dirty="0" smtClean="0"/>
              <a:t>edilmesi: </a:t>
            </a:r>
            <a:r>
              <a:rPr lang="tr-TR" sz="2400" dirty="0"/>
              <a:t>B</a:t>
            </a:r>
            <a:r>
              <a:rPr lang="tr-TR" altLang="tr-TR" sz="2400" dirty="0" smtClean="0"/>
              <a:t>irey</a:t>
            </a:r>
            <a:r>
              <a:rPr lang="tr-TR" altLang="tr-TR" sz="2400" dirty="0"/>
              <a:t>, olaylara, olgulara bakarak, kanıtlar toplayarak, </a:t>
            </a:r>
            <a:r>
              <a:rPr lang="tr-TR" altLang="tr-TR" sz="2400" dirty="0" smtClean="0"/>
              <a:t>hipotezlerin </a:t>
            </a:r>
            <a:r>
              <a:rPr lang="tr-TR" altLang="tr-TR" sz="2400" dirty="0"/>
              <a:t>doğru olup olmadığını saptamaya çalışır. </a:t>
            </a: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/>
              <a:t>6. </a:t>
            </a:r>
            <a:r>
              <a:rPr lang="tr-TR" sz="2400" b="1" dirty="0" err="1" smtClean="0"/>
              <a:t>Raporlaştırma</a:t>
            </a:r>
            <a:r>
              <a:rPr lang="tr-TR" sz="2400" b="1" dirty="0" smtClean="0"/>
              <a:t>: </a:t>
            </a:r>
            <a:r>
              <a:rPr lang="tr-TR" sz="2400" dirty="0" smtClean="0"/>
              <a:t>Elde edilen bulgular </a:t>
            </a:r>
            <a:r>
              <a:rPr lang="tr-TR" sz="2400" dirty="0" err="1" smtClean="0"/>
              <a:t>raporlaştırılır</a:t>
            </a:r>
            <a:r>
              <a:rPr lang="tr-TR" sz="2400" dirty="0" smtClean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/>
              <a:t>(</a:t>
            </a:r>
            <a:r>
              <a:rPr lang="tr-TR" sz="2400" dirty="0" err="1"/>
              <a:t>Karasar</a:t>
            </a:r>
            <a:r>
              <a:rPr lang="tr-TR" sz="2400" dirty="0"/>
              <a:t>, </a:t>
            </a:r>
            <a:r>
              <a:rPr lang="tr-TR" sz="2400" dirty="0" smtClean="0"/>
              <a:t>2012)</a:t>
            </a:r>
            <a:endParaRPr 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just">
              <a:lnSpc>
                <a:spcPct val="150000"/>
              </a:lnSpc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5706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458</Words>
  <Application>Microsoft Office PowerPoint</Application>
  <PresentationFormat>Geniş ekran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Bilimsel Yöntem</vt:lpstr>
      <vt:lpstr>İçerik</vt:lpstr>
      <vt:lpstr>Bilimsel yöntem</vt:lpstr>
      <vt:lpstr>Bilimsel yöntem</vt:lpstr>
      <vt:lpstr>Bilimsel yöntem;</vt:lpstr>
      <vt:lpstr>Bilimsel Yöntemin Temel Varsayımları</vt:lpstr>
      <vt:lpstr>Bilimsel yöntemin basamakları: </vt:lpstr>
      <vt:lpstr>Bilimsel yöntemin basamakları: </vt:lpstr>
      <vt:lpstr>Bilimsel yöntemin basamakları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74</cp:revision>
  <dcterms:created xsi:type="dcterms:W3CDTF">2017-05-17T14:13:10Z</dcterms:created>
  <dcterms:modified xsi:type="dcterms:W3CDTF">2018-01-30T12:21:28Z</dcterms:modified>
</cp:coreProperties>
</file>