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88" d="100"/>
          <a:sy n="88" d="100"/>
        </p:scale>
        <p:origin x="576"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grpSp>
        <p:nvGrpSpPr>
          <p:cNvPr id="4" name="Group 2"/>
          <p:cNvGrpSpPr>
            <a:grpSpLocks/>
          </p:cNvGrpSpPr>
          <p:nvPr/>
        </p:nvGrpSpPr>
        <p:grpSpPr bwMode="auto">
          <a:xfrm>
            <a:off x="1" y="1"/>
            <a:ext cx="12187767"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9" name="Freeform 5"/>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 name="Freeform 6"/>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1" name="Freeform 7"/>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12" name="Freeform 8"/>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6" name="Freeform 9"/>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7" name="Freeform 10"/>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5611" name="Rectangle 11"/>
          <p:cNvSpPr>
            <a:spLocks noGrp="1" noChangeArrowheads="1"/>
          </p:cNvSpPr>
          <p:nvPr>
            <p:ph type="ctrTitle" sz="quarter"/>
          </p:nvPr>
        </p:nvSpPr>
        <p:spPr>
          <a:xfrm>
            <a:off x="914400" y="1736726"/>
            <a:ext cx="10363200" cy="1920875"/>
          </a:xfrm>
        </p:spPr>
        <p:txBody>
          <a:bodyPr/>
          <a:lstStyle>
            <a:lvl1pPr>
              <a:defRPr sz="6000"/>
            </a:lvl1pPr>
          </a:lstStyle>
          <a:p>
            <a:pPr lvl="0"/>
            <a:r>
              <a:rPr lang="tr-TR" noProof="0" smtClean="0"/>
              <a:t>Asıl başlık stili için tıklatın</a:t>
            </a:r>
          </a:p>
        </p:txBody>
      </p:sp>
      <p:sp>
        <p:nvSpPr>
          <p:cNvPr id="25612" name="Rectangle 12"/>
          <p:cNvSpPr>
            <a:spLocks noGrp="1" noChangeArrowheads="1"/>
          </p:cNvSpPr>
          <p:nvPr>
            <p:ph type="subTitle" sz="quarter" idx="1"/>
          </p:nvPr>
        </p:nvSpPr>
        <p:spPr>
          <a:xfrm>
            <a:off x="1828800" y="3886200"/>
            <a:ext cx="8534400" cy="1752600"/>
          </a:xfrm>
        </p:spPr>
        <p:txBody>
          <a:bodyPr/>
          <a:lstStyle>
            <a:lvl1pPr marL="0" indent="0" algn="ctr">
              <a:buFont typeface="Wingdings" pitchFamily="2" charset="2"/>
              <a:buNone/>
              <a:defRPr/>
            </a:lvl1pPr>
          </a:lstStyle>
          <a:p>
            <a:pPr lvl="0"/>
            <a:r>
              <a:rPr lang="tr-TR" noProof="0" smtClean="0"/>
              <a:t>Asıl alt başlık stilini düzenlemek için tıklatın</a:t>
            </a:r>
          </a:p>
        </p:txBody>
      </p:sp>
      <p:sp>
        <p:nvSpPr>
          <p:cNvPr id="13" name="Rectangle 13"/>
          <p:cNvSpPr>
            <a:spLocks noGrp="1" noChangeArrowheads="1"/>
          </p:cNvSpPr>
          <p:nvPr>
            <p:ph type="dt" sz="quarter" idx="10"/>
          </p:nvPr>
        </p:nvSpPr>
        <p:spPr>
          <a:xfrm>
            <a:off x="609600" y="6248400"/>
            <a:ext cx="2844800" cy="476250"/>
          </a:xfrm>
        </p:spPr>
        <p:txBody>
          <a:bodyPr/>
          <a:lstStyle>
            <a:lvl1pPr>
              <a:defRPr/>
            </a:lvl1pPr>
          </a:lstStyle>
          <a:p>
            <a:pPr>
              <a:defRPr/>
            </a:pPr>
            <a:endParaRPr lang="tr-TR">
              <a:solidFill>
                <a:srgbClr val="FFFFFF"/>
              </a:solidFill>
            </a:endParaRPr>
          </a:p>
        </p:txBody>
      </p:sp>
      <p:sp>
        <p:nvSpPr>
          <p:cNvPr id="14" name="Rectangle 14"/>
          <p:cNvSpPr>
            <a:spLocks noGrp="1" noChangeArrowheads="1"/>
          </p:cNvSpPr>
          <p:nvPr>
            <p:ph type="ftr" sz="quarter" idx="11"/>
          </p:nvPr>
        </p:nvSpPr>
        <p:spPr>
          <a:xfrm>
            <a:off x="4165600" y="6251575"/>
            <a:ext cx="3860800" cy="476250"/>
          </a:xfrm>
        </p:spPr>
        <p:txBody>
          <a:bodyPr/>
          <a:lstStyle>
            <a:lvl1pPr>
              <a:defRPr/>
            </a:lvl1pPr>
          </a:lstStyle>
          <a:p>
            <a:pPr>
              <a:defRPr/>
            </a:pPr>
            <a:endParaRPr lang="tr-TR">
              <a:solidFill>
                <a:srgbClr val="FFFFFF"/>
              </a:solidFill>
            </a:endParaRPr>
          </a:p>
        </p:txBody>
      </p:sp>
      <p:sp>
        <p:nvSpPr>
          <p:cNvPr id="15" name="Rectangle 15"/>
          <p:cNvSpPr>
            <a:spLocks noGrp="1" noChangeArrowheads="1"/>
          </p:cNvSpPr>
          <p:nvPr>
            <p:ph type="sldNum" sz="quarter" idx="12"/>
          </p:nvPr>
        </p:nvSpPr>
        <p:spPr>
          <a:xfrm>
            <a:off x="8737600" y="6254750"/>
            <a:ext cx="2844800" cy="476250"/>
          </a:xfrm>
        </p:spPr>
        <p:txBody>
          <a:bodyPr/>
          <a:lstStyle>
            <a:lvl1pPr>
              <a:defRPr/>
            </a:lvl1pPr>
          </a:lstStyle>
          <a:p>
            <a:pPr>
              <a:defRPr/>
            </a:pPr>
            <a:fld id="{45BFD549-8127-4B72-8D4C-B8279019C0DE}" type="slidenum">
              <a:rPr lang="tr-TR" altLang="tr-TR">
                <a:solidFill>
                  <a:srgbClr val="FFFFFF"/>
                </a:solidFill>
              </a:rPr>
              <a:pPr>
                <a:defRPr/>
              </a:pPr>
              <a:t>‹#›</a:t>
            </a:fld>
            <a:endParaRPr lang="tr-TR" altLang="tr-TR">
              <a:solidFill>
                <a:srgbClr val="FFFFFF"/>
              </a:solidFill>
            </a:endParaRPr>
          </a:p>
        </p:txBody>
      </p:sp>
    </p:spTree>
    <p:extLst>
      <p:ext uri="{BB962C8B-B14F-4D97-AF65-F5344CB8AC3E}">
        <p14:creationId xmlns:p14="http://schemas.microsoft.com/office/powerpoint/2010/main" val="13430537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7F7E0E67-73BE-469A-8627-25CB70862E86}"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9115479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839200" y="274639"/>
            <a:ext cx="27432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609600" y="274639"/>
            <a:ext cx="80264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6E3D2A09-023D-4FA5-AD38-7D7D140B6FC0}"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43952000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Başlık ve Tablo">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Tablo Yer Tutucusu 2"/>
          <p:cNvSpPr>
            <a:spLocks noGrp="1"/>
          </p:cNvSpPr>
          <p:nvPr>
            <p:ph type="tbl" idx="1"/>
          </p:nvPr>
        </p:nvSpPr>
        <p:spPr>
          <a:xfrm>
            <a:off x="609600" y="1600201"/>
            <a:ext cx="10972800" cy="4525963"/>
          </a:xfrm>
        </p:spPr>
        <p:txBody>
          <a:bodyPr/>
          <a:lstStyle/>
          <a:p>
            <a:pPr lvl="0"/>
            <a:endParaRPr lang="tr-TR" noProof="0" smtClean="0"/>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58E5BC85-5302-4B61-B11C-E7E276D55A04}"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50196124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Only" preserve="1">
  <p:cSld name="İçerik">
    <p:spTree>
      <p:nvGrpSpPr>
        <p:cNvPr id="1" name=""/>
        <p:cNvGrpSpPr/>
        <p:nvPr/>
      </p:nvGrpSpPr>
      <p:grpSpPr>
        <a:xfrm>
          <a:off x="0" y="0"/>
          <a:ext cx="0" cy="0"/>
          <a:chOff x="0" y="0"/>
          <a:chExt cx="0" cy="0"/>
        </a:xfrm>
      </p:grpSpPr>
      <p:sp>
        <p:nvSpPr>
          <p:cNvPr id="2" name="İçerik Yer Tutucusu 1"/>
          <p:cNvSpPr>
            <a:spLocks noGrp="1"/>
          </p:cNvSpPr>
          <p:nvPr>
            <p:ph/>
          </p:nvPr>
        </p:nvSpPr>
        <p:spPr>
          <a:xfrm>
            <a:off x="609600" y="274639"/>
            <a:ext cx="10972800" cy="585152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BC2DE1EC-31D1-47A2-A2F6-EE3972F8518F}"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74888607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xAndObj" preserve="1">
  <p:cSld name="Başlık, Metin ve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53D82C1F-5652-4539-9FC0-F1821E1DF346}"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869563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AndTwoObj" preserve="1">
  <p:cSld name="Başlık, İçerik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BA5747CA-313C-4AEA-B80A-868773C20DD9}"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66245282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xAndTwoObj" preserve="1">
  <p:cSld name="Başlık, Metin ve 2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0" y="274638"/>
            <a:ext cx="10972800" cy="1143000"/>
          </a:xfrm>
        </p:spPr>
        <p:txBody>
          <a:bodyPr/>
          <a:lstStyle/>
          <a:p>
            <a:r>
              <a:rPr lang="tr-TR" smtClean="0"/>
              <a:t>Asıl başlık stili için tıklatın</a:t>
            </a:r>
            <a:endParaRPr lang="tr-TR"/>
          </a:p>
        </p:txBody>
      </p:sp>
      <p:sp>
        <p:nvSpPr>
          <p:cNvPr id="3" name="Metin Yer Tutucusu 2"/>
          <p:cNvSpPr>
            <a:spLocks noGrp="1"/>
          </p:cNvSpPr>
          <p:nvPr>
            <p:ph type="body" sz="half" idx="1"/>
          </p:nvPr>
        </p:nvSpPr>
        <p:spPr>
          <a:xfrm>
            <a:off x="609600" y="1600201"/>
            <a:ext cx="5384800" cy="4525963"/>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quarter" idx="2"/>
          </p:nvPr>
        </p:nvSpPr>
        <p:spPr>
          <a:xfrm>
            <a:off x="6197600" y="1600200"/>
            <a:ext cx="5384800" cy="21859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İçerik Yer Tutucusu 4"/>
          <p:cNvSpPr>
            <a:spLocks noGrp="1"/>
          </p:cNvSpPr>
          <p:nvPr>
            <p:ph sz="quarter" idx="3"/>
          </p:nvPr>
        </p:nvSpPr>
        <p:spPr>
          <a:xfrm>
            <a:off x="6197600" y="3938589"/>
            <a:ext cx="5384800" cy="2187575"/>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7" name="Rectangle 3"/>
          <p:cNvSpPr>
            <a:spLocks noGrp="1" noChangeArrowheads="1"/>
          </p:cNvSpPr>
          <p:nvPr>
            <p:ph type="sldNum" sz="quarter" idx="11"/>
          </p:nvPr>
        </p:nvSpPr>
        <p:spPr>
          <a:ln/>
        </p:spPr>
        <p:txBody>
          <a:bodyPr/>
          <a:lstStyle>
            <a:lvl1pPr>
              <a:defRPr/>
            </a:lvl1pPr>
          </a:lstStyle>
          <a:p>
            <a:pPr>
              <a:defRPr/>
            </a:pPr>
            <a:fld id="{52704033-BBF2-4664-8B8C-03A4D7EC71BA}" type="slidenum">
              <a:rPr lang="tr-TR" altLang="tr-TR">
                <a:solidFill>
                  <a:srgbClr val="FFFFFF"/>
                </a:solidFill>
              </a:rPr>
              <a:pPr>
                <a:defRPr/>
              </a:pPr>
              <a:t>‹#›</a:t>
            </a:fld>
            <a:endParaRPr lang="tr-TR" altLang="tr-TR">
              <a:solidFill>
                <a:srgbClr val="FFFFFF"/>
              </a:solidFill>
            </a:endParaRPr>
          </a:p>
        </p:txBody>
      </p:sp>
      <p:sp>
        <p:nvSpPr>
          <p:cNvPr id="8"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686863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889FE8C9-E5EC-4A6C-9DD7-C48C6F022FA8}"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121354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963084" y="4406901"/>
            <a:ext cx="103632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tr-TR" smtClean="0"/>
              <a:t>Asıl metin stillerini düzenlemek için tıklatın</a:t>
            </a:r>
          </a:p>
        </p:txBody>
      </p:sp>
      <p:sp>
        <p:nvSpPr>
          <p:cNvPr id="4"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5" name="Rectangle 3"/>
          <p:cNvSpPr>
            <a:spLocks noGrp="1" noChangeArrowheads="1"/>
          </p:cNvSpPr>
          <p:nvPr>
            <p:ph type="sldNum" sz="quarter" idx="11"/>
          </p:nvPr>
        </p:nvSpPr>
        <p:spPr>
          <a:ln/>
        </p:spPr>
        <p:txBody>
          <a:bodyPr/>
          <a:lstStyle>
            <a:lvl1pPr>
              <a:defRPr/>
            </a:lvl1pPr>
          </a:lstStyle>
          <a:p>
            <a:pPr>
              <a:defRPr/>
            </a:pPr>
            <a:fld id="{ED67F0EB-1DCE-4111-BF64-29B24892EFC5}" type="slidenum">
              <a:rPr lang="tr-TR" altLang="tr-TR">
                <a:solidFill>
                  <a:srgbClr val="FFFFFF"/>
                </a:solidFill>
              </a:rPr>
              <a:pPr>
                <a:defRPr/>
              </a:pPr>
              <a:t>‹#›</a:t>
            </a:fld>
            <a:endParaRPr lang="tr-TR" altLang="tr-TR">
              <a:solidFill>
                <a:srgbClr val="FFFFFF"/>
              </a:solidFill>
            </a:endParaRPr>
          </a:p>
        </p:txBody>
      </p:sp>
      <p:sp>
        <p:nvSpPr>
          <p:cNvPr id="6"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8284923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609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97600" y="1600201"/>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BAE09136-A3D5-4763-93C7-F1575F9B5450}"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27555684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8" name="Rectangle 3"/>
          <p:cNvSpPr>
            <a:spLocks noGrp="1" noChangeArrowheads="1"/>
          </p:cNvSpPr>
          <p:nvPr>
            <p:ph type="sldNum" sz="quarter" idx="11"/>
          </p:nvPr>
        </p:nvSpPr>
        <p:spPr>
          <a:ln/>
        </p:spPr>
        <p:txBody>
          <a:bodyPr/>
          <a:lstStyle>
            <a:lvl1pPr>
              <a:defRPr/>
            </a:lvl1pPr>
          </a:lstStyle>
          <a:p>
            <a:pPr>
              <a:defRPr/>
            </a:pPr>
            <a:fld id="{7B819B7F-D2D7-4035-9AF5-1F18EA183539}" type="slidenum">
              <a:rPr lang="tr-TR" altLang="tr-TR">
                <a:solidFill>
                  <a:srgbClr val="FFFFFF"/>
                </a:solidFill>
              </a:rPr>
              <a:pPr>
                <a:defRPr/>
              </a:pPr>
              <a:t>‹#›</a:t>
            </a:fld>
            <a:endParaRPr lang="tr-TR" altLang="tr-TR">
              <a:solidFill>
                <a:srgbClr val="FFFFFF"/>
              </a:solidFill>
            </a:endParaRPr>
          </a:p>
        </p:txBody>
      </p:sp>
      <p:sp>
        <p:nvSpPr>
          <p:cNvPr id="9"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0605450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4" name="Rectangle 3"/>
          <p:cNvSpPr>
            <a:spLocks noGrp="1" noChangeArrowheads="1"/>
          </p:cNvSpPr>
          <p:nvPr>
            <p:ph type="sldNum" sz="quarter" idx="11"/>
          </p:nvPr>
        </p:nvSpPr>
        <p:spPr>
          <a:ln/>
        </p:spPr>
        <p:txBody>
          <a:bodyPr/>
          <a:lstStyle>
            <a:lvl1pPr>
              <a:defRPr/>
            </a:lvl1pPr>
          </a:lstStyle>
          <a:p>
            <a:pPr>
              <a:defRPr/>
            </a:pPr>
            <a:fld id="{21246463-8ED4-42B1-9141-E681D9A718A0}" type="slidenum">
              <a:rPr lang="tr-TR" altLang="tr-TR">
                <a:solidFill>
                  <a:srgbClr val="FFFFFF"/>
                </a:solidFill>
              </a:rPr>
              <a:pPr>
                <a:defRPr/>
              </a:pPr>
              <a:t>‹#›</a:t>
            </a:fld>
            <a:endParaRPr lang="tr-TR" altLang="tr-TR">
              <a:solidFill>
                <a:srgbClr val="FFFFFF"/>
              </a:solidFill>
            </a:endParaRPr>
          </a:p>
        </p:txBody>
      </p:sp>
      <p:sp>
        <p:nvSpPr>
          <p:cNvPr id="5"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405787624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3" name="Rectangle 3"/>
          <p:cNvSpPr>
            <a:spLocks noGrp="1" noChangeArrowheads="1"/>
          </p:cNvSpPr>
          <p:nvPr>
            <p:ph type="sldNum" sz="quarter" idx="11"/>
          </p:nvPr>
        </p:nvSpPr>
        <p:spPr>
          <a:ln/>
        </p:spPr>
        <p:txBody>
          <a:bodyPr/>
          <a:lstStyle>
            <a:lvl1pPr>
              <a:defRPr/>
            </a:lvl1pPr>
          </a:lstStyle>
          <a:p>
            <a:pPr>
              <a:defRPr/>
            </a:pPr>
            <a:fld id="{601D7922-8425-4CDE-B2D4-93D10511653A}" type="slidenum">
              <a:rPr lang="tr-TR" altLang="tr-TR">
                <a:solidFill>
                  <a:srgbClr val="FFFFFF"/>
                </a:solidFill>
              </a:rPr>
              <a:pPr>
                <a:defRPr/>
              </a:pPr>
              <a:t>‹#›</a:t>
            </a:fld>
            <a:endParaRPr lang="tr-TR" altLang="tr-TR">
              <a:solidFill>
                <a:srgbClr val="FFFFFF"/>
              </a:solidFill>
            </a:endParaRPr>
          </a:p>
        </p:txBody>
      </p:sp>
      <p:sp>
        <p:nvSpPr>
          <p:cNvPr id="4"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2203430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609601" y="273050"/>
            <a:ext cx="4011084"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61AD645C-536B-481B-8AE3-4511D6447348}"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37465594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2389717" y="4800600"/>
            <a:ext cx="73152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tr-TR" noProof="0" smtClean="0"/>
          </a:p>
        </p:txBody>
      </p:sp>
      <p:sp>
        <p:nvSpPr>
          <p:cNvPr id="4" name="Metin Yer Tutucusu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Rectangle 2"/>
          <p:cNvSpPr>
            <a:spLocks noGrp="1" noChangeArrowheads="1"/>
          </p:cNvSpPr>
          <p:nvPr>
            <p:ph type="dt" sz="half" idx="10"/>
          </p:nvPr>
        </p:nvSpPr>
        <p:spPr>
          <a:ln/>
        </p:spPr>
        <p:txBody>
          <a:bodyPr/>
          <a:lstStyle>
            <a:lvl1pPr>
              <a:defRPr/>
            </a:lvl1pPr>
          </a:lstStyle>
          <a:p>
            <a:pPr>
              <a:defRPr/>
            </a:pPr>
            <a:endParaRPr lang="tr-TR">
              <a:solidFill>
                <a:srgbClr val="FFFFFF"/>
              </a:solidFill>
            </a:endParaRPr>
          </a:p>
        </p:txBody>
      </p:sp>
      <p:sp>
        <p:nvSpPr>
          <p:cNvPr id="6" name="Rectangle 3"/>
          <p:cNvSpPr>
            <a:spLocks noGrp="1" noChangeArrowheads="1"/>
          </p:cNvSpPr>
          <p:nvPr>
            <p:ph type="sldNum" sz="quarter" idx="11"/>
          </p:nvPr>
        </p:nvSpPr>
        <p:spPr>
          <a:ln/>
        </p:spPr>
        <p:txBody>
          <a:bodyPr/>
          <a:lstStyle>
            <a:lvl1pPr>
              <a:defRPr/>
            </a:lvl1pPr>
          </a:lstStyle>
          <a:p>
            <a:pPr>
              <a:defRPr/>
            </a:pPr>
            <a:fld id="{E5CD02A5-EF29-41F5-BEA6-DCBE2C987892}" type="slidenum">
              <a:rPr lang="tr-TR" altLang="tr-TR">
                <a:solidFill>
                  <a:srgbClr val="FFFFFF"/>
                </a:solidFill>
              </a:rPr>
              <a:pPr>
                <a:defRPr/>
              </a:pPr>
              <a:t>‹#›</a:t>
            </a:fld>
            <a:endParaRPr lang="tr-TR" altLang="tr-TR">
              <a:solidFill>
                <a:srgbClr val="FFFFFF"/>
              </a:solidFill>
            </a:endParaRPr>
          </a:p>
        </p:txBody>
      </p:sp>
      <p:sp>
        <p:nvSpPr>
          <p:cNvPr id="7" name="Rectangle 14"/>
          <p:cNvSpPr>
            <a:spLocks noGrp="1" noChangeArrowheads="1"/>
          </p:cNvSpPr>
          <p:nvPr>
            <p:ph type="ftr" sz="quarter" idx="12"/>
          </p:nvPr>
        </p:nvSpPr>
        <p:spPr>
          <a:ln/>
        </p:spPr>
        <p:txBody>
          <a:bodyPr/>
          <a:lstStyle>
            <a:lvl1pPr>
              <a:defRPr/>
            </a:lvl1pPr>
          </a:lstStyle>
          <a:p>
            <a:pPr>
              <a:defRPr/>
            </a:pPr>
            <a:endParaRPr lang="tr-TR">
              <a:solidFill>
                <a:srgbClr val="FFFFFF"/>
              </a:solidFill>
            </a:endParaRPr>
          </a:p>
        </p:txBody>
      </p:sp>
    </p:spTree>
    <p:extLst>
      <p:ext uri="{BB962C8B-B14F-4D97-AF65-F5344CB8AC3E}">
        <p14:creationId xmlns:p14="http://schemas.microsoft.com/office/powerpoint/2010/main" val="140627091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4578" name="Rectangle 2"/>
          <p:cNvSpPr>
            <a:spLocks noGrp="1" noChangeArrowheads="1"/>
          </p:cNvSpPr>
          <p:nvPr>
            <p:ph type="dt" sz="half" idx="2"/>
          </p:nvPr>
        </p:nvSpPr>
        <p:spPr bwMode="auto">
          <a:xfrm>
            <a:off x="609600" y="625157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79" name="Rectangle 3"/>
          <p:cNvSpPr>
            <a:spLocks noGrp="1" noChangeArrowheads="1"/>
          </p:cNvSpPr>
          <p:nvPr>
            <p:ph type="sldNum" sz="quarter" idx="4"/>
          </p:nvPr>
        </p:nvSpPr>
        <p:spPr bwMode="auto">
          <a:xfrm>
            <a:off x="8737600" y="6248400"/>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200">
                <a:latin typeface="Arial" panose="020B0604020202020204" pitchFamily="34" charset="0"/>
              </a:defRPr>
            </a:lvl1pPr>
          </a:lstStyle>
          <a:p>
            <a:pPr fontAlgn="base">
              <a:spcBef>
                <a:spcPct val="0"/>
              </a:spcBef>
              <a:spcAft>
                <a:spcPct val="0"/>
              </a:spcAft>
              <a:defRPr/>
            </a:pPr>
            <a:fld id="{6FEE1D86-DA21-4635-B8F6-C7D667D3A0F1}" type="slidenum">
              <a:rPr lang="tr-TR" altLang="tr-TR">
                <a:solidFill>
                  <a:srgbClr val="FFFFFF"/>
                </a:solidFill>
              </a:rPr>
              <a:pPr fontAlgn="base">
                <a:spcBef>
                  <a:spcPct val="0"/>
                </a:spcBef>
                <a:spcAft>
                  <a:spcPct val="0"/>
                </a:spcAft>
                <a:defRPr/>
              </a:pPr>
              <a:t>‹#›</a:t>
            </a:fld>
            <a:endParaRPr lang="tr-TR" altLang="tr-TR">
              <a:solidFill>
                <a:srgbClr val="FFFFFF"/>
              </a:solidFill>
            </a:endParaRPr>
          </a:p>
        </p:txBody>
      </p:sp>
      <p:grpSp>
        <p:nvGrpSpPr>
          <p:cNvPr id="1028" name="Group 4"/>
          <p:cNvGrpSpPr>
            <a:grpSpLocks/>
          </p:cNvGrpSpPr>
          <p:nvPr/>
        </p:nvGrpSpPr>
        <p:grpSpPr bwMode="auto">
          <a:xfrm>
            <a:off x="1" y="1"/>
            <a:ext cx="12187767"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24582" name="Freeform 6"/>
              <p:cNvSpPr>
                <a:spLocks/>
              </p:cNvSpPr>
              <p:nvPr/>
            </p:nvSpPr>
            <p:spPr bwMode="hidden">
              <a:xfrm>
                <a:off x="1728" y="2644"/>
                <a:ext cx="2882" cy="1671"/>
              </a:xfrm>
              <a:custGeom>
                <a:avLst/>
                <a:gdLst>
                  <a:gd name="T0" fmla="*/ 2740 w 2882"/>
                  <a:gd name="T1" fmla="*/ 528 h 1671"/>
                  <a:gd name="T2" fmla="*/ 2632 w 2882"/>
                  <a:gd name="T3" fmla="*/ 484 h 1671"/>
                  <a:gd name="T4" fmla="*/ 2480 w 2882"/>
                  <a:gd name="T5" fmla="*/ 424 h 1671"/>
                  <a:gd name="T6" fmla="*/ 2203 w 2882"/>
                  <a:gd name="T7" fmla="*/ 343 h 1671"/>
                  <a:gd name="T8" fmla="*/ 1970 w 2882"/>
                  <a:gd name="T9" fmla="*/ 277 h 1671"/>
                  <a:gd name="T10" fmla="*/ 1807 w 2882"/>
                  <a:gd name="T11" fmla="*/ 212 h 1671"/>
                  <a:gd name="T12" fmla="*/ 1693 w 2882"/>
                  <a:gd name="T13" fmla="*/ 152 h 1671"/>
                  <a:gd name="T14" fmla="*/ 1628 w 2882"/>
                  <a:gd name="T15" fmla="*/ 103 h 1671"/>
                  <a:gd name="T16" fmla="*/ 1590 w 2882"/>
                  <a:gd name="T17" fmla="*/ 60 h 1671"/>
                  <a:gd name="T18" fmla="*/ 1579 w 2882"/>
                  <a:gd name="T19" fmla="*/ 27 h 1671"/>
                  <a:gd name="T20" fmla="*/ 1585 w 2882"/>
                  <a:gd name="T21" fmla="*/ 0 h 1671"/>
                  <a:gd name="T22" fmla="*/ 1557 w 2882"/>
                  <a:gd name="T23" fmla="*/ 49 h 1671"/>
                  <a:gd name="T24" fmla="*/ 1568 w 2882"/>
                  <a:gd name="T25" fmla="*/ 98 h 1671"/>
                  <a:gd name="T26" fmla="*/ 1617 w 2882"/>
                  <a:gd name="T27" fmla="*/ 141 h 1671"/>
                  <a:gd name="T28" fmla="*/ 1688 w 2882"/>
                  <a:gd name="T29" fmla="*/ 185 h 1671"/>
                  <a:gd name="T30" fmla="*/ 1791 w 2882"/>
                  <a:gd name="T31" fmla="*/ 228 h 1671"/>
                  <a:gd name="T32" fmla="*/ 2040 w 2882"/>
                  <a:gd name="T33" fmla="*/ 310 h 1671"/>
                  <a:gd name="T34" fmla="*/ 2285 w 2882"/>
                  <a:gd name="T35" fmla="*/ 381 h 1671"/>
                  <a:gd name="T36" fmla="*/ 2464 w 2882"/>
                  <a:gd name="T37" fmla="*/ 435 h 1671"/>
                  <a:gd name="T38" fmla="*/ 2605 w 2882"/>
                  <a:gd name="T39" fmla="*/ 484 h 1671"/>
                  <a:gd name="T40" fmla="*/ 2708 w 2882"/>
                  <a:gd name="T41" fmla="*/ 528 h 1671"/>
                  <a:gd name="T42" fmla="*/ 2768 w 2882"/>
                  <a:gd name="T43" fmla="*/ 560 h 1671"/>
                  <a:gd name="T44" fmla="*/ 2795 w 2882"/>
                  <a:gd name="T45" fmla="*/ 593 h 1671"/>
                  <a:gd name="T46" fmla="*/ 2795 w 2882"/>
                  <a:gd name="T47" fmla="*/ 642 h 1671"/>
                  <a:gd name="T48" fmla="*/ 2762 w 2882"/>
                  <a:gd name="T49" fmla="*/ 691 h 1671"/>
                  <a:gd name="T50" fmla="*/ 2692 w 2882"/>
                  <a:gd name="T51" fmla="*/ 735 h 1671"/>
                  <a:gd name="T52" fmla="*/ 2589 w 2882"/>
                  <a:gd name="T53" fmla="*/ 778 h 1671"/>
                  <a:gd name="T54" fmla="*/ 2458 w 2882"/>
                  <a:gd name="T55" fmla="*/ 822 h 1671"/>
                  <a:gd name="T56" fmla="*/ 2301 w 2882"/>
                  <a:gd name="T57" fmla="*/ 865 h 1671"/>
                  <a:gd name="T58" fmla="*/ 2030 w 2882"/>
                  <a:gd name="T59" fmla="*/ 930 h 1671"/>
                  <a:gd name="T60" fmla="*/ 1606 w 2882"/>
                  <a:gd name="T61" fmla="*/ 1034 h 1671"/>
                  <a:gd name="T62" fmla="*/ 1145 w 2882"/>
                  <a:gd name="T63" fmla="*/ 1164 h 1671"/>
                  <a:gd name="T64" fmla="*/ 673 w 2882"/>
                  <a:gd name="T65" fmla="*/ 1328 h 1671"/>
                  <a:gd name="T66" fmla="*/ 217 w 2882"/>
                  <a:gd name="T67" fmla="*/ 1545 h 1671"/>
                  <a:gd name="T68" fmla="*/ 353 w 2882"/>
                  <a:gd name="T69" fmla="*/ 1671 h 1671"/>
                  <a:gd name="T70" fmla="*/ 754 w 2882"/>
                  <a:gd name="T71" fmla="*/ 1469 h 1671"/>
                  <a:gd name="T72" fmla="*/ 1145 w 2882"/>
                  <a:gd name="T73" fmla="*/ 1311 h 1671"/>
                  <a:gd name="T74" fmla="*/ 1519 w 2882"/>
                  <a:gd name="T75" fmla="*/ 1186 h 1671"/>
                  <a:gd name="T76" fmla="*/ 1861 w 2882"/>
                  <a:gd name="T77" fmla="*/ 1083 h 1671"/>
                  <a:gd name="T78" fmla="*/ 2165 w 2882"/>
                  <a:gd name="T79" fmla="*/ 1007 h 1671"/>
                  <a:gd name="T80" fmla="*/ 2426 w 2882"/>
                  <a:gd name="T81" fmla="*/ 947 h 1671"/>
                  <a:gd name="T82" fmla="*/ 2626 w 2882"/>
                  <a:gd name="T83" fmla="*/ 892 h 1671"/>
                  <a:gd name="T84" fmla="*/ 2762 w 2882"/>
                  <a:gd name="T85" fmla="*/ 838 h 1671"/>
                  <a:gd name="T86" fmla="*/ 2827 w 2882"/>
                  <a:gd name="T87" fmla="*/ 794 h 1671"/>
                  <a:gd name="T88" fmla="*/ 2865 w 2882"/>
                  <a:gd name="T89" fmla="*/ 745 h 1671"/>
                  <a:gd name="T90" fmla="*/ 2882 w 2882"/>
                  <a:gd name="T91" fmla="*/ 702 h 1671"/>
                  <a:gd name="T92" fmla="*/ 2854 w 2882"/>
                  <a:gd name="T93" fmla="*/ 620 h 1671"/>
                  <a:gd name="T94" fmla="*/ 2800 w 2882"/>
                  <a:gd name="T95" fmla="*/ 560 h 1671"/>
                  <a:gd name="T96" fmla="*/ 2773 w 2882"/>
                  <a:gd name="T97" fmla="*/ 544 h 167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3" name="Freeform 7"/>
              <p:cNvSpPr>
                <a:spLocks/>
              </p:cNvSpPr>
              <p:nvPr/>
            </p:nvSpPr>
            <p:spPr bwMode="hidden">
              <a:xfrm>
                <a:off x="4170" y="2671"/>
                <a:ext cx="1259" cy="811"/>
              </a:xfrm>
              <a:custGeom>
                <a:avLst/>
                <a:gdLst>
                  <a:gd name="T0" fmla="*/ 1259 w 1259"/>
                  <a:gd name="T1" fmla="*/ 615 h 811"/>
                  <a:gd name="T2" fmla="*/ 1248 w 1259"/>
                  <a:gd name="T3" fmla="*/ 588 h 811"/>
                  <a:gd name="T4" fmla="*/ 1237 w 1259"/>
                  <a:gd name="T5" fmla="*/ 566 h 811"/>
                  <a:gd name="T6" fmla="*/ 1216 w 1259"/>
                  <a:gd name="T7" fmla="*/ 539 h 811"/>
                  <a:gd name="T8" fmla="*/ 1188 w 1259"/>
                  <a:gd name="T9" fmla="*/ 517 h 811"/>
                  <a:gd name="T10" fmla="*/ 1123 w 1259"/>
                  <a:gd name="T11" fmla="*/ 479 h 811"/>
                  <a:gd name="T12" fmla="*/ 1042 w 1259"/>
                  <a:gd name="T13" fmla="*/ 441 h 811"/>
                  <a:gd name="T14" fmla="*/ 944 w 1259"/>
                  <a:gd name="T15" fmla="*/ 408 h 811"/>
                  <a:gd name="T16" fmla="*/ 841 w 1259"/>
                  <a:gd name="T17" fmla="*/ 381 h 811"/>
                  <a:gd name="T18" fmla="*/ 727 w 1259"/>
                  <a:gd name="T19" fmla="*/ 348 h 811"/>
                  <a:gd name="T20" fmla="*/ 613 w 1259"/>
                  <a:gd name="T21" fmla="*/ 321 h 811"/>
                  <a:gd name="T22" fmla="*/ 499 w 1259"/>
                  <a:gd name="T23" fmla="*/ 294 h 811"/>
                  <a:gd name="T24" fmla="*/ 391 w 1259"/>
                  <a:gd name="T25" fmla="*/ 261 h 811"/>
                  <a:gd name="T26" fmla="*/ 288 w 1259"/>
                  <a:gd name="T27" fmla="*/ 229 h 811"/>
                  <a:gd name="T28" fmla="*/ 195 w 1259"/>
                  <a:gd name="T29" fmla="*/ 196 h 811"/>
                  <a:gd name="T30" fmla="*/ 119 w 1259"/>
                  <a:gd name="T31" fmla="*/ 152 h 811"/>
                  <a:gd name="T32" fmla="*/ 54 w 1259"/>
                  <a:gd name="T33" fmla="*/ 109 h 811"/>
                  <a:gd name="T34" fmla="*/ 33 w 1259"/>
                  <a:gd name="T35" fmla="*/ 87 h 811"/>
                  <a:gd name="T36" fmla="*/ 16 w 1259"/>
                  <a:gd name="T37" fmla="*/ 60 h 811"/>
                  <a:gd name="T38" fmla="*/ 5 w 1259"/>
                  <a:gd name="T39" fmla="*/ 33 h 811"/>
                  <a:gd name="T40" fmla="*/ 0 w 1259"/>
                  <a:gd name="T41" fmla="*/ 0 h 811"/>
                  <a:gd name="T42" fmla="*/ 0 w 1259"/>
                  <a:gd name="T43" fmla="*/ 6 h 811"/>
                  <a:gd name="T44" fmla="*/ 0 w 1259"/>
                  <a:gd name="T45" fmla="*/ 11 h 811"/>
                  <a:gd name="T46" fmla="*/ 0 w 1259"/>
                  <a:gd name="T47" fmla="*/ 38 h 811"/>
                  <a:gd name="T48" fmla="*/ 5 w 1259"/>
                  <a:gd name="T49" fmla="*/ 60 h 811"/>
                  <a:gd name="T50" fmla="*/ 16 w 1259"/>
                  <a:gd name="T51" fmla="*/ 87 h 811"/>
                  <a:gd name="T52" fmla="*/ 33 w 1259"/>
                  <a:gd name="T53" fmla="*/ 114 h 811"/>
                  <a:gd name="T54" fmla="*/ 54 w 1259"/>
                  <a:gd name="T55" fmla="*/ 142 h 811"/>
                  <a:gd name="T56" fmla="*/ 87 w 1259"/>
                  <a:gd name="T57" fmla="*/ 174 h 811"/>
                  <a:gd name="T58" fmla="*/ 125 w 1259"/>
                  <a:gd name="T59" fmla="*/ 207 h 811"/>
                  <a:gd name="T60" fmla="*/ 179 w 1259"/>
                  <a:gd name="T61" fmla="*/ 240 h 811"/>
                  <a:gd name="T62" fmla="*/ 244 w 1259"/>
                  <a:gd name="T63" fmla="*/ 278 h 811"/>
                  <a:gd name="T64" fmla="*/ 326 w 1259"/>
                  <a:gd name="T65" fmla="*/ 310 h 811"/>
                  <a:gd name="T66" fmla="*/ 418 w 1259"/>
                  <a:gd name="T67" fmla="*/ 348 h 811"/>
                  <a:gd name="T68" fmla="*/ 526 w 1259"/>
                  <a:gd name="T69" fmla="*/ 381 h 811"/>
                  <a:gd name="T70" fmla="*/ 657 w 1259"/>
                  <a:gd name="T71" fmla="*/ 414 h 811"/>
                  <a:gd name="T72" fmla="*/ 749 w 1259"/>
                  <a:gd name="T73" fmla="*/ 435 h 811"/>
                  <a:gd name="T74" fmla="*/ 830 w 1259"/>
                  <a:gd name="T75" fmla="*/ 463 h 811"/>
                  <a:gd name="T76" fmla="*/ 901 w 1259"/>
                  <a:gd name="T77" fmla="*/ 490 h 811"/>
                  <a:gd name="T78" fmla="*/ 966 w 1259"/>
                  <a:gd name="T79" fmla="*/ 512 h 811"/>
                  <a:gd name="T80" fmla="*/ 1015 w 1259"/>
                  <a:gd name="T81" fmla="*/ 539 h 811"/>
                  <a:gd name="T82" fmla="*/ 1053 w 1259"/>
                  <a:gd name="T83" fmla="*/ 566 h 811"/>
                  <a:gd name="T84" fmla="*/ 1080 w 1259"/>
                  <a:gd name="T85" fmla="*/ 593 h 811"/>
                  <a:gd name="T86" fmla="*/ 1102 w 1259"/>
                  <a:gd name="T87" fmla="*/ 620 h 811"/>
                  <a:gd name="T88" fmla="*/ 1112 w 1259"/>
                  <a:gd name="T89" fmla="*/ 648 h 811"/>
                  <a:gd name="T90" fmla="*/ 1118 w 1259"/>
                  <a:gd name="T91" fmla="*/ 675 h 811"/>
                  <a:gd name="T92" fmla="*/ 1112 w 1259"/>
                  <a:gd name="T93" fmla="*/ 697 h 811"/>
                  <a:gd name="T94" fmla="*/ 1096 w 1259"/>
                  <a:gd name="T95" fmla="*/ 724 h 811"/>
                  <a:gd name="T96" fmla="*/ 1080 w 1259"/>
                  <a:gd name="T97" fmla="*/ 746 h 811"/>
                  <a:gd name="T98" fmla="*/ 1053 w 1259"/>
                  <a:gd name="T99" fmla="*/ 767 h 811"/>
                  <a:gd name="T100" fmla="*/ 1015 w 1259"/>
                  <a:gd name="T101" fmla="*/ 789 h 811"/>
                  <a:gd name="T102" fmla="*/ 977 w 1259"/>
                  <a:gd name="T103" fmla="*/ 811 h 811"/>
                  <a:gd name="T104" fmla="*/ 1047 w 1259"/>
                  <a:gd name="T105" fmla="*/ 789 h 811"/>
                  <a:gd name="T106" fmla="*/ 1107 w 1259"/>
                  <a:gd name="T107" fmla="*/ 767 h 811"/>
                  <a:gd name="T108" fmla="*/ 1156 w 1259"/>
                  <a:gd name="T109" fmla="*/ 746 h 811"/>
                  <a:gd name="T110" fmla="*/ 1199 w 1259"/>
                  <a:gd name="T111" fmla="*/ 724 h 811"/>
                  <a:gd name="T112" fmla="*/ 1226 w 1259"/>
                  <a:gd name="T113" fmla="*/ 702 h 811"/>
                  <a:gd name="T114" fmla="*/ 1248 w 1259"/>
                  <a:gd name="T115" fmla="*/ 675 h 811"/>
                  <a:gd name="T116" fmla="*/ 1259 w 1259"/>
                  <a:gd name="T117" fmla="*/ 648 h 811"/>
                  <a:gd name="T118" fmla="*/ 1259 w 1259"/>
                  <a:gd name="T119" fmla="*/ 615 h 811"/>
                  <a:gd name="T120" fmla="*/ 1259 w 1259"/>
                  <a:gd name="T121" fmla="*/ 615 h 81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24584" name="Freeform 8"/>
              <p:cNvSpPr>
                <a:spLocks/>
              </p:cNvSpPr>
              <p:nvPr/>
            </p:nvSpPr>
            <p:spPr bwMode="hidden">
              <a:xfrm>
                <a:off x="2900" y="3346"/>
                <a:ext cx="2849" cy="969"/>
              </a:xfrm>
              <a:custGeom>
                <a:avLst/>
                <a:gdLst>
                  <a:gd name="T0" fmla="*/ 92 w 2849"/>
                  <a:gd name="T1" fmla="*/ 958 h 969"/>
                  <a:gd name="T2" fmla="*/ 0 w 2849"/>
                  <a:gd name="T3" fmla="*/ 969 h 969"/>
                  <a:gd name="T4" fmla="*/ 391 w 2849"/>
                  <a:gd name="T5" fmla="*/ 969 h 969"/>
                  <a:gd name="T6" fmla="*/ 434 w 2849"/>
                  <a:gd name="T7" fmla="*/ 947 h 969"/>
                  <a:gd name="T8" fmla="*/ 483 w 2849"/>
                  <a:gd name="T9" fmla="*/ 914 h 969"/>
                  <a:gd name="T10" fmla="*/ 554 w 2849"/>
                  <a:gd name="T11" fmla="*/ 876 h 969"/>
                  <a:gd name="T12" fmla="*/ 635 w 2849"/>
                  <a:gd name="T13" fmla="*/ 838 h 969"/>
                  <a:gd name="T14" fmla="*/ 727 w 2849"/>
                  <a:gd name="T15" fmla="*/ 794 h 969"/>
                  <a:gd name="T16" fmla="*/ 836 w 2849"/>
                  <a:gd name="T17" fmla="*/ 745 h 969"/>
                  <a:gd name="T18" fmla="*/ 961 w 2849"/>
                  <a:gd name="T19" fmla="*/ 696 h 969"/>
                  <a:gd name="T20" fmla="*/ 1102 w 2849"/>
                  <a:gd name="T21" fmla="*/ 642 h 969"/>
                  <a:gd name="T22" fmla="*/ 1259 w 2849"/>
                  <a:gd name="T23" fmla="*/ 582 h 969"/>
                  <a:gd name="T24" fmla="*/ 1433 w 2849"/>
                  <a:gd name="T25" fmla="*/ 522 h 969"/>
                  <a:gd name="T26" fmla="*/ 1623 w 2849"/>
                  <a:gd name="T27" fmla="*/ 462 h 969"/>
                  <a:gd name="T28" fmla="*/ 1829 w 2849"/>
                  <a:gd name="T29" fmla="*/ 403 h 969"/>
                  <a:gd name="T30" fmla="*/ 2057 w 2849"/>
                  <a:gd name="T31" fmla="*/ 343 h 969"/>
                  <a:gd name="T32" fmla="*/ 2301 w 2849"/>
                  <a:gd name="T33" fmla="*/ 283 h 969"/>
                  <a:gd name="T34" fmla="*/ 2567 w 2849"/>
                  <a:gd name="T35" fmla="*/ 223 h 969"/>
                  <a:gd name="T36" fmla="*/ 2849 w 2849"/>
                  <a:gd name="T37" fmla="*/ 163 h 969"/>
                  <a:gd name="T38" fmla="*/ 2849 w 2849"/>
                  <a:gd name="T39" fmla="*/ 0 h 969"/>
                  <a:gd name="T40" fmla="*/ 2817 w 2849"/>
                  <a:gd name="T41" fmla="*/ 16 h 969"/>
                  <a:gd name="T42" fmla="*/ 2773 w 2849"/>
                  <a:gd name="T43" fmla="*/ 33 h 969"/>
                  <a:gd name="T44" fmla="*/ 2719 w 2849"/>
                  <a:gd name="T45" fmla="*/ 54 h 969"/>
                  <a:gd name="T46" fmla="*/ 2648 w 2849"/>
                  <a:gd name="T47" fmla="*/ 76 h 969"/>
                  <a:gd name="T48" fmla="*/ 2572 w 2849"/>
                  <a:gd name="T49" fmla="*/ 98 h 969"/>
                  <a:gd name="T50" fmla="*/ 2491 w 2849"/>
                  <a:gd name="T51" fmla="*/ 120 h 969"/>
                  <a:gd name="T52" fmla="*/ 2399 w 2849"/>
                  <a:gd name="T53" fmla="*/ 147 h 969"/>
                  <a:gd name="T54" fmla="*/ 2301 w 2849"/>
                  <a:gd name="T55" fmla="*/ 169 h 969"/>
                  <a:gd name="T56" fmla="*/ 2095 w 2849"/>
                  <a:gd name="T57" fmla="*/ 223 h 969"/>
                  <a:gd name="T58" fmla="*/ 1889 w 2849"/>
                  <a:gd name="T59" fmla="*/ 277 h 969"/>
                  <a:gd name="T60" fmla="*/ 1688 w 2849"/>
                  <a:gd name="T61" fmla="*/ 326 h 969"/>
                  <a:gd name="T62" fmla="*/ 1590 w 2849"/>
                  <a:gd name="T63" fmla="*/ 354 h 969"/>
                  <a:gd name="T64" fmla="*/ 1503 w 2849"/>
                  <a:gd name="T65" fmla="*/ 381 h 969"/>
                  <a:gd name="T66" fmla="*/ 1107 w 2849"/>
                  <a:gd name="T67" fmla="*/ 506 h 969"/>
                  <a:gd name="T68" fmla="*/ 912 w 2849"/>
                  <a:gd name="T69" fmla="*/ 577 h 969"/>
                  <a:gd name="T70" fmla="*/ 727 w 2849"/>
                  <a:gd name="T71" fmla="*/ 647 h 969"/>
                  <a:gd name="T72" fmla="*/ 548 w 2849"/>
                  <a:gd name="T73" fmla="*/ 718 h 969"/>
                  <a:gd name="T74" fmla="*/ 380 w 2849"/>
                  <a:gd name="T75" fmla="*/ 794 h 969"/>
                  <a:gd name="T76" fmla="*/ 228 w 2849"/>
                  <a:gd name="T77" fmla="*/ 876 h 969"/>
                  <a:gd name="T78" fmla="*/ 92 w 2849"/>
                  <a:gd name="T79" fmla="*/ 958 h 969"/>
                  <a:gd name="T80" fmla="*/ 92 w 2849"/>
                  <a:gd name="T81" fmla="*/ 958 h 9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8" name="Freeform 9"/>
              <p:cNvSpPr>
                <a:spLocks/>
              </p:cNvSpPr>
              <p:nvPr/>
            </p:nvSpPr>
            <p:spPr bwMode="hidden">
              <a:xfrm>
                <a:off x="2748" y="2230"/>
                <a:ext cx="3007" cy="2085"/>
              </a:xfrm>
              <a:custGeom>
                <a:avLst/>
                <a:gdLst>
                  <a:gd name="T0" fmla="*/ 1433 w 3007"/>
                  <a:gd name="T1" fmla="*/ 474 h 2085"/>
                  <a:gd name="T2" fmla="*/ 1460 w 3007"/>
                  <a:gd name="T3" fmla="*/ 528 h 2085"/>
                  <a:gd name="T4" fmla="*/ 1541 w 3007"/>
                  <a:gd name="T5" fmla="*/ 593 h 2085"/>
                  <a:gd name="T6" fmla="*/ 1715 w 3007"/>
                  <a:gd name="T7" fmla="*/ 670 h 2085"/>
                  <a:gd name="T8" fmla="*/ 1927 w 3007"/>
                  <a:gd name="T9" fmla="*/ 735 h 2085"/>
                  <a:gd name="T10" fmla="*/ 2155 w 3007"/>
                  <a:gd name="T11" fmla="*/ 789 h 2085"/>
                  <a:gd name="T12" fmla="*/ 2372 w 3007"/>
                  <a:gd name="T13" fmla="*/ 849 h 2085"/>
                  <a:gd name="T14" fmla="*/ 2551 w 3007"/>
                  <a:gd name="T15" fmla="*/ 920 h 2085"/>
                  <a:gd name="T16" fmla="*/ 2638 w 3007"/>
                  <a:gd name="T17" fmla="*/ 980 h 2085"/>
                  <a:gd name="T18" fmla="*/ 2676 w 3007"/>
                  <a:gd name="T19" fmla="*/ 1029 h 2085"/>
                  <a:gd name="T20" fmla="*/ 2681 w 3007"/>
                  <a:gd name="T21" fmla="*/ 1083 h 2085"/>
                  <a:gd name="T22" fmla="*/ 2665 w 3007"/>
                  <a:gd name="T23" fmla="*/ 1127 h 2085"/>
                  <a:gd name="T24" fmla="*/ 2616 w 3007"/>
                  <a:gd name="T25" fmla="*/ 1170 h 2085"/>
                  <a:gd name="T26" fmla="*/ 2545 w 3007"/>
                  <a:gd name="T27" fmla="*/ 1208 h 2085"/>
                  <a:gd name="T28" fmla="*/ 2448 w 3007"/>
                  <a:gd name="T29" fmla="*/ 1241 h 2085"/>
                  <a:gd name="T30" fmla="*/ 2328 w 3007"/>
                  <a:gd name="T31" fmla="*/ 1274 h 2085"/>
                  <a:gd name="T32" fmla="*/ 2106 w 3007"/>
                  <a:gd name="T33" fmla="*/ 1328 h 2085"/>
                  <a:gd name="T34" fmla="*/ 1742 w 3007"/>
                  <a:gd name="T35" fmla="*/ 1421 h 2085"/>
                  <a:gd name="T36" fmla="*/ 1308 w 3007"/>
                  <a:gd name="T37" fmla="*/ 1540 h 2085"/>
                  <a:gd name="T38" fmla="*/ 820 w 3007"/>
                  <a:gd name="T39" fmla="*/ 1709 h 2085"/>
                  <a:gd name="T40" fmla="*/ 282 w 3007"/>
                  <a:gd name="T41" fmla="*/ 1943 h 2085"/>
                  <a:gd name="T42" fmla="*/ 152 w 3007"/>
                  <a:gd name="T43" fmla="*/ 2085 h 2085"/>
                  <a:gd name="T44" fmla="*/ 386 w 3007"/>
                  <a:gd name="T45" fmla="*/ 1992 h 2085"/>
                  <a:gd name="T46" fmla="*/ 700 w 3007"/>
                  <a:gd name="T47" fmla="*/ 1834 h 2085"/>
                  <a:gd name="T48" fmla="*/ 1064 w 3007"/>
                  <a:gd name="T49" fmla="*/ 1693 h 2085"/>
                  <a:gd name="T50" fmla="*/ 1661 w 3007"/>
                  <a:gd name="T51" fmla="*/ 1497 h 2085"/>
                  <a:gd name="T52" fmla="*/ 1845 w 3007"/>
                  <a:gd name="T53" fmla="*/ 1442 h 2085"/>
                  <a:gd name="T54" fmla="*/ 2252 w 3007"/>
                  <a:gd name="T55" fmla="*/ 1339 h 2085"/>
                  <a:gd name="T56" fmla="*/ 2551 w 3007"/>
                  <a:gd name="T57" fmla="*/ 1263 h 2085"/>
                  <a:gd name="T58" fmla="*/ 2730 w 3007"/>
                  <a:gd name="T59" fmla="*/ 1214 h 2085"/>
                  <a:gd name="T60" fmla="*/ 2876 w 3007"/>
                  <a:gd name="T61" fmla="*/ 1170 h 2085"/>
                  <a:gd name="T62" fmla="*/ 2974 w 3007"/>
                  <a:gd name="T63" fmla="*/ 1132 h 2085"/>
                  <a:gd name="T64" fmla="*/ 3007 w 3007"/>
                  <a:gd name="T65" fmla="*/ 871 h 2085"/>
                  <a:gd name="T66" fmla="*/ 2860 w 3007"/>
                  <a:gd name="T67" fmla="*/ 844 h 2085"/>
                  <a:gd name="T68" fmla="*/ 2670 w 3007"/>
                  <a:gd name="T69" fmla="*/ 806 h 2085"/>
                  <a:gd name="T70" fmla="*/ 2458 w 3007"/>
                  <a:gd name="T71" fmla="*/ 757 h 2085"/>
                  <a:gd name="T72" fmla="*/ 2138 w 3007"/>
                  <a:gd name="T73" fmla="*/ 670 h 2085"/>
                  <a:gd name="T74" fmla="*/ 1959 w 3007"/>
                  <a:gd name="T75" fmla="*/ 604 h 2085"/>
                  <a:gd name="T76" fmla="*/ 1824 w 3007"/>
                  <a:gd name="T77" fmla="*/ 534 h 2085"/>
                  <a:gd name="T78" fmla="*/ 1769 w 3007"/>
                  <a:gd name="T79" fmla="*/ 474 h 2085"/>
                  <a:gd name="T80" fmla="*/ 1753 w 3007"/>
                  <a:gd name="T81" fmla="*/ 436 h 2085"/>
                  <a:gd name="T82" fmla="*/ 1780 w 3007"/>
                  <a:gd name="T83" fmla="*/ 381 h 2085"/>
                  <a:gd name="T84" fmla="*/ 1862 w 3007"/>
                  <a:gd name="T85" fmla="*/ 316 h 2085"/>
                  <a:gd name="T86" fmla="*/ 1986 w 3007"/>
                  <a:gd name="T87" fmla="*/ 267 h 2085"/>
                  <a:gd name="T88" fmla="*/ 2149 w 3007"/>
                  <a:gd name="T89" fmla="*/ 229 h 2085"/>
                  <a:gd name="T90" fmla="*/ 2431 w 3007"/>
                  <a:gd name="T91" fmla="*/ 180 h 2085"/>
                  <a:gd name="T92" fmla="*/ 2827 w 3007"/>
                  <a:gd name="T93" fmla="*/ 125 h 2085"/>
                  <a:gd name="T94" fmla="*/ 3007 w 3007"/>
                  <a:gd name="T95" fmla="*/ 87 h 2085"/>
                  <a:gd name="T96" fmla="*/ 2909 w 3007"/>
                  <a:gd name="T97" fmla="*/ 22 h 2085"/>
                  <a:gd name="T98" fmla="*/ 2676 w 3007"/>
                  <a:gd name="T99" fmla="*/ 66 h 2085"/>
                  <a:gd name="T100" fmla="*/ 2285 w 3007"/>
                  <a:gd name="T101" fmla="*/ 120 h 2085"/>
                  <a:gd name="T102" fmla="*/ 2030 w 3007"/>
                  <a:gd name="T103" fmla="*/ 158 h 2085"/>
                  <a:gd name="T104" fmla="*/ 1791 w 3007"/>
                  <a:gd name="T105" fmla="*/ 202 h 2085"/>
                  <a:gd name="T106" fmla="*/ 1601 w 3007"/>
                  <a:gd name="T107" fmla="*/ 261 h 2085"/>
                  <a:gd name="T108" fmla="*/ 1471 w 3007"/>
                  <a:gd name="T109" fmla="*/ 338 h 2085"/>
                  <a:gd name="T110" fmla="*/ 1438 w 3007"/>
                  <a:gd name="T111" fmla="*/ 387 h 2085"/>
                  <a:gd name="T112" fmla="*/ 1427 w 3007"/>
                  <a:gd name="T113" fmla="*/ 441 h 2085"/>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60000 65536"/>
                  <a:gd name="T151" fmla="*/ 0 60000 65536"/>
                  <a:gd name="T152" fmla="*/ 0 60000 65536"/>
                  <a:gd name="T153" fmla="*/ 0 60000 65536"/>
                  <a:gd name="T154" fmla="*/ 0 60000 65536"/>
                  <a:gd name="T155" fmla="*/ 0 60000 65536"/>
                  <a:gd name="T156" fmla="*/ 0 60000 65536"/>
                  <a:gd name="T157" fmla="*/ 0 60000 65536"/>
                  <a:gd name="T158" fmla="*/ 0 60000 65536"/>
                  <a:gd name="T159" fmla="*/ 0 60000 65536"/>
                  <a:gd name="T160" fmla="*/ 0 60000 65536"/>
                  <a:gd name="T161" fmla="*/ 0 60000 65536"/>
                  <a:gd name="T162" fmla="*/ 0 60000 65536"/>
                  <a:gd name="T163" fmla="*/ 0 60000 65536"/>
                  <a:gd name="T164" fmla="*/ 0 60000 65536"/>
                  <a:gd name="T165" fmla="*/ 0 60000 65536"/>
                  <a:gd name="T166" fmla="*/ 0 60000 65536"/>
                  <a:gd name="T167" fmla="*/ 0 60000 65536"/>
                  <a:gd name="T168" fmla="*/ 0 60000 65536"/>
                  <a:gd name="T169" fmla="*/ 0 60000 65536"/>
                  <a:gd name="T170" fmla="*/ 0 60000 65536"/>
                </a:gdLst>
                <a:ahLst/>
                <a:cxnLst>
                  <a:cxn ang="T114">
                    <a:pos x="T0" y="T1"/>
                  </a:cxn>
                  <a:cxn ang="T115">
                    <a:pos x="T2" y="T3"/>
                  </a:cxn>
                  <a:cxn ang="T116">
                    <a:pos x="T4" y="T5"/>
                  </a:cxn>
                  <a:cxn ang="T117">
                    <a:pos x="T6" y="T7"/>
                  </a:cxn>
                  <a:cxn ang="T118">
                    <a:pos x="T8" y="T9"/>
                  </a:cxn>
                  <a:cxn ang="T119">
                    <a:pos x="T10" y="T11"/>
                  </a:cxn>
                  <a:cxn ang="T120">
                    <a:pos x="T12" y="T13"/>
                  </a:cxn>
                  <a:cxn ang="T121">
                    <a:pos x="T14" y="T15"/>
                  </a:cxn>
                  <a:cxn ang="T122">
                    <a:pos x="T16" y="T17"/>
                  </a:cxn>
                  <a:cxn ang="T123">
                    <a:pos x="T18" y="T19"/>
                  </a:cxn>
                  <a:cxn ang="T124">
                    <a:pos x="T20" y="T21"/>
                  </a:cxn>
                  <a:cxn ang="T125">
                    <a:pos x="T22" y="T23"/>
                  </a:cxn>
                  <a:cxn ang="T126">
                    <a:pos x="T24" y="T25"/>
                  </a:cxn>
                  <a:cxn ang="T127">
                    <a:pos x="T26" y="T27"/>
                  </a:cxn>
                  <a:cxn ang="T128">
                    <a:pos x="T28" y="T29"/>
                  </a:cxn>
                  <a:cxn ang="T129">
                    <a:pos x="T30" y="T31"/>
                  </a:cxn>
                  <a:cxn ang="T130">
                    <a:pos x="T32" y="T33"/>
                  </a:cxn>
                  <a:cxn ang="T131">
                    <a:pos x="T34" y="T35"/>
                  </a:cxn>
                  <a:cxn ang="T132">
                    <a:pos x="T36" y="T37"/>
                  </a:cxn>
                  <a:cxn ang="T133">
                    <a:pos x="T38" y="T39"/>
                  </a:cxn>
                  <a:cxn ang="T134">
                    <a:pos x="T40" y="T41"/>
                  </a:cxn>
                  <a:cxn ang="T135">
                    <a:pos x="T42" y="T43"/>
                  </a:cxn>
                  <a:cxn ang="T136">
                    <a:pos x="T44" y="T45"/>
                  </a:cxn>
                  <a:cxn ang="T137">
                    <a:pos x="T46" y="T47"/>
                  </a:cxn>
                  <a:cxn ang="T138">
                    <a:pos x="T48" y="T49"/>
                  </a:cxn>
                  <a:cxn ang="T139">
                    <a:pos x="T50" y="T51"/>
                  </a:cxn>
                  <a:cxn ang="T140">
                    <a:pos x="T52" y="T53"/>
                  </a:cxn>
                  <a:cxn ang="T141">
                    <a:pos x="T54" y="T55"/>
                  </a:cxn>
                  <a:cxn ang="T142">
                    <a:pos x="T56" y="T57"/>
                  </a:cxn>
                  <a:cxn ang="T143">
                    <a:pos x="T58" y="T59"/>
                  </a:cxn>
                  <a:cxn ang="T144">
                    <a:pos x="T60" y="T61"/>
                  </a:cxn>
                  <a:cxn ang="T145">
                    <a:pos x="T62" y="T63"/>
                  </a:cxn>
                  <a:cxn ang="T146">
                    <a:pos x="T64" y="T65"/>
                  </a:cxn>
                  <a:cxn ang="T147">
                    <a:pos x="T66" y="T67"/>
                  </a:cxn>
                  <a:cxn ang="T148">
                    <a:pos x="T68" y="T69"/>
                  </a:cxn>
                  <a:cxn ang="T149">
                    <a:pos x="T70" y="T71"/>
                  </a:cxn>
                  <a:cxn ang="T150">
                    <a:pos x="T72" y="T73"/>
                  </a:cxn>
                  <a:cxn ang="T151">
                    <a:pos x="T74" y="T75"/>
                  </a:cxn>
                  <a:cxn ang="T152">
                    <a:pos x="T76" y="T77"/>
                  </a:cxn>
                  <a:cxn ang="T153">
                    <a:pos x="T78" y="T79"/>
                  </a:cxn>
                  <a:cxn ang="T154">
                    <a:pos x="T80" y="T81"/>
                  </a:cxn>
                  <a:cxn ang="T155">
                    <a:pos x="T82" y="T83"/>
                  </a:cxn>
                  <a:cxn ang="T156">
                    <a:pos x="T84" y="T85"/>
                  </a:cxn>
                  <a:cxn ang="T157">
                    <a:pos x="T86" y="T87"/>
                  </a:cxn>
                  <a:cxn ang="T158">
                    <a:pos x="T88" y="T89"/>
                  </a:cxn>
                  <a:cxn ang="T159">
                    <a:pos x="T90" y="T91"/>
                  </a:cxn>
                  <a:cxn ang="T160">
                    <a:pos x="T92" y="T93"/>
                  </a:cxn>
                  <a:cxn ang="T161">
                    <a:pos x="T94" y="T95"/>
                  </a:cxn>
                  <a:cxn ang="T162">
                    <a:pos x="T96" y="T97"/>
                  </a:cxn>
                  <a:cxn ang="T163">
                    <a:pos x="T98" y="T99"/>
                  </a:cxn>
                  <a:cxn ang="T164">
                    <a:pos x="T100" y="T101"/>
                  </a:cxn>
                  <a:cxn ang="T165">
                    <a:pos x="T102" y="T103"/>
                  </a:cxn>
                  <a:cxn ang="T166">
                    <a:pos x="T104" y="T105"/>
                  </a:cxn>
                  <a:cxn ang="T167">
                    <a:pos x="T106" y="T107"/>
                  </a:cxn>
                  <a:cxn ang="T168">
                    <a:pos x="T108" y="T109"/>
                  </a:cxn>
                  <a:cxn ang="T169">
                    <a:pos x="T110" y="T111"/>
                  </a:cxn>
                  <a:cxn ang="T170">
                    <a:pos x="T112" y="T113"/>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sp>
            <p:nvSpPr>
              <p:cNvPr id="24586" name="Freeform 10"/>
              <p:cNvSpPr>
                <a:spLocks/>
              </p:cNvSpPr>
              <p:nvPr/>
            </p:nvSpPr>
            <p:spPr bwMode="hidden">
              <a:xfrm>
                <a:off x="4501" y="2317"/>
                <a:ext cx="1248" cy="539"/>
              </a:xfrm>
              <a:custGeom>
                <a:avLst/>
                <a:gdLst>
                  <a:gd name="T0" fmla="*/ 0 w 1248"/>
                  <a:gd name="T1" fmla="*/ 332 h 539"/>
                  <a:gd name="T2" fmla="*/ 0 w 1248"/>
                  <a:gd name="T3" fmla="*/ 360 h 539"/>
                  <a:gd name="T4" fmla="*/ 5 w 1248"/>
                  <a:gd name="T5" fmla="*/ 387 h 539"/>
                  <a:gd name="T6" fmla="*/ 27 w 1248"/>
                  <a:gd name="T7" fmla="*/ 414 h 539"/>
                  <a:gd name="T8" fmla="*/ 54 w 1248"/>
                  <a:gd name="T9" fmla="*/ 436 h 539"/>
                  <a:gd name="T10" fmla="*/ 92 w 1248"/>
                  <a:gd name="T11" fmla="*/ 463 h 539"/>
                  <a:gd name="T12" fmla="*/ 141 w 1248"/>
                  <a:gd name="T13" fmla="*/ 490 h 539"/>
                  <a:gd name="T14" fmla="*/ 195 w 1248"/>
                  <a:gd name="T15" fmla="*/ 512 h 539"/>
                  <a:gd name="T16" fmla="*/ 255 w 1248"/>
                  <a:gd name="T17" fmla="*/ 539 h 539"/>
                  <a:gd name="T18" fmla="*/ 212 w 1248"/>
                  <a:gd name="T19" fmla="*/ 517 h 539"/>
                  <a:gd name="T20" fmla="*/ 179 w 1248"/>
                  <a:gd name="T21" fmla="*/ 490 h 539"/>
                  <a:gd name="T22" fmla="*/ 157 w 1248"/>
                  <a:gd name="T23" fmla="*/ 468 h 539"/>
                  <a:gd name="T24" fmla="*/ 141 w 1248"/>
                  <a:gd name="T25" fmla="*/ 447 h 539"/>
                  <a:gd name="T26" fmla="*/ 136 w 1248"/>
                  <a:gd name="T27" fmla="*/ 425 h 539"/>
                  <a:gd name="T28" fmla="*/ 136 w 1248"/>
                  <a:gd name="T29" fmla="*/ 403 h 539"/>
                  <a:gd name="T30" fmla="*/ 141 w 1248"/>
                  <a:gd name="T31" fmla="*/ 381 h 539"/>
                  <a:gd name="T32" fmla="*/ 157 w 1248"/>
                  <a:gd name="T33" fmla="*/ 365 h 539"/>
                  <a:gd name="T34" fmla="*/ 179 w 1248"/>
                  <a:gd name="T35" fmla="*/ 343 h 539"/>
                  <a:gd name="T36" fmla="*/ 201 w 1248"/>
                  <a:gd name="T37" fmla="*/ 327 h 539"/>
                  <a:gd name="T38" fmla="*/ 266 w 1248"/>
                  <a:gd name="T39" fmla="*/ 294 h 539"/>
                  <a:gd name="T40" fmla="*/ 353 w 1248"/>
                  <a:gd name="T41" fmla="*/ 262 h 539"/>
                  <a:gd name="T42" fmla="*/ 445 w 1248"/>
                  <a:gd name="T43" fmla="*/ 234 h 539"/>
                  <a:gd name="T44" fmla="*/ 554 w 1248"/>
                  <a:gd name="T45" fmla="*/ 213 h 539"/>
                  <a:gd name="T46" fmla="*/ 662 w 1248"/>
                  <a:gd name="T47" fmla="*/ 191 h 539"/>
                  <a:gd name="T48" fmla="*/ 890 w 1248"/>
                  <a:gd name="T49" fmla="*/ 153 h 539"/>
                  <a:gd name="T50" fmla="*/ 993 w 1248"/>
                  <a:gd name="T51" fmla="*/ 136 h 539"/>
                  <a:gd name="T52" fmla="*/ 1091 w 1248"/>
                  <a:gd name="T53" fmla="*/ 120 h 539"/>
                  <a:gd name="T54" fmla="*/ 1178 w 1248"/>
                  <a:gd name="T55" fmla="*/ 115 h 539"/>
                  <a:gd name="T56" fmla="*/ 1248 w 1248"/>
                  <a:gd name="T57" fmla="*/ 104 h 539"/>
                  <a:gd name="T58" fmla="*/ 1248 w 1248"/>
                  <a:gd name="T59" fmla="*/ 0 h 539"/>
                  <a:gd name="T60" fmla="*/ 1161 w 1248"/>
                  <a:gd name="T61" fmla="*/ 22 h 539"/>
                  <a:gd name="T62" fmla="*/ 1069 w 1248"/>
                  <a:gd name="T63" fmla="*/ 38 h 539"/>
                  <a:gd name="T64" fmla="*/ 874 w 1248"/>
                  <a:gd name="T65" fmla="*/ 71 h 539"/>
                  <a:gd name="T66" fmla="*/ 673 w 1248"/>
                  <a:gd name="T67" fmla="*/ 93 h 539"/>
                  <a:gd name="T68" fmla="*/ 483 w 1248"/>
                  <a:gd name="T69" fmla="*/ 126 h 539"/>
                  <a:gd name="T70" fmla="*/ 391 w 1248"/>
                  <a:gd name="T71" fmla="*/ 142 h 539"/>
                  <a:gd name="T72" fmla="*/ 309 w 1248"/>
                  <a:gd name="T73" fmla="*/ 158 h 539"/>
                  <a:gd name="T74" fmla="*/ 228 w 1248"/>
                  <a:gd name="T75" fmla="*/ 180 h 539"/>
                  <a:gd name="T76" fmla="*/ 163 w 1248"/>
                  <a:gd name="T77" fmla="*/ 202 h 539"/>
                  <a:gd name="T78" fmla="*/ 103 w 1248"/>
                  <a:gd name="T79" fmla="*/ 229 h 539"/>
                  <a:gd name="T80" fmla="*/ 54 w 1248"/>
                  <a:gd name="T81" fmla="*/ 256 h 539"/>
                  <a:gd name="T82" fmla="*/ 22 w 1248"/>
                  <a:gd name="T83" fmla="*/ 294 h 539"/>
                  <a:gd name="T84" fmla="*/ 0 w 1248"/>
                  <a:gd name="T85" fmla="*/ 332 h 539"/>
                  <a:gd name="T86" fmla="*/ 0 w 1248"/>
                  <a:gd name="T87" fmla="*/ 332 h 5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grpSp>
        <p:sp>
          <p:nvSpPr>
            <p:cNvPr id="24587" name="Freeform 11"/>
            <p:cNvSpPr>
              <a:spLocks/>
            </p:cNvSpPr>
            <p:nvPr/>
          </p:nvSpPr>
          <p:spPr bwMode="hidden">
            <a:xfrm>
              <a:off x="3322" y="1341"/>
              <a:ext cx="1825" cy="1537"/>
            </a:xfrm>
            <a:custGeom>
              <a:avLst/>
              <a:gdLst>
                <a:gd name="T0" fmla="*/ 982 w 2296"/>
                <a:gd name="T1" fmla="*/ 1061 h 1469"/>
                <a:gd name="T2" fmla="*/ 1357 w 2296"/>
                <a:gd name="T3" fmla="*/ 1012 h 1469"/>
                <a:gd name="T4" fmla="*/ 1666 w 2296"/>
                <a:gd name="T5" fmla="*/ 957 h 1469"/>
                <a:gd name="T6" fmla="*/ 1916 w 2296"/>
                <a:gd name="T7" fmla="*/ 897 h 1469"/>
                <a:gd name="T8" fmla="*/ 2100 w 2296"/>
                <a:gd name="T9" fmla="*/ 832 h 1469"/>
                <a:gd name="T10" fmla="*/ 2220 w 2296"/>
                <a:gd name="T11" fmla="*/ 756 h 1469"/>
                <a:gd name="T12" fmla="*/ 2285 w 2296"/>
                <a:gd name="T13" fmla="*/ 669 h 1469"/>
                <a:gd name="T14" fmla="*/ 2290 w 2296"/>
                <a:gd name="T15" fmla="*/ 560 h 1469"/>
                <a:gd name="T16" fmla="*/ 2241 w 2296"/>
                <a:gd name="T17" fmla="*/ 457 h 1469"/>
                <a:gd name="T18" fmla="*/ 2144 w 2296"/>
                <a:gd name="T19" fmla="*/ 364 h 1469"/>
                <a:gd name="T20" fmla="*/ 2008 w 2296"/>
                <a:gd name="T21" fmla="*/ 277 h 1469"/>
                <a:gd name="T22" fmla="*/ 1769 w 2296"/>
                <a:gd name="T23" fmla="*/ 157 h 1469"/>
                <a:gd name="T24" fmla="*/ 1612 w 2296"/>
                <a:gd name="T25" fmla="*/ 92 h 1469"/>
                <a:gd name="T26" fmla="*/ 1476 w 2296"/>
                <a:gd name="T27" fmla="*/ 43 h 1469"/>
                <a:gd name="T28" fmla="*/ 1384 w 2296"/>
                <a:gd name="T29" fmla="*/ 10 h 1469"/>
                <a:gd name="T30" fmla="*/ 1346 w 2296"/>
                <a:gd name="T31" fmla="*/ 0 h 1469"/>
                <a:gd name="T32" fmla="*/ 1655 w 2296"/>
                <a:gd name="T33" fmla="*/ 119 h 1469"/>
                <a:gd name="T34" fmla="*/ 1948 w 2296"/>
                <a:gd name="T35" fmla="*/ 255 h 1469"/>
                <a:gd name="T36" fmla="*/ 2068 w 2296"/>
                <a:gd name="T37" fmla="*/ 326 h 1469"/>
                <a:gd name="T38" fmla="*/ 2171 w 2296"/>
                <a:gd name="T39" fmla="*/ 402 h 1469"/>
                <a:gd name="T40" fmla="*/ 2236 w 2296"/>
                <a:gd name="T41" fmla="*/ 478 h 1469"/>
                <a:gd name="T42" fmla="*/ 2263 w 2296"/>
                <a:gd name="T43" fmla="*/ 560 h 1469"/>
                <a:gd name="T44" fmla="*/ 2241 w 2296"/>
                <a:gd name="T45" fmla="*/ 636 h 1469"/>
                <a:gd name="T46" fmla="*/ 2171 w 2296"/>
                <a:gd name="T47" fmla="*/ 702 h 1469"/>
                <a:gd name="T48" fmla="*/ 2062 w 2296"/>
                <a:gd name="T49" fmla="*/ 756 h 1469"/>
                <a:gd name="T50" fmla="*/ 1921 w 2296"/>
                <a:gd name="T51" fmla="*/ 800 h 1469"/>
                <a:gd name="T52" fmla="*/ 1748 w 2296"/>
                <a:gd name="T53" fmla="*/ 843 h 1469"/>
                <a:gd name="T54" fmla="*/ 1351 w 2296"/>
                <a:gd name="T55" fmla="*/ 908 h 1469"/>
                <a:gd name="T56" fmla="*/ 923 w 2296"/>
                <a:gd name="T57" fmla="*/ 968 h 1469"/>
                <a:gd name="T58" fmla="*/ 521 w 2296"/>
                <a:gd name="T59" fmla="*/ 1028 h 1469"/>
                <a:gd name="T60" fmla="*/ 353 w 2296"/>
                <a:gd name="T61" fmla="*/ 1066 h 1469"/>
                <a:gd name="T62" fmla="*/ 206 w 2296"/>
                <a:gd name="T63" fmla="*/ 1104 h 1469"/>
                <a:gd name="T64" fmla="*/ 92 w 2296"/>
                <a:gd name="T65" fmla="*/ 1148 h 1469"/>
                <a:gd name="T66" fmla="*/ 22 w 2296"/>
                <a:gd name="T67" fmla="*/ 1202 h 1469"/>
                <a:gd name="T68" fmla="*/ 0 w 2296"/>
                <a:gd name="T69" fmla="*/ 1262 h 1469"/>
                <a:gd name="T70" fmla="*/ 27 w 2296"/>
                <a:gd name="T71" fmla="*/ 1327 h 1469"/>
                <a:gd name="T72" fmla="*/ 98 w 2296"/>
                <a:gd name="T73" fmla="*/ 1382 h 1469"/>
                <a:gd name="T74" fmla="*/ 196 w 2296"/>
                <a:gd name="T75" fmla="*/ 1425 h 1469"/>
                <a:gd name="T76" fmla="*/ 326 w 2296"/>
                <a:gd name="T77" fmla="*/ 1469 h 1469"/>
                <a:gd name="T78" fmla="*/ 217 w 2296"/>
                <a:gd name="T79" fmla="*/ 1414 h 1469"/>
                <a:gd name="T80" fmla="*/ 147 w 2296"/>
                <a:gd name="T81" fmla="*/ 1360 h 1469"/>
                <a:gd name="T82" fmla="*/ 120 w 2296"/>
                <a:gd name="T83" fmla="*/ 1306 h 1469"/>
                <a:gd name="T84" fmla="*/ 141 w 2296"/>
                <a:gd name="T85" fmla="*/ 1257 h 1469"/>
                <a:gd name="T86" fmla="*/ 212 w 2296"/>
                <a:gd name="T87" fmla="*/ 1208 h 1469"/>
                <a:gd name="T88" fmla="*/ 342 w 2296"/>
                <a:gd name="T89" fmla="*/ 1164 h 1469"/>
                <a:gd name="T90" fmla="*/ 527 w 2296"/>
                <a:gd name="T91" fmla="*/ 1121 h 1469"/>
                <a:gd name="T92" fmla="*/ 771 w 2296"/>
                <a:gd name="T93" fmla="*/ 1088 h 146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fontAlgn="base">
                <a:spcBef>
                  <a:spcPct val="0"/>
                </a:spcBef>
                <a:spcAft>
                  <a:spcPct val="0"/>
                </a:spcAft>
                <a:defRPr/>
              </a:pPr>
              <a:endParaRPr lang="tr-TR" sz="2000">
                <a:solidFill>
                  <a:srgbClr val="FFFFFF"/>
                </a:solidFill>
              </a:endParaRPr>
            </a:p>
          </p:txBody>
        </p:sp>
        <p:sp>
          <p:nvSpPr>
            <p:cNvPr id="1034" name="Freeform 12"/>
            <p:cNvSpPr>
              <a:spLocks/>
            </p:cNvSpPr>
            <p:nvPr/>
          </p:nvSpPr>
          <p:spPr bwMode="hidden">
            <a:xfrm>
              <a:off x="0" y="0"/>
              <a:ext cx="5758" cy="1776"/>
            </a:xfrm>
            <a:custGeom>
              <a:avLst/>
              <a:gdLst>
                <a:gd name="T0" fmla="*/ 0 w 5740"/>
                <a:gd name="T1" fmla="*/ 0 h 1906"/>
                <a:gd name="T2" fmla="*/ 0 w 5740"/>
                <a:gd name="T3" fmla="*/ 7 h 1906"/>
                <a:gd name="T4" fmla="*/ 7824 w 5740"/>
                <a:gd name="T5" fmla="*/ 7 h 1906"/>
                <a:gd name="T6" fmla="*/ 7824 w 5740"/>
                <a:gd name="T7" fmla="*/ 0 h 1906"/>
                <a:gd name="T8" fmla="*/ 0 w 5740"/>
                <a:gd name="T9" fmla="*/ 0 h 1906"/>
                <a:gd name="T10" fmla="*/ 0 w 5740"/>
                <a:gd name="T11" fmla="*/ 0 h 190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740" h="1906">
                  <a:moveTo>
                    <a:pt x="0" y="0"/>
                  </a:moveTo>
                  <a:lnTo>
                    <a:pt x="0" y="1906"/>
                  </a:lnTo>
                  <a:lnTo>
                    <a:pt x="5740" y="1906"/>
                  </a:lnTo>
                  <a:lnTo>
                    <a:pt x="5740" y="0"/>
                  </a:lnTo>
                  <a:lnTo>
                    <a:pt x="0" y="0"/>
                  </a:lnTo>
                  <a:close/>
                </a:path>
              </a:pathLst>
            </a:custGeom>
            <a:gradFill rotWithShape="0">
              <a:gsLst>
                <a:gs pos="0">
                  <a:schemeClr val="bg2"/>
                </a:gs>
                <a:gs pos="100000">
                  <a:schemeClr val="bg1"/>
                </a:gs>
              </a:gsLst>
              <a:lin ang="540000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tr-TR" sz="2000">
                <a:solidFill>
                  <a:srgbClr val="FFFFFF"/>
                </a:solidFill>
              </a:endParaRPr>
            </a:p>
          </p:txBody>
        </p:sp>
      </p:grpSp>
      <p:sp>
        <p:nvSpPr>
          <p:cNvPr id="24589" name="Rectangle 13"/>
          <p:cNvSpPr>
            <a:spLocks noGrp="1" noRot="1" noChangeArrowheads="1"/>
          </p:cNvSpPr>
          <p:nvPr>
            <p:ph type="title"/>
          </p:nvPr>
        </p:nvSpPr>
        <p:spPr bwMode="auto">
          <a:xfrm>
            <a:off x="609600" y="274638"/>
            <a:ext cx="109728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tr-TR" smtClean="0"/>
              <a:t>Asıl başlık stili için tıklatın</a:t>
            </a:r>
          </a:p>
        </p:txBody>
      </p:sp>
      <p:sp>
        <p:nvSpPr>
          <p:cNvPr id="24590" name="Rectangle 14"/>
          <p:cNvSpPr>
            <a:spLocks noGrp="1" noChangeArrowheads="1"/>
          </p:cNvSpPr>
          <p:nvPr>
            <p:ph type="ftr" sz="quarter" idx="3"/>
          </p:nvPr>
        </p:nvSpPr>
        <p:spPr bwMode="auto">
          <a:xfrm>
            <a:off x="4165600" y="6248400"/>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eaLnBrk="1" hangingPunct="1">
              <a:defRPr sz="1200">
                <a:latin typeface="Arial" charset="0"/>
              </a:defRPr>
            </a:lvl1pPr>
          </a:lstStyle>
          <a:p>
            <a:pPr fontAlgn="base">
              <a:spcBef>
                <a:spcPct val="0"/>
              </a:spcBef>
              <a:spcAft>
                <a:spcPct val="0"/>
              </a:spcAft>
              <a:defRPr/>
            </a:pPr>
            <a:endParaRPr lang="tr-TR">
              <a:solidFill>
                <a:srgbClr val="FFFFFF"/>
              </a:solidFill>
            </a:endParaRPr>
          </a:p>
        </p:txBody>
      </p:sp>
      <p:sp>
        <p:nvSpPr>
          <p:cNvPr id="24591" name="Rectangle 15"/>
          <p:cNvSpPr>
            <a:spLocks noGrp="1" noChangeArrowheads="1"/>
          </p:cNvSpPr>
          <p:nvPr>
            <p:ph type="body" idx="1"/>
          </p:nvPr>
        </p:nvSpPr>
        <p:spPr bwMode="auto">
          <a:xfrm>
            <a:off x="609600" y="1600201"/>
            <a:ext cx="109728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Tree>
    <p:extLst>
      <p:ext uri="{BB962C8B-B14F-4D97-AF65-F5344CB8AC3E}">
        <p14:creationId xmlns:p14="http://schemas.microsoft.com/office/powerpoint/2010/main" val="3882420063"/>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defRPr>
      </a:lvl9pPr>
    </p:titleStyle>
    <p:bodyStyle>
      <a:lvl1pPr marL="342900" indent="-342900" algn="l" rtl="0" eaLnBrk="0" fontAlgn="base" hangingPunct="0">
        <a:spcBef>
          <a:spcPct val="20000"/>
        </a:spcBef>
        <a:spcAft>
          <a:spcPct val="0"/>
        </a:spcAft>
        <a:buClr>
          <a:schemeClr val="hlink"/>
        </a:buClr>
        <a:buSzPct val="70000"/>
        <a:buFont typeface="Wingdings" panose="05000000000000000000"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anose="05000000000000000000" pitchFamily="2" charset="2"/>
        <a:buChar char="n"/>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tx2"/>
        </a:buClr>
        <a:buSzPct val="70000"/>
        <a:buFont typeface="Wingdings" panose="05000000000000000000" pitchFamily="2" charset="2"/>
        <a:buChar char="n"/>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lr>
          <a:schemeClr val="accent2"/>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hlink"/>
        </a:buClr>
        <a:buSzPct val="70000"/>
        <a:buFont typeface="Wingdings" panose="05000000000000000000" pitchFamily="2" charset="2"/>
        <a:buChar char="n"/>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Rectangle 2"/>
          <p:cNvSpPr>
            <a:spLocks noGrp="1" noRot="1" noChangeArrowheads="1"/>
          </p:cNvSpPr>
          <p:nvPr>
            <p:ph type="title"/>
          </p:nvPr>
        </p:nvSpPr>
        <p:spPr/>
        <p:txBody>
          <a:bodyPr/>
          <a:lstStyle/>
          <a:p>
            <a:pPr eaLnBrk="1" hangingPunct="1">
              <a:defRPr/>
            </a:pPr>
            <a:r>
              <a:rPr lang="tr-TR" sz="3200"/>
              <a:t>Kurak Bölgelerin Toprak ve Sularındaki Çözünebilir Tuzlar</a:t>
            </a:r>
          </a:p>
        </p:txBody>
      </p:sp>
      <p:sp>
        <p:nvSpPr>
          <p:cNvPr id="106499" name="Rectangle 3"/>
          <p:cNvSpPr>
            <a:spLocks noGrp="1" noChangeArrowheads="1"/>
          </p:cNvSpPr>
          <p:nvPr>
            <p:ph type="body" idx="1"/>
          </p:nvPr>
        </p:nvSpPr>
        <p:spPr/>
        <p:txBody>
          <a:bodyPr/>
          <a:lstStyle/>
          <a:p>
            <a:pPr eaLnBrk="1" hangingPunct="1">
              <a:defRPr/>
            </a:pPr>
            <a:r>
              <a:rPr lang="tr-TR" sz="3600" b="1" dirty="0"/>
              <a:t>Karbonatlar</a:t>
            </a:r>
          </a:p>
          <a:p>
            <a:pPr eaLnBrk="1" hangingPunct="1">
              <a:defRPr/>
            </a:pPr>
            <a:r>
              <a:rPr lang="tr-TR" sz="3600" b="1" dirty="0"/>
              <a:t>Sülfatlar</a:t>
            </a:r>
          </a:p>
          <a:p>
            <a:pPr eaLnBrk="1" hangingPunct="1">
              <a:defRPr/>
            </a:pPr>
            <a:r>
              <a:rPr lang="tr-TR" sz="3600" b="1" dirty="0"/>
              <a:t>Klorürler</a:t>
            </a:r>
          </a:p>
          <a:p>
            <a:pPr eaLnBrk="1" hangingPunct="1">
              <a:defRPr/>
            </a:pPr>
            <a:r>
              <a:rPr lang="tr-TR" sz="3600" b="1" dirty="0"/>
              <a:t>Nitratlar</a:t>
            </a:r>
          </a:p>
          <a:p>
            <a:pPr eaLnBrk="1" hangingPunct="1">
              <a:defRPr/>
            </a:pPr>
            <a:r>
              <a:rPr lang="tr-TR" sz="3600" b="1" dirty="0"/>
              <a:t>Boratlar</a:t>
            </a:r>
          </a:p>
        </p:txBody>
      </p:sp>
    </p:spTree>
    <p:extLst>
      <p:ext uri="{BB962C8B-B14F-4D97-AF65-F5344CB8AC3E}">
        <p14:creationId xmlns:p14="http://schemas.microsoft.com/office/powerpoint/2010/main" val="345749749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0" name="Rectangle 2"/>
          <p:cNvSpPr>
            <a:spLocks noGrp="1" noRot="1" noChangeArrowheads="1"/>
          </p:cNvSpPr>
          <p:nvPr>
            <p:ph type="title"/>
          </p:nvPr>
        </p:nvSpPr>
        <p:spPr/>
        <p:txBody>
          <a:bodyPr/>
          <a:lstStyle/>
          <a:p>
            <a:pPr eaLnBrk="1" hangingPunct="1">
              <a:defRPr/>
            </a:pPr>
            <a:r>
              <a:rPr lang="tr-TR" smtClean="0"/>
              <a:t>Sülfatlar</a:t>
            </a:r>
          </a:p>
        </p:txBody>
      </p:sp>
      <p:sp>
        <p:nvSpPr>
          <p:cNvPr id="114691" name="Rectangle 3"/>
          <p:cNvSpPr>
            <a:spLocks noGrp="1" noChangeArrowheads="1"/>
          </p:cNvSpPr>
          <p:nvPr>
            <p:ph type="body" idx="1"/>
          </p:nvPr>
        </p:nvSpPr>
        <p:spPr/>
        <p:txBody>
          <a:bodyPr/>
          <a:lstStyle/>
          <a:p>
            <a:pPr eaLnBrk="1" hangingPunct="1">
              <a:defRPr/>
            </a:pPr>
            <a:r>
              <a:rPr lang="tr-TR" smtClean="0"/>
              <a:t>Toprakların birçok tiplerinde değişen oranlarda sülfürik asit tuzları bulunur. Step ve çöl bölgelerindeki taban suları ve topraklarda, sülfatlar önemli ölçüde birikebilirler. Sülfürik asit tuzlarının bitki yetiştirme ve ıslah için önemi, kimyasal bileşimine bağlı olarak değişir. </a:t>
            </a:r>
          </a:p>
        </p:txBody>
      </p:sp>
    </p:spTree>
    <p:extLst>
      <p:ext uri="{BB962C8B-B14F-4D97-AF65-F5344CB8AC3E}">
        <p14:creationId xmlns:p14="http://schemas.microsoft.com/office/powerpoint/2010/main" val="4565389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2"/>
          <p:cNvSpPr>
            <a:spLocks noGrp="1" noRot="1" noChangeArrowheads="1"/>
          </p:cNvSpPr>
          <p:nvPr>
            <p:ph type="title"/>
          </p:nvPr>
        </p:nvSpPr>
        <p:spPr/>
        <p:txBody>
          <a:bodyPr/>
          <a:lstStyle/>
          <a:p>
            <a:pPr eaLnBrk="1" hangingPunct="1">
              <a:defRPr/>
            </a:pPr>
            <a:r>
              <a:rPr lang="tr-TR" smtClean="0"/>
              <a:t>Kalsiyum sülfat</a:t>
            </a:r>
          </a:p>
        </p:txBody>
      </p:sp>
      <p:sp>
        <p:nvSpPr>
          <p:cNvPr id="115715" name="Rectangle 3"/>
          <p:cNvSpPr>
            <a:spLocks noGrp="1" noChangeArrowheads="1"/>
          </p:cNvSpPr>
          <p:nvPr>
            <p:ph type="body" idx="1"/>
          </p:nvPr>
        </p:nvSpPr>
        <p:spPr/>
        <p:txBody>
          <a:bodyPr/>
          <a:lstStyle/>
          <a:p>
            <a:pPr algn="just" eaLnBrk="1" hangingPunct="1">
              <a:lnSpc>
                <a:spcPct val="80000"/>
              </a:lnSpc>
              <a:defRPr/>
            </a:pPr>
            <a:r>
              <a:rPr lang="tr-TR" sz="2400" dirty="0"/>
              <a:t>Kalsiyum sülfat (CaSO</a:t>
            </a:r>
            <a:r>
              <a:rPr lang="tr-TR" sz="2400" baseline="-25000" dirty="0"/>
              <a:t>4.</a:t>
            </a:r>
            <a:r>
              <a:rPr lang="tr-TR" sz="2400" dirty="0"/>
              <a:t>2H</a:t>
            </a:r>
            <a:r>
              <a:rPr lang="tr-TR" sz="2400" baseline="-25000" dirty="0"/>
              <a:t>2</a:t>
            </a:r>
            <a:r>
              <a:rPr lang="tr-TR" sz="2400" dirty="0"/>
              <a:t>O) (jips), olumsuz </a:t>
            </a:r>
            <a:r>
              <a:rPr lang="tr-TR" sz="2400" dirty="0" err="1"/>
              <a:t>ozmotik</a:t>
            </a:r>
            <a:r>
              <a:rPr lang="tr-TR" sz="2400" dirty="0"/>
              <a:t> etkisi hariç,  fizyolojik olarak bitkiler için zararsızdır. Bu durum onun düşük çözünürlüğünün sonucudur (2 g/L).</a:t>
            </a:r>
          </a:p>
          <a:p>
            <a:pPr algn="just" eaLnBrk="1" hangingPunct="1">
              <a:lnSpc>
                <a:spcPct val="80000"/>
              </a:lnSpc>
              <a:buFont typeface="Wingdings" panose="05000000000000000000" pitchFamily="2" charset="2"/>
              <a:buNone/>
              <a:defRPr/>
            </a:pPr>
            <a:endParaRPr lang="tr-TR" sz="2400" dirty="0"/>
          </a:p>
          <a:p>
            <a:pPr algn="just" eaLnBrk="1" hangingPunct="1">
              <a:lnSpc>
                <a:spcPct val="80000"/>
              </a:lnSpc>
              <a:defRPr/>
            </a:pPr>
            <a:r>
              <a:rPr lang="tr-TR" sz="2400" dirty="0"/>
              <a:t>Çöl ve yarı çöllerde toprak oluşturan kayaç ve topraklar önemli ölçüde jips içerirler. Göl suları veya tuzlu taban sularının buharlaşması sonucu yüzeyde jips birikimi görülür. Özellikle Büyük Sahra veya Şili gibi kurak iklimlere sahip çöllerde (</a:t>
            </a:r>
            <a:r>
              <a:rPr lang="tr-TR" sz="2400" dirty="0" err="1"/>
              <a:t>Atacama</a:t>
            </a:r>
            <a:r>
              <a:rPr lang="tr-TR" sz="2400" dirty="0"/>
              <a:t> Çölü), jips (CaSO</a:t>
            </a:r>
            <a:r>
              <a:rPr lang="tr-TR" sz="2400" baseline="-25000" dirty="0"/>
              <a:t>4</a:t>
            </a:r>
            <a:r>
              <a:rPr lang="tr-TR" sz="2400" dirty="0"/>
              <a:t>.2H</a:t>
            </a:r>
            <a:r>
              <a:rPr lang="tr-TR" sz="2400" baseline="-25000" dirty="0"/>
              <a:t>2</a:t>
            </a:r>
            <a:r>
              <a:rPr lang="tr-TR" sz="2400" dirty="0"/>
              <a:t>O) kısmen </a:t>
            </a:r>
            <a:r>
              <a:rPr lang="tr-TR" sz="2400" dirty="0" err="1"/>
              <a:t>dehidrate</a:t>
            </a:r>
            <a:r>
              <a:rPr lang="tr-TR" sz="2400" dirty="0"/>
              <a:t> olarak yarı hidrat </a:t>
            </a:r>
            <a:r>
              <a:rPr lang="tr-TR" sz="2400" dirty="0" err="1"/>
              <a:t>basanit</a:t>
            </a:r>
            <a:r>
              <a:rPr lang="tr-TR" sz="2400" dirty="0"/>
              <a:t> şekline (CaSO</a:t>
            </a:r>
            <a:r>
              <a:rPr lang="tr-TR" sz="2400" baseline="-25000" dirty="0"/>
              <a:t>4</a:t>
            </a:r>
            <a:r>
              <a:rPr lang="tr-TR" sz="2400" dirty="0"/>
              <a:t>.1/2H</a:t>
            </a:r>
            <a:r>
              <a:rPr lang="tr-TR" sz="2400" baseline="-25000" dirty="0"/>
              <a:t>2</a:t>
            </a:r>
            <a:r>
              <a:rPr lang="tr-TR" sz="2400" dirty="0"/>
              <a:t>O) dönüşür. </a:t>
            </a:r>
          </a:p>
          <a:p>
            <a:pPr algn="just" eaLnBrk="1" hangingPunct="1">
              <a:lnSpc>
                <a:spcPct val="80000"/>
              </a:lnSpc>
              <a:defRPr/>
            </a:pPr>
            <a:endParaRPr lang="tr-TR" sz="2400" dirty="0"/>
          </a:p>
          <a:p>
            <a:pPr algn="just" eaLnBrk="1" hangingPunct="1">
              <a:lnSpc>
                <a:spcPct val="80000"/>
              </a:lnSpc>
              <a:defRPr/>
            </a:pPr>
            <a:r>
              <a:rPr lang="tr-TR" sz="2400" dirty="0"/>
              <a:t>Orta Asya, Kafkasya, Kuzey Afrika ve Arjantin'in bazı bölgelerinde, topraklar % 50’ye varan miktarlarda jips içerirken, bu oran bazen % 90'a ulaşmaktadır.</a:t>
            </a:r>
          </a:p>
        </p:txBody>
      </p:sp>
    </p:spTree>
    <p:extLst>
      <p:ext uri="{BB962C8B-B14F-4D97-AF65-F5344CB8AC3E}">
        <p14:creationId xmlns:p14="http://schemas.microsoft.com/office/powerpoint/2010/main" val="423410860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2"/>
          <p:cNvSpPr>
            <a:spLocks noGrp="1" noRot="1" noChangeArrowheads="1"/>
          </p:cNvSpPr>
          <p:nvPr>
            <p:ph type="title"/>
          </p:nvPr>
        </p:nvSpPr>
        <p:spPr/>
        <p:txBody>
          <a:bodyPr/>
          <a:lstStyle/>
          <a:p>
            <a:pPr eaLnBrk="1" hangingPunct="1">
              <a:defRPr/>
            </a:pPr>
            <a:r>
              <a:rPr lang="tr-TR" smtClean="0"/>
              <a:t>Kalsiyum sülfat</a:t>
            </a:r>
          </a:p>
        </p:txBody>
      </p:sp>
      <p:sp>
        <p:nvSpPr>
          <p:cNvPr id="137219" name="Rectangle 3"/>
          <p:cNvSpPr>
            <a:spLocks noGrp="1" noChangeArrowheads="1"/>
          </p:cNvSpPr>
          <p:nvPr>
            <p:ph type="body" idx="1"/>
          </p:nvPr>
        </p:nvSpPr>
        <p:spPr>
          <a:xfrm>
            <a:off x="1981200" y="1600200"/>
            <a:ext cx="8002588" cy="4349750"/>
          </a:xfrm>
        </p:spPr>
        <p:txBody>
          <a:bodyPr/>
          <a:lstStyle/>
          <a:p>
            <a:pPr eaLnBrk="1" hangingPunct="1">
              <a:lnSpc>
                <a:spcPct val="80000"/>
              </a:lnSpc>
              <a:defRPr/>
            </a:pPr>
            <a:r>
              <a:rPr lang="tr-TR" sz="2800"/>
              <a:t>Jips, topraklarda büyük bir çeşitlilik gösterir ve ince saydam yapıdan, büyük kristallere kadar değişen şekillerde olabilir. Çok fazla jips içeren topraklarda, jips sıkı ve tüm horizonun çimentolaşmasına neden olan bir yapı gösterir. Topraklarda böyle kompakt birikimler, mekanik olarak köklerin gelişmesini, suyun ve havanın geçirgenliğini etkiler, bitki gelişimine engel olur ve bitki ölümüne yol açar.</a:t>
            </a:r>
          </a:p>
          <a:p>
            <a:pPr eaLnBrk="1" hangingPunct="1">
              <a:lnSpc>
                <a:spcPct val="80000"/>
              </a:lnSpc>
              <a:defRPr/>
            </a:pPr>
            <a:r>
              <a:rPr lang="tr-TR" sz="2800"/>
              <a:t>Jips, soda ve adsorbe edilmiş sodyum içeren alkali toprakların ıslahında fazlaca kullanılır. Tuzlu topraklarda klorür ve sülfatlarla birlikte bulunur.</a:t>
            </a:r>
          </a:p>
          <a:p>
            <a:pPr eaLnBrk="1" hangingPunct="1">
              <a:lnSpc>
                <a:spcPct val="80000"/>
              </a:lnSpc>
              <a:defRPr/>
            </a:pPr>
            <a:endParaRPr lang="tr-TR" sz="2800"/>
          </a:p>
        </p:txBody>
      </p:sp>
    </p:spTree>
    <p:extLst>
      <p:ext uri="{BB962C8B-B14F-4D97-AF65-F5344CB8AC3E}">
        <p14:creationId xmlns:p14="http://schemas.microsoft.com/office/powerpoint/2010/main" val="146527848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6738" name="Rectangle 2"/>
          <p:cNvSpPr>
            <a:spLocks noGrp="1" noRot="1" noChangeArrowheads="1"/>
          </p:cNvSpPr>
          <p:nvPr>
            <p:ph type="title"/>
          </p:nvPr>
        </p:nvSpPr>
        <p:spPr/>
        <p:txBody>
          <a:bodyPr/>
          <a:lstStyle/>
          <a:p>
            <a:pPr eaLnBrk="1" hangingPunct="1">
              <a:defRPr/>
            </a:pPr>
            <a:r>
              <a:rPr lang="tr-TR" smtClean="0"/>
              <a:t>Magnezyum sülfat</a:t>
            </a:r>
          </a:p>
        </p:txBody>
      </p:sp>
      <p:sp>
        <p:nvSpPr>
          <p:cNvPr id="116739" name="Rectangle 3"/>
          <p:cNvSpPr>
            <a:spLocks noGrp="1" noChangeArrowheads="1"/>
          </p:cNvSpPr>
          <p:nvPr>
            <p:ph type="body" idx="1"/>
          </p:nvPr>
        </p:nvSpPr>
        <p:spPr/>
        <p:txBody>
          <a:bodyPr/>
          <a:lstStyle/>
          <a:p>
            <a:pPr eaLnBrk="1" hangingPunct="1">
              <a:defRPr/>
            </a:pPr>
            <a:r>
              <a:rPr lang="tr-TR" sz="2800"/>
              <a:t>Magnezyum sülfat (epsomit MgSO</a:t>
            </a:r>
            <a:r>
              <a:rPr lang="tr-TR" sz="2800" baseline="-25000"/>
              <a:t>4</a:t>
            </a:r>
            <a:r>
              <a:rPr lang="tr-TR" sz="2800"/>
              <a:t>.7H</a:t>
            </a:r>
            <a:r>
              <a:rPr lang="tr-TR" sz="2800" baseline="-25000"/>
              <a:t>2</a:t>
            </a:r>
            <a:r>
              <a:rPr lang="tr-TR" sz="2800"/>
              <a:t>O) tuzlu toprakların tipik bir bileşeni olup, çeşitli oranlarda bulunur. Tuzlu taban suları, birçok tuzlu göl ve çamurlarında da bulunabilir. Yüksek çözünürlüğü nedeniyle (262 g/L) bitkiler için çok zararlı ve toksik olan tuzlardan birisidir.	</a:t>
            </a:r>
          </a:p>
          <a:p>
            <a:pPr eaLnBrk="1" hangingPunct="1">
              <a:defRPr/>
            </a:pPr>
            <a:r>
              <a:rPr lang="tr-TR" sz="2800"/>
              <a:t>Magnezyum sülfat, saf bir şekilde toprakta birikmez fakat diğer kolay çözünebilir tuzlar ile birlikte bulunur ve böyle durumlarda köklü çözümler için yıkama gerekir.</a:t>
            </a:r>
          </a:p>
        </p:txBody>
      </p:sp>
    </p:spTree>
    <p:extLst>
      <p:ext uri="{BB962C8B-B14F-4D97-AF65-F5344CB8AC3E}">
        <p14:creationId xmlns:p14="http://schemas.microsoft.com/office/powerpoint/2010/main" val="16052269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7762" name="Rectangle 2"/>
          <p:cNvSpPr>
            <a:spLocks noGrp="1" noRot="1" noChangeArrowheads="1"/>
          </p:cNvSpPr>
          <p:nvPr>
            <p:ph type="title"/>
          </p:nvPr>
        </p:nvSpPr>
        <p:spPr/>
        <p:txBody>
          <a:bodyPr/>
          <a:lstStyle/>
          <a:p>
            <a:pPr eaLnBrk="1" hangingPunct="1">
              <a:defRPr/>
            </a:pPr>
            <a:r>
              <a:rPr lang="tr-TR" smtClean="0"/>
              <a:t> Sodyum sülfat</a:t>
            </a:r>
          </a:p>
        </p:txBody>
      </p:sp>
      <p:sp>
        <p:nvSpPr>
          <p:cNvPr id="117763" name="Rectangle 3"/>
          <p:cNvSpPr>
            <a:spLocks noGrp="1" noChangeArrowheads="1"/>
          </p:cNvSpPr>
          <p:nvPr>
            <p:ph type="body" idx="1"/>
          </p:nvPr>
        </p:nvSpPr>
        <p:spPr/>
        <p:txBody>
          <a:bodyPr/>
          <a:lstStyle/>
          <a:p>
            <a:pPr algn="just" eaLnBrk="1" hangingPunct="1">
              <a:lnSpc>
                <a:spcPct val="80000"/>
              </a:lnSpc>
              <a:defRPr/>
            </a:pPr>
            <a:r>
              <a:rPr lang="tr-TR" sz="2400" dirty="0"/>
              <a:t>Sodyum sülfat, tuzlu toprakların, tuzlu taban sularının, göllerin ve tuzlu çamurların tipik bir bileşenidir. </a:t>
            </a:r>
            <a:r>
              <a:rPr lang="tr-TR" sz="2400" dirty="0" err="1"/>
              <a:t>Toksisitesi</a:t>
            </a:r>
            <a:r>
              <a:rPr lang="tr-TR" sz="2400" dirty="0"/>
              <a:t> magnezyum sülfattan 2-3 kez daha azdır. Çözünürlüğü sıcaklık koşullarına bağlı olup, sıcaklık artışı ile önemli derecede artar (20 </a:t>
            </a:r>
            <a:r>
              <a:rPr lang="en-US" sz="2400" dirty="0"/>
              <a:t>°</a:t>
            </a:r>
            <a:r>
              <a:rPr lang="tr-TR" sz="2400" dirty="0"/>
              <a:t>C de 161 g/L). Bu nedenle, topraklarda sodyum sülfatın durumu son derece karmaşıktır. </a:t>
            </a:r>
          </a:p>
          <a:p>
            <a:pPr algn="just" eaLnBrk="1" hangingPunct="1">
              <a:lnSpc>
                <a:spcPct val="80000"/>
              </a:lnSpc>
              <a:defRPr/>
            </a:pPr>
            <a:r>
              <a:rPr lang="tr-TR" sz="2400" dirty="0"/>
              <a:t>Yılın ılık mevsimlerinde, sodyum sülfat diğer fazla çözünebilir tuzlarla (MgSO</a:t>
            </a:r>
            <a:r>
              <a:rPr lang="tr-TR" sz="2400" baseline="-25000" dirty="0"/>
              <a:t>4</a:t>
            </a:r>
            <a:r>
              <a:rPr lang="tr-TR" sz="2400" dirty="0"/>
              <a:t>, MgCl</a:t>
            </a:r>
            <a:r>
              <a:rPr lang="tr-TR" sz="2400" baseline="-25000" dirty="0"/>
              <a:t>2 </a:t>
            </a:r>
            <a:r>
              <a:rPr lang="tr-TR" sz="2400" dirty="0"/>
              <a:t>ve </a:t>
            </a:r>
            <a:r>
              <a:rPr lang="tr-TR" sz="2400" dirty="0" err="1"/>
              <a:t>NaCl</a:t>
            </a:r>
            <a:r>
              <a:rPr lang="tr-TR" sz="2400" dirty="0"/>
              <a:t>) toprak yüzeyine yükselir. Diğer taraftan soğuk mevsimlerde sodyum sülfatın çözünürlüğü azalacağından yıkanamaz. Sıcaklık arttığı zaman, </a:t>
            </a:r>
            <a:r>
              <a:rPr lang="tr-TR" sz="2400" dirty="0" err="1"/>
              <a:t>mirabalit</a:t>
            </a:r>
            <a:r>
              <a:rPr lang="tr-TR" sz="2400" dirty="0"/>
              <a:t> (Na</a:t>
            </a:r>
            <a:r>
              <a:rPr lang="tr-TR" sz="2400" baseline="-25000" dirty="0"/>
              <a:t>2</a:t>
            </a:r>
            <a:r>
              <a:rPr lang="tr-TR" sz="2400" dirty="0"/>
              <a:t>SO</a:t>
            </a:r>
            <a:r>
              <a:rPr lang="tr-TR" sz="2400" baseline="-25000" dirty="0"/>
              <a:t>4</a:t>
            </a:r>
            <a:r>
              <a:rPr lang="tr-TR" sz="2400" dirty="0"/>
              <a:t> . 10H</a:t>
            </a:r>
            <a:r>
              <a:rPr lang="tr-TR" sz="2400" baseline="-25000" dirty="0"/>
              <a:t>2</a:t>
            </a:r>
            <a:r>
              <a:rPr lang="tr-TR" sz="2400" dirty="0"/>
              <a:t>O) kolaylıkla </a:t>
            </a:r>
            <a:r>
              <a:rPr lang="tr-TR" sz="2400" dirty="0" err="1"/>
              <a:t>dehidrate</a:t>
            </a:r>
            <a:r>
              <a:rPr lang="tr-TR" sz="2400" dirty="0"/>
              <a:t> olarak </a:t>
            </a:r>
            <a:r>
              <a:rPr lang="tr-TR" sz="2400" dirty="0" err="1"/>
              <a:t>thenardite</a:t>
            </a:r>
            <a:r>
              <a:rPr lang="tr-TR" sz="2400" dirty="0"/>
              <a:t> (Na</a:t>
            </a:r>
            <a:r>
              <a:rPr lang="tr-TR" sz="2400" baseline="-25000" dirty="0"/>
              <a:t>2</a:t>
            </a:r>
            <a:r>
              <a:rPr lang="tr-TR" sz="2400" dirty="0"/>
              <a:t>SO</a:t>
            </a:r>
            <a:r>
              <a:rPr lang="tr-TR" sz="2400" baseline="-25000" dirty="0"/>
              <a:t>4</a:t>
            </a:r>
            <a:r>
              <a:rPr lang="tr-TR" sz="2400" dirty="0"/>
              <a:t>) dönüşür. Buna karşın sıcaklık düştüğünde, nem arttığında </a:t>
            </a:r>
            <a:r>
              <a:rPr lang="tr-TR" sz="2400" dirty="0" err="1"/>
              <a:t>thenardite</a:t>
            </a:r>
            <a:r>
              <a:rPr lang="tr-TR" sz="2400" dirty="0"/>
              <a:t> formunda çökelmiş bulunan sodyum sülfat, büyük </a:t>
            </a:r>
            <a:r>
              <a:rPr lang="tr-TR" sz="2400" dirty="0" err="1"/>
              <a:t>mirabalit</a:t>
            </a:r>
            <a:r>
              <a:rPr lang="tr-TR" sz="2400" dirty="0"/>
              <a:t> kristalleri oluşturur. </a:t>
            </a:r>
          </a:p>
        </p:txBody>
      </p:sp>
    </p:spTree>
    <p:extLst>
      <p:ext uri="{BB962C8B-B14F-4D97-AF65-F5344CB8AC3E}">
        <p14:creationId xmlns:p14="http://schemas.microsoft.com/office/powerpoint/2010/main" val="101743777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p:cNvSpPr>
            <a:spLocks noGrp="1" noRot="1" noChangeArrowheads="1"/>
          </p:cNvSpPr>
          <p:nvPr>
            <p:ph type="title"/>
          </p:nvPr>
        </p:nvSpPr>
        <p:spPr/>
        <p:txBody>
          <a:bodyPr/>
          <a:lstStyle/>
          <a:p>
            <a:pPr eaLnBrk="1" hangingPunct="1">
              <a:defRPr/>
            </a:pPr>
            <a:r>
              <a:rPr lang="tr-TR" smtClean="0"/>
              <a:t>Sodyum sülfat</a:t>
            </a:r>
          </a:p>
        </p:txBody>
      </p:sp>
      <p:sp>
        <p:nvSpPr>
          <p:cNvPr id="118787" name="Rectangle 3"/>
          <p:cNvSpPr>
            <a:spLocks noGrp="1" noChangeArrowheads="1"/>
          </p:cNvSpPr>
          <p:nvPr>
            <p:ph type="body" idx="1"/>
          </p:nvPr>
        </p:nvSpPr>
        <p:spPr/>
        <p:txBody>
          <a:bodyPr/>
          <a:lstStyle/>
          <a:p>
            <a:pPr eaLnBrk="1" hangingPunct="1">
              <a:defRPr/>
            </a:pPr>
            <a:r>
              <a:rPr lang="tr-TR" sz="2800"/>
              <a:t>Özellikle arid bölgelerde (Şili, Sahra) sodyum sülfat genellikle thenardit şeklinde bulunur.</a:t>
            </a:r>
          </a:p>
          <a:p>
            <a:pPr eaLnBrk="1" hangingPunct="1">
              <a:defRPr/>
            </a:pPr>
            <a:r>
              <a:rPr lang="tr-TR" sz="2800"/>
              <a:t>Zamanla sodyum sülfat, kalsiyum sülfat ile kristalize olarak glauberit (CaSO</a:t>
            </a:r>
            <a:r>
              <a:rPr lang="tr-TR" sz="2800" baseline="-25000"/>
              <a:t>4</a:t>
            </a:r>
            <a:r>
              <a:rPr lang="tr-TR" sz="2800"/>
              <a:t> . Na</a:t>
            </a:r>
            <a:r>
              <a:rPr lang="tr-TR" sz="2800" baseline="-25000"/>
              <a:t>2</a:t>
            </a:r>
            <a:r>
              <a:rPr lang="tr-TR" sz="2800"/>
              <a:t>SO</a:t>
            </a:r>
            <a:r>
              <a:rPr lang="tr-TR" sz="2800" baseline="-25000"/>
              <a:t>4</a:t>
            </a:r>
            <a:r>
              <a:rPr lang="tr-TR" sz="2800"/>
              <a:t>) oluşur. Thenardit, solonçak toprakların üst horizonlarında jips ile beraber birikebilir ve toz halinde % 30'a varan sodyum sülfat içeren "fluffy" tuzlu horizon oluşumu görülebilir. Sodyum sülfat içeren toprakların ıslahı, ılık mevsimlerde mümkünse fazla su ile yapılmalıdır (Örneğin, çeltik alanlarında sulama ile beraber).</a:t>
            </a:r>
          </a:p>
        </p:txBody>
      </p:sp>
    </p:spTree>
    <p:extLst>
      <p:ext uri="{BB962C8B-B14F-4D97-AF65-F5344CB8AC3E}">
        <p14:creationId xmlns:p14="http://schemas.microsoft.com/office/powerpoint/2010/main" val="1797634003"/>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2"/>
          <p:cNvSpPr>
            <a:spLocks noGrp="1" noRot="1" noChangeArrowheads="1"/>
          </p:cNvSpPr>
          <p:nvPr>
            <p:ph type="title"/>
          </p:nvPr>
        </p:nvSpPr>
        <p:spPr/>
        <p:txBody>
          <a:bodyPr/>
          <a:lstStyle/>
          <a:p>
            <a:pPr eaLnBrk="1" hangingPunct="1">
              <a:defRPr/>
            </a:pPr>
            <a:r>
              <a:rPr lang="tr-TR" smtClean="0"/>
              <a:t>Potasyum sülfat</a:t>
            </a:r>
          </a:p>
        </p:txBody>
      </p:sp>
      <p:sp>
        <p:nvSpPr>
          <p:cNvPr id="119811" name="Rectangle 3"/>
          <p:cNvSpPr>
            <a:spLocks noGrp="1" noChangeArrowheads="1"/>
          </p:cNvSpPr>
          <p:nvPr>
            <p:ph type="body" idx="1"/>
          </p:nvPr>
        </p:nvSpPr>
        <p:spPr/>
        <p:txBody>
          <a:bodyPr/>
          <a:lstStyle/>
          <a:p>
            <a:pPr eaLnBrk="1" hangingPunct="1">
              <a:defRPr/>
            </a:pPr>
            <a:r>
              <a:rPr lang="tr-TR" smtClean="0"/>
              <a:t>Potasyum sülfat toprakta fazla miktarda birikme göstermez. Çözünürlüğü 120 g/L'dir. Özellikleri sodyum sülfata benzer fakat toksisitesi önemli ölçüde düşüktür. Fazla miktarda potasyum sülfat içeren bazı tuzlu oluşumlarda gübre olarak kullanılmak üzere üretim yapılabilir. </a:t>
            </a:r>
          </a:p>
        </p:txBody>
      </p:sp>
    </p:spTree>
    <p:extLst>
      <p:ext uri="{BB962C8B-B14F-4D97-AF65-F5344CB8AC3E}">
        <p14:creationId xmlns:p14="http://schemas.microsoft.com/office/powerpoint/2010/main" val="352344665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2"/>
          <p:cNvSpPr>
            <a:spLocks noGrp="1" noRot="1" noChangeArrowheads="1"/>
          </p:cNvSpPr>
          <p:nvPr>
            <p:ph type="title"/>
          </p:nvPr>
        </p:nvSpPr>
        <p:spPr/>
        <p:txBody>
          <a:bodyPr/>
          <a:lstStyle/>
          <a:p>
            <a:pPr eaLnBrk="1" hangingPunct="1">
              <a:defRPr/>
            </a:pPr>
            <a:r>
              <a:rPr lang="tr-TR" smtClean="0"/>
              <a:t>Klorürler</a:t>
            </a:r>
          </a:p>
        </p:txBody>
      </p:sp>
      <p:sp>
        <p:nvSpPr>
          <p:cNvPr id="120835" name="Rectangle 3"/>
          <p:cNvSpPr>
            <a:spLocks noGrp="1" noChangeArrowheads="1"/>
          </p:cNvSpPr>
          <p:nvPr>
            <p:ph type="body" idx="1"/>
          </p:nvPr>
        </p:nvSpPr>
        <p:spPr/>
        <p:txBody>
          <a:bodyPr/>
          <a:lstStyle/>
          <a:p>
            <a:pPr algn="just" eaLnBrk="1" hangingPunct="1">
              <a:defRPr/>
            </a:pPr>
            <a:r>
              <a:rPr lang="tr-TR" dirty="0" smtClean="0"/>
              <a:t>Klorürler, sülfatlarla beraber tuzlu toprakların oluşumunda rol oynayan esas unsurlardır. Bütün klorürler fazla çözünürlük ve özellikle yüksek </a:t>
            </a:r>
            <a:r>
              <a:rPr lang="tr-TR" dirty="0" err="1" smtClean="0"/>
              <a:t>toksisite</a:t>
            </a:r>
            <a:r>
              <a:rPr lang="tr-TR" dirty="0" smtClean="0"/>
              <a:t> özelliği ile karakterize edilirler.</a:t>
            </a:r>
          </a:p>
          <a:p>
            <a:pPr algn="just" eaLnBrk="1" hangingPunct="1">
              <a:defRPr/>
            </a:pPr>
            <a:r>
              <a:rPr lang="tr-TR" dirty="0" smtClean="0"/>
              <a:t>Toprakların, taban sularının ve göllerin klorür miktarları arttıkça, tuzluluk dereceleri de artar. </a:t>
            </a:r>
          </a:p>
        </p:txBody>
      </p:sp>
    </p:spTree>
    <p:extLst>
      <p:ext uri="{BB962C8B-B14F-4D97-AF65-F5344CB8AC3E}">
        <p14:creationId xmlns:p14="http://schemas.microsoft.com/office/powerpoint/2010/main" val="85346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2"/>
          <p:cNvSpPr>
            <a:spLocks noGrp="1" noRot="1" noChangeArrowheads="1"/>
          </p:cNvSpPr>
          <p:nvPr>
            <p:ph type="title"/>
          </p:nvPr>
        </p:nvSpPr>
        <p:spPr/>
        <p:txBody>
          <a:bodyPr/>
          <a:lstStyle/>
          <a:p>
            <a:pPr eaLnBrk="1" hangingPunct="1">
              <a:defRPr/>
            </a:pPr>
            <a:r>
              <a:rPr lang="tr-TR" smtClean="0"/>
              <a:t>Kalsiyum klorür</a:t>
            </a:r>
          </a:p>
        </p:txBody>
      </p:sp>
      <p:sp>
        <p:nvSpPr>
          <p:cNvPr id="121859" name="Rectangle 3"/>
          <p:cNvSpPr>
            <a:spLocks noGrp="1" noChangeArrowheads="1"/>
          </p:cNvSpPr>
          <p:nvPr>
            <p:ph type="body" idx="1"/>
          </p:nvPr>
        </p:nvSpPr>
        <p:spPr/>
        <p:txBody>
          <a:bodyPr/>
          <a:lstStyle/>
          <a:p>
            <a:pPr algn="just" eaLnBrk="1" hangingPunct="1">
              <a:defRPr/>
            </a:pPr>
            <a:r>
              <a:rPr lang="tr-TR" sz="2800" dirty="0"/>
              <a:t>Çözünürlüğü 745 g/L olan kalsiyum klorür topraklarda nadiren bulunur. Sodyum sülfat ve sodyum karbonat ile reaksiyona girer, kolaylıkla kalsiyum sülfat ve kalsiyum karbonata dönüşerek çözeltiden uzaklaşır. </a:t>
            </a:r>
          </a:p>
          <a:p>
            <a:pPr algn="just" eaLnBrk="1" hangingPunct="1">
              <a:defRPr/>
            </a:pPr>
            <a:r>
              <a:rPr lang="tr-TR" sz="2800" dirty="0"/>
              <a:t>Bunun sonucu olarak ancak çok yüksek tuzluluk durumunda (400-500 g/L) tuzlu göllerin suları ve topraklarda bulunabilir. Kalsiyum klorür bitkiler için </a:t>
            </a:r>
            <a:r>
              <a:rPr lang="tr-TR" sz="2800" dirty="0" err="1"/>
              <a:t>toksiktir</a:t>
            </a:r>
            <a:r>
              <a:rPr lang="tr-TR" sz="2800" dirty="0"/>
              <a:t>, fakat bu </a:t>
            </a:r>
            <a:r>
              <a:rPr lang="tr-TR" sz="2800" dirty="0" err="1"/>
              <a:t>toksisite</a:t>
            </a:r>
            <a:r>
              <a:rPr lang="tr-TR" sz="2800" dirty="0"/>
              <a:t> magnezyum klorür ve sodyum klorürden daha azdır. </a:t>
            </a:r>
          </a:p>
        </p:txBody>
      </p:sp>
    </p:spTree>
    <p:extLst>
      <p:ext uri="{BB962C8B-B14F-4D97-AF65-F5344CB8AC3E}">
        <p14:creationId xmlns:p14="http://schemas.microsoft.com/office/powerpoint/2010/main" val="418302211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2"/>
          <p:cNvSpPr>
            <a:spLocks noGrp="1" noRot="1" noChangeArrowheads="1"/>
          </p:cNvSpPr>
          <p:nvPr>
            <p:ph type="title"/>
          </p:nvPr>
        </p:nvSpPr>
        <p:spPr/>
        <p:txBody>
          <a:bodyPr/>
          <a:lstStyle/>
          <a:p>
            <a:pPr eaLnBrk="1" hangingPunct="1">
              <a:defRPr/>
            </a:pPr>
            <a:r>
              <a:rPr lang="tr-TR" smtClean="0"/>
              <a:t>Magnezyum klorür</a:t>
            </a:r>
          </a:p>
        </p:txBody>
      </p:sp>
      <p:sp>
        <p:nvSpPr>
          <p:cNvPr id="122883" name="Rectangle 3"/>
          <p:cNvSpPr>
            <a:spLocks noGrp="1" noChangeArrowheads="1"/>
          </p:cNvSpPr>
          <p:nvPr>
            <p:ph type="body" idx="1"/>
          </p:nvPr>
        </p:nvSpPr>
        <p:spPr/>
        <p:txBody>
          <a:bodyPr/>
          <a:lstStyle/>
          <a:p>
            <a:pPr algn="just" eaLnBrk="1" hangingPunct="1">
              <a:defRPr/>
            </a:pPr>
            <a:r>
              <a:rPr lang="tr-TR" dirty="0" smtClean="0"/>
              <a:t>Magnezyum klorür, göllerde, taban sularında ve tuzlu topraklarda kalsiyum klorürden daha fazla bulunur. Bununla beraber, ancak aşırı tuzluluğun görüldüğü durumlarda büyük ölçüde birikir. </a:t>
            </a:r>
          </a:p>
          <a:p>
            <a:pPr algn="just" eaLnBrk="1" hangingPunct="1">
              <a:defRPr/>
            </a:pPr>
            <a:endParaRPr lang="tr-TR" dirty="0"/>
          </a:p>
          <a:p>
            <a:pPr algn="just" eaLnBrk="1" hangingPunct="1">
              <a:defRPr/>
            </a:pPr>
            <a:r>
              <a:rPr lang="tr-TR" dirty="0" smtClean="0"/>
              <a:t>Çözünürlüğü 353 g/L </a:t>
            </a:r>
            <a:r>
              <a:rPr lang="tr-TR" dirty="0" err="1" smtClean="0"/>
              <a:t>dir</a:t>
            </a:r>
            <a:r>
              <a:rPr lang="tr-TR" dirty="0" smtClean="0"/>
              <a:t>. Magnezyum klorür çok </a:t>
            </a:r>
            <a:r>
              <a:rPr lang="tr-TR" dirty="0" err="1" smtClean="0"/>
              <a:t>toksiktir</a:t>
            </a:r>
            <a:r>
              <a:rPr lang="tr-TR" dirty="0" smtClean="0"/>
              <a:t> ve bitkiler için en zararlı tuzlardan birisidir.</a:t>
            </a:r>
          </a:p>
        </p:txBody>
      </p:sp>
    </p:spTree>
    <p:extLst>
      <p:ext uri="{BB962C8B-B14F-4D97-AF65-F5344CB8AC3E}">
        <p14:creationId xmlns:p14="http://schemas.microsoft.com/office/powerpoint/2010/main" val="124497157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p:cNvSpPr>
            <a:spLocks noGrp="1" noRot="1" noChangeArrowheads="1"/>
          </p:cNvSpPr>
          <p:nvPr>
            <p:ph type="title"/>
          </p:nvPr>
        </p:nvSpPr>
        <p:spPr/>
        <p:txBody>
          <a:bodyPr/>
          <a:lstStyle/>
          <a:p>
            <a:pPr eaLnBrk="1" hangingPunct="1">
              <a:defRPr/>
            </a:pPr>
            <a:r>
              <a:rPr lang="tr-TR" sz="4000" b="0" dirty="0"/>
              <a:t/>
            </a:r>
            <a:br>
              <a:rPr lang="tr-TR" sz="4000" b="0" dirty="0"/>
            </a:br>
            <a:r>
              <a:rPr lang="tr-TR" sz="4000" b="0" dirty="0"/>
              <a:t>Karbonatlar</a:t>
            </a:r>
            <a:br>
              <a:rPr lang="tr-TR" sz="4000" b="0" dirty="0"/>
            </a:br>
            <a:endParaRPr lang="tr-TR" sz="4000" b="0" dirty="0"/>
          </a:p>
        </p:txBody>
      </p:sp>
      <p:sp>
        <p:nvSpPr>
          <p:cNvPr id="107523" name="Rectangle 3"/>
          <p:cNvSpPr>
            <a:spLocks noGrp="1" noChangeArrowheads="1"/>
          </p:cNvSpPr>
          <p:nvPr>
            <p:ph type="body" idx="1"/>
          </p:nvPr>
        </p:nvSpPr>
        <p:spPr>
          <a:xfrm>
            <a:off x="2063750" y="1341438"/>
            <a:ext cx="8147050" cy="4824412"/>
          </a:xfrm>
        </p:spPr>
        <p:txBody>
          <a:bodyPr/>
          <a:lstStyle/>
          <a:p>
            <a:pPr eaLnBrk="1" hangingPunct="1">
              <a:lnSpc>
                <a:spcPct val="80000"/>
              </a:lnSpc>
              <a:defRPr/>
            </a:pPr>
            <a:r>
              <a:rPr lang="tr-TR" sz="2400" dirty="0"/>
              <a:t>Karbonik </a:t>
            </a:r>
            <a:r>
              <a:rPr lang="tr-TR" sz="2400" dirty="0" err="1"/>
              <a:t>asitin</a:t>
            </a:r>
            <a:r>
              <a:rPr lang="tr-TR" sz="2400" dirty="0"/>
              <a:t> tuzları, topraklarda, çöllerde ve yarı çöllerde, steplerde ve hatta orman steplerindeki taban sularında fazla miktarlarda bulunurlar. </a:t>
            </a:r>
          </a:p>
          <a:p>
            <a:pPr eaLnBrk="1" hangingPunct="1">
              <a:lnSpc>
                <a:spcPct val="80000"/>
              </a:lnSpc>
              <a:defRPr/>
            </a:pPr>
            <a:r>
              <a:rPr lang="tr-TR" sz="2400" b="1" dirty="0">
                <a:solidFill>
                  <a:srgbClr val="FF0000"/>
                </a:solidFill>
              </a:rPr>
              <a:t>Kalsiyum karbonat</a:t>
            </a:r>
          </a:p>
          <a:p>
            <a:pPr algn="just" eaLnBrk="1" hangingPunct="1">
              <a:lnSpc>
                <a:spcPct val="80000"/>
              </a:lnSpc>
              <a:defRPr/>
            </a:pPr>
            <a:r>
              <a:rPr lang="tr-TR" sz="2400" b="1" dirty="0"/>
              <a:t>Kalsiyum karbonat, çözünürlüğü çok az (0.0131 g/L) olan bir tuzdur. Karbonik asidin bulunması durumunda, kalsiyum bikarbonat oluşur (CaCO</a:t>
            </a:r>
            <a:r>
              <a:rPr lang="tr-TR" sz="2400" b="1" baseline="-25000" dirty="0"/>
              <a:t>3 </a:t>
            </a:r>
            <a:r>
              <a:rPr lang="tr-TR" sz="2400" b="1" dirty="0"/>
              <a:t>+ H</a:t>
            </a:r>
            <a:r>
              <a:rPr lang="tr-TR" sz="2400" b="1" baseline="-25000" dirty="0"/>
              <a:t>2</a:t>
            </a:r>
            <a:r>
              <a:rPr lang="tr-TR" sz="2400" b="1" dirty="0"/>
              <a:t>CO</a:t>
            </a:r>
            <a:r>
              <a:rPr lang="tr-TR" sz="2400" b="1" baseline="-25000" dirty="0"/>
              <a:t>3</a:t>
            </a:r>
            <a:r>
              <a:rPr lang="tr-TR" sz="2400" b="1" dirty="0"/>
              <a:t>  </a:t>
            </a:r>
            <a:r>
              <a:rPr lang="tr-TR" sz="2400" b="1" dirty="0">
                <a:sym typeface="Symbol" pitchFamily="18" charset="2"/>
              </a:rPr>
              <a:t></a:t>
            </a:r>
            <a:r>
              <a:rPr lang="tr-TR" sz="2400" b="1" dirty="0"/>
              <a:t> </a:t>
            </a:r>
            <a:r>
              <a:rPr lang="tr-TR" sz="2400" b="1" dirty="0" err="1"/>
              <a:t>Ca</a:t>
            </a:r>
            <a:r>
              <a:rPr lang="tr-TR" sz="2400" b="1" dirty="0"/>
              <a:t>(HCO</a:t>
            </a:r>
            <a:r>
              <a:rPr lang="tr-TR" sz="2400" b="1" baseline="-25000" dirty="0"/>
              <a:t>3</a:t>
            </a:r>
            <a:r>
              <a:rPr lang="tr-TR" sz="2400" b="1" dirty="0"/>
              <a:t>)</a:t>
            </a:r>
            <a:r>
              <a:rPr lang="tr-TR" sz="2400" b="1" baseline="-25000" dirty="0"/>
              <a:t>2</a:t>
            </a:r>
            <a:r>
              <a:rPr lang="tr-TR" sz="2400" b="1" dirty="0"/>
              <a:t>. Bunun sonucu olarak, kalsiyum karbonatın çözünürlüğü hızla artarak 0.06-0.l4 g/L'ye ulaşır. Kalsiyum karbonat çözeltisi, kuvvetli bir baz ve zayıf bir asidin tuzu olarak yüksek bir bazik reaksiyon (</a:t>
            </a:r>
            <a:r>
              <a:rPr lang="tr-TR" sz="2400" b="1" dirty="0" err="1"/>
              <a:t>pH</a:t>
            </a:r>
            <a:r>
              <a:rPr lang="tr-TR" sz="2400" b="1" dirty="0"/>
              <a:t> 10-10.2) gösterir. Buna karşılık karbonik </a:t>
            </a:r>
            <a:r>
              <a:rPr lang="tr-TR" sz="2400" b="1" dirty="0" err="1"/>
              <a:t>asitin</a:t>
            </a:r>
            <a:r>
              <a:rPr lang="tr-TR" sz="2400" b="1" dirty="0"/>
              <a:t> bulunuşu, kalsiyum bikarbonat çözeltisinin </a:t>
            </a:r>
            <a:r>
              <a:rPr lang="tr-TR" sz="2400" b="1" dirty="0" err="1"/>
              <a:t>pH'sını</a:t>
            </a:r>
            <a:r>
              <a:rPr lang="tr-TR" sz="2400" b="1" dirty="0"/>
              <a:t> düşürür (</a:t>
            </a:r>
            <a:r>
              <a:rPr lang="tr-TR" sz="2400" b="1" dirty="0" err="1"/>
              <a:t>pH</a:t>
            </a:r>
            <a:r>
              <a:rPr lang="tr-TR" sz="2400" b="1" dirty="0"/>
              <a:t> 7.5-8.5).</a:t>
            </a:r>
            <a:r>
              <a:rPr lang="tr-TR" sz="2400" dirty="0"/>
              <a:t> </a:t>
            </a:r>
          </a:p>
        </p:txBody>
      </p:sp>
    </p:spTree>
    <p:extLst>
      <p:ext uri="{BB962C8B-B14F-4D97-AF65-F5344CB8AC3E}">
        <p14:creationId xmlns:p14="http://schemas.microsoft.com/office/powerpoint/2010/main" val="325105664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2"/>
          <p:cNvSpPr>
            <a:spLocks noGrp="1" noRot="1" noChangeArrowheads="1"/>
          </p:cNvSpPr>
          <p:nvPr>
            <p:ph type="title"/>
          </p:nvPr>
        </p:nvSpPr>
        <p:spPr/>
        <p:txBody>
          <a:bodyPr/>
          <a:lstStyle/>
          <a:p>
            <a:pPr eaLnBrk="1" hangingPunct="1">
              <a:defRPr/>
            </a:pPr>
            <a:r>
              <a:rPr lang="tr-TR" smtClean="0"/>
              <a:t>Magnezyum klorür</a:t>
            </a:r>
          </a:p>
        </p:txBody>
      </p:sp>
      <p:sp>
        <p:nvSpPr>
          <p:cNvPr id="123907" name="Rectangle 3"/>
          <p:cNvSpPr>
            <a:spLocks noGrp="1" noChangeArrowheads="1"/>
          </p:cNvSpPr>
          <p:nvPr>
            <p:ph type="body" idx="1"/>
          </p:nvPr>
        </p:nvSpPr>
        <p:spPr/>
        <p:txBody>
          <a:bodyPr/>
          <a:lstStyle/>
          <a:p>
            <a:pPr eaLnBrk="1" hangingPunct="1">
              <a:defRPr/>
            </a:pPr>
            <a:r>
              <a:rPr lang="tr-TR" sz="2800"/>
              <a:t>Magnezyum ve kalsiyum klorürler son derece higroskopik (nem çeken) tuzlardır ve düşük hava sıcaklıklarında atmosferden su buharı absorbe ederler. </a:t>
            </a:r>
          </a:p>
          <a:p>
            <a:pPr eaLnBrk="1" hangingPunct="1">
              <a:defRPr/>
            </a:pPr>
            <a:r>
              <a:rPr lang="tr-TR" sz="2800"/>
              <a:t>Bu nedenle, kalsiyum ve magnezyum klorür içeren solonçakların yüzeyleri, yağmur veya çiğden sonra, uzun süre ıslak kalır. Fazla miktarda magnezyum klorür kapsayan solonçakların ıslahı zor olup, bu zararlı tuzu uzaklaştırmak için yoğun yıkama ve drenaj gereklidir.</a:t>
            </a:r>
          </a:p>
        </p:txBody>
      </p:sp>
    </p:spTree>
    <p:extLst>
      <p:ext uri="{BB962C8B-B14F-4D97-AF65-F5344CB8AC3E}">
        <p14:creationId xmlns:p14="http://schemas.microsoft.com/office/powerpoint/2010/main" val="41505335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Rectangle 2"/>
          <p:cNvSpPr>
            <a:spLocks noGrp="1" noRot="1" noChangeArrowheads="1"/>
          </p:cNvSpPr>
          <p:nvPr>
            <p:ph type="title"/>
          </p:nvPr>
        </p:nvSpPr>
        <p:spPr/>
        <p:txBody>
          <a:bodyPr/>
          <a:lstStyle/>
          <a:p>
            <a:pPr eaLnBrk="1" hangingPunct="1">
              <a:defRPr/>
            </a:pPr>
            <a:r>
              <a:rPr lang="tr-TR" b="0" smtClean="0"/>
              <a:t>Kalsiyum karbonat</a:t>
            </a:r>
          </a:p>
        </p:txBody>
      </p:sp>
      <p:sp>
        <p:nvSpPr>
          <p:cNvPr id="108547" name="Rectangle 3"/>
          <p:cNvSpPr>
            <a:spLocks noGrp="1" noChangeArrowheads="1"/>
          </p:cNvSpPr>
          <p:nvPr>
            <p:ph type="body" idx="1"/>
          </p:nvPr>
        </p:nvSpPr>
        <p:spPr/>
        <p:txBody>
          <a:bodyPr/>
          <a:lstStyle/>
          <a:p>
            <a:pPr eaLnBrk="1" hangingPunct="1">
              <a:lnSpc>
                <a:spcPct val="80000"/>
              </a:lnSpc>
              <a:defRPr/>
            </a:pPr>
            <a:r>
              <a:rPr lang="tr-TR" sz="2000" dirty="0"/>
              <a:t>Az çözünürlük nedeniyle, topraklarda CaCO</a:t>
            </a:r>
            <a:r>
              <a:rPr lang="tr-TR" sz="2000" baseline="-25000" dirty="0"/>
              <a:t>3</a:t>
            </a:r>
            <a:r>
              <a:rPr lang="tr-TR" sz="2000" dirty="0"/>
              <a:t>'ın bulunuşu bitkilerin birçoğu için zararlı değildir. Bununla beraber, yarı tropik ve tropik bölgelerin asit karakterli topraklarında yetişen bitkilerde (kahve, kakao, çay, muz, narenciye vb.) ortamda yüksek kalsiyum karbonat bulunduğu durumlarda kalite ve </a:t>
            </a:r>
            <a:r>
              <a:rPr lang="tr-TR" sz="2000" dirty="0" err="1"/>
              <a:t>kantite</a:t>
            </a:r>
            <a:r>
              <a:rPr lang="tr-TR" sz="2000" dirty="0"/>
              <a:t> düşer. </a:t>
            </a:r>
          </a:p>
          <a:p>
            <a:pPr eaLnBrk="1" hangingPunct="1">
              <a:lnSpc>
                <a:spcPct val="80000"/>
              </a:lnSpc>
              <a:defRPr/>
            </a:pPr>
            <a:r>
              <a:rPr lang="tr-TR" sz="2000" dirty="0"/>
              <a:t>Taban suları ve akarsuların birçoğu, fazla miktarlarda çözünmüş kalsiyum karbonat içerirler. Sularla taşınmış depozitlerin yüksek oranda (% 2-% 15) kalsiyum karbonat içermelerinin nedeni budur. </a:t>
            </a:r>
          </a:p>
          <a:p>
            <a:pPr eaLnBrk="1" hangingPunct="1">
              <a:lnSpc>
                <a:spcPct val="80000"/>
              </a:lnSpc>
              <a:defRPr/>
            </a:pPr>
            <a:r>
              <a:rPr lang="tr-TR" sz="2000" dirty="0"/>
              <a:t>Kireçli taban suları yüzeye yakın ise, buharlaşma sonucu önemli miktarda kalsiyum karbonat toprak </a:t>
            </a:r>
            <a:r>
              <a:rPr lang="tr-TR" sz="2000" dirty="0" err="1"/>
              <a:t>horizonlarında</a:t>
            </a:r>
            <a:r>
              <a:rPr lang="tr-TR" sz="2000" dirty="0"/>
              <a:t> birikir.  Step, çöl toprağı ve löslerdeki CaCO</a:t>
            </a:r>
            <a:r>
              <a:rPr lang="tr-TR" sz="2000" baseline="-25000" dirty="0"/>
              <a:t>3</a:t>
            </a:r>
            <a:r>
              <a:rPr lang="tr-TR" sz="2000" dirty="0"/>
              <a:t> miktarı % 20 - % 80 arasında değişebilir. Bu tip topraklarda </a:t>
            </a:r>
            <a:r>
              <a:rPr lang="tr-TR" sz="2000" dirty="0" err="1"/>
              <a:t>horizonlar</a:t>
            </a:r>
            <a:r>
              <a:rPr lang="tr-TR" sz="2000" dirty="0"/>
              <a:t> kuvvetli bir şekilde </a:t>
            </a:r>
            <a:r>
              <a:rPr lang="tr-TR" sz="2000" dirty="0" err="1"/>
              <a:t>çimentolaşmıştır</a:t>
            </a:r>
            <a:r>
              <a:rPr lang="tr-TR" sz="2000" dirty="0"/>
              <a:t> ve bitki kökleri ile sulama suyu için geçirimsiz hale gelmişlerdir. Bu tip örneklere Acıpayam ve Denizli ovaları başta olmak üzere ülkemizin birçok yerinde rastlanmaktadır. </a:t>
            </a:r>
          </a:p>
        </p:txBody>
      </p:sp>
    </p:spTree>
    <p:extLst>
      <p:ext uri="{BB962C8B-B14F-4D97-AF65-F5344CB8AC3E}">
        <p14:creationId xmlns:p14="http://schemas.microsoft.com/office/powerpoint/2010/main" val="40294197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Rectangle 2"/>
          <p:cNvSpPr>
            <a:spLocks noGrp="1" noRot="1" noChangeArrowheads="1"/>
          </p:cNvSpPr>
          <p:nvPr>
            <p:ph type="title"/>
          </p:nvPr>
        </p:nvSpPr>
        <p:spPr/>
        <p:txBody>
          <a:bodyPr/>
          <a:lstStyle/>
          <a:p>
            <a:pPr eaLnBrk="1" hangingPunct="1">
              <a:defRPr/>
            </a:pPr>
            <a:r>
              <a:rPr lang="tr-TR" smtClean="0"/>
              <a:t>Magnezyum karbonat</a:t>
            </a:r>
          </a:p>
        </p:txBody>
      </p:sp>
      <p:sp>
        <p:nvSpPr>
          <p:cNvPr id="109571" name="Rectangle 3"/>
          <p:cNvSpPr>
            <a:spLocks noGrp="1" noChangeArrowheads="1"/>
          </p:cNvSpPr>
          <p:nvPr>
            <p:ph type="body" idx="1"/>
          </p:nvPr>
        </p:nvSpPr>
        <p:spPr/>
        <p:txBody>
          <a:bodyPr/>
          <a:lstStyle/>
          <a:p>
            <a:pPr eaLnBrk="1" hangingPunct="1">
              <a:lnSpc>
                <a:spcPct val="90000"/>
              </a:lnSpc>
              <a:defRPr/>
            </a:pPr>
            <a:r>
              <a:rPr lang="tr-TR" sz="2400" dirty="0"/>
              <a:t>Magnezyum karbonatın çözünürlüğü kalsiyum karbonattan daha fazladır (0.1 g/L). Karbonik asidin mevcudiyeti durumunda, çözünürlüğü hızla artar ve magnezyum bikarbonat oluşur. Magnezyum karbonat kuvvetli bir baz ve zayıf bir </a:t>
            </a:r>
            <a:r>
              <a:rPr lang="tr-TR" sz="2400" dirty="0" err="1"/>
              <a:t>asitin</a:t>
            </a:r>
            <a:r>
              <a:rPr lang="tr-TR" sz="2400" dirty="0"/>
              <a:t> tuzu olduğundan, alkalin hidrolizi sırasında, çözeltisi fazla alkalindir (</a:t>
            </a:r>
            <a:r>
              <a:rPr lang="tr-TR" sz="2400" dirty="0" err="1"/>
              <a:t>pH</a:t>
            </a:r>
            <a:r>
              <a:rPr lang="tr-TR" sz="2400" dirty="0"/>
              <a:t> l0'a yükselebilir). </a:t>
            </a:r>
          </a:p>
          <a:p>
            <a:pPr eaLnBrk="1" hangingPunct="1">
              <a:lnSpc>
                <a:spcPct val="90000"/>
              </a:lnSpc>
              <a:defRPr/>
            </a:pPr>
            <a:r>
              <a:rPr lang="tr-TR" sz="2400" dirty="0"/>
              <a:t>Bu </a:t>
            </a:r>
            <a:r>
              <a:rPr lang="tr-TR" sz="2400" dirty="0" err="1"/>
              <a:t>alkalinite</a:t>
            </a:r>
            <a:r>
              <a:rPr lang="tr-TR" sz="2400" dirty="0"/>
              <a:t> bitkilerde strese neden olabilir. Topraklarda serbest magnezyum karbonat bulunuşu, verimliliği azaltması nedeniyle olumsuz bir faktördür. Buna karşın, topraklarda serbest formda magnezyum karbonat birikmesine çok seyrek rastlanır. Bunun nedeni, killerin magnezyumu önemli ölçüde </a:t>
            </a:r>
            <a:r>
              <a:rPr lang="tr-TR" sz="2400" dirty="0" err="1"/>
              <a:t>adsorbe</a:t>
            </a:r>
            <a:r>
              <a:rPr lang="tr-TR" sz="2400" dirty="0"/>
              <a:t> etmesi ve magnezyumun çöl ve step topraklarındaki oluşumun daha ziyade güç çözünen dolomit </a:t>
            </a:r>
            <a:r>
              <a:rPr lang="tr-TR" sz="2400" dirty="0" err="1"/>
              <a:t>Ca</a:t>
            </a:r>
            <a:r>
              <a:rPr lang="tr-TR" sz="2400" dirty="0"/>
              <a:t> Mg (CO</a:t>
            </a:r>
            <a:r>
              <a:rPr lang="tr-TR" sz="2400" baseline="-25000" dirty="0"/>
              <a:t>3</a:t>
            </a:r>
            <a:r>
              <a:rPr lang="tr-TR" sz="2400" dirty="0"/>
              <a:t>)</a:t>
            </a:r>
            <a:r>
              <a:rPr lang="tr-TR" sz="2400" baseline="-25000" dirty="0"/>
              <a:t>2</a:t>
            </a:r>
            <a:r>
              <a:rPr lang="tr-TR" sz="2400" dirty="0"/>
              <a:t> durumunda olmasıdır.</a:t>
            </a:r>
          </a:p>
        </p:txBody>
      </p:sp>
    </p:spTree>
    <p:extLst>
      <p:ext uri="{BB962C8B-B14F-4D97-AF65-F5344CB8AC3E}">
        <p14:creationId xmlns:p14="http://schemas.microsoft.com/office/powerpoint/2010/main" val="38546693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Rectangle 2"/>
          <p:cNvSpPr>
            <a:spLocks noGrp="1" noRot="1" noChangeArrowheads="1"/>
          </p:cNvSpPr>
          <p:nvPr>
            <p:ph type="title"/>
          </p:nvPr>
        </p:nvSpPr>
        <p:spPr/>
        <p:txBody>
          <a:bodyPr/>
          <a:lstStyle/>
          <a:p>
            <a:pPr eaLnBrk="1" hangingPunct="1">
              <a:defRPr/>
            </a:pPr>
            <a:r>
              <a:rPr lang="tr-TR" smtClean="0"/>
              <a:t>Sodyum karbonat (Soda)</a:t>
            </a:r>
          </a:p>
        </p:txBody>
      </p:sp>
      <p:sp>
        <p:nvSpPr>
          <p:cNvPr id="110595" name="Rectangle 3"/>
          <p:cNvSpPr>
            <a:spLocks noGrp="1" noChangeArrowheads="1"/>
          </p:cNvSpPr>
          <p:nvPr>
            <p:ph type="body" idx="1"/>
          </p:nvPr>
        </p:nvSpPr>
        <p:spPr/>
        <p:txBody>
          <a:bodyPr/>
          <a:lstStyle/>
          <a:p>
            <a:pPr eaLnBrk="1" hangingPunct="1">
              <a:lnSpc>
                <a:spcPct val="90000"/>
              </a:lnSpc>
              <a:defRPr/>
            </a:pPr>
            <a:r>
              <a:rPr lang="tr-TR" sz="2400"/>
              <a:t>Sodyum ve karbonik asidin tuzları, topraklarda ve taban sularında çeşitli formlarda bulunurlar. Normal sodyum karbonat (Na</a:t>
            </a:r>
            <a:r>
              <a:rPr lang="tr-TR" sz="2400" baseline="-25000"/>
              <a:t>2</a:t>
            </a:r>
            <a:r>
              <a:rPr lang="tr-TR" sz="2400"/>
              <a:t>CO</a:t>
            </a:r>
            <a:r>
              <a:rPr lang="tr-TR" sz="2400" baseline="-25000"/>
              <a:t>3</a:t>
            </a:r>
            <a:r>
              <a:rPr lang="tr-TR" sz="2400"/>
              <a:t>), karbonik asit ve sodyum hidroksitin tuzudur. Bu bileşik topraklarda çeşitli miktarlarda su içerecek şekilde kristalize olur (Na</a:t>
            </a:r>
            <a:r>
              <a:rPr lang="tr-TR" sz="2400" baseline="-25000"/>
              <a:t>2</a:t>
            </a:r>
            <a:r>
              <a:rPr lang="tr-TR" sz="2400"/>
              <a:t>CO</a:t>
            </a:r>
            <a:r>
              <a:rPr lang="tr-TR" sz="2400" baseline="-25000"/>
              <a:t>3</a:t>
            </a:r>
            <a:r>
              <a:rPr lang="tr-TR" sz="2400"/>
              <a:t> .10 H</a:t>
            </a:r>
            <a:r>
              <a:rPr lang="tr-TR" sz="2400" baseline="-25000"/>
              <a:t>2</a:t>
            </a:r>
            <a:r>
              <a:rPr lang="tr-TR" sz="2400"/>
              <a:t>O , Na</a:t>
            </a:r>
            <a:r>
              <a:rPr lang="tr-TR" sz="2400" baseline="-25000"/>
              <a:t>2</a:t>
            </a:r>
            <a:r>
              <a:rPr lang="tr-TR" sz="2400"/>
              <a:t>CO</a:t>
            </a:r>
            <a:r>
              <a:rPr lang="tr-TR" sz="2400" baseline="-25000"/>
              <a:t>3 </a:t>
            </a:r>
            <a:r>
              <a:rPr lang="tr-TR" sz="2400"/>
              <a:t>.H</a:t>
            </a:r>
            <a:r>
              <a:rPr lang="tr-TR" sz="2400" baseline="-25000"/>
              <a:t>2</a:t>
            </a:r>
            <a:r>
              <a:rPr lang="tr-TR" sz="2400"/>
              <a:t>O).</a:t>
            </a:r>
          </a:p>
          <a:p>
            <a:pPr eaLnBrk="1" hangingPunct="1">
              <a:lnSpc>
                <a:spcPct val="90000"/>
              </a:lnSpc>
              <a:defRPr/>
            </a:pPr>
            <a:r>
              <a:rPr lang="tr-TR" sz="2400"/>
              <a:t>Na</a:t>
            </a:r>
            <a:r>
              <a:rPr lang="tr-TR" sz="2400" baseline="-25000"/>
              <a:t>2</a:t>
            </a:r>
            <a:r>
              <a:rPr lang="tr-TR" sz="2400"/>
              <a:t>CO</a:t>
            </a:r>
            <a:r>
              <a:rPr lang="tr-TR" sz="2400" baseline="-25000"/>
              <a:t>3‘</a:t>
            </a:r>
            <a:r>
              <a:rPr lang="tr-TR" sz="2400"/>
              <a:t>ın çözünürlüğü oldukça yüksektir (178 g/L 20°C de). Hidroliz sonucu ortamın alkalinitesi nedeniyle pH 12'ye kadar çıkabilir. Yüksek alkalinite ve çözünürlük nedeniyle, bitkilerin birçoğu için oldukça toksiktir. Toprak çözeltisinde Na</a:t>
            </a:r>
            <a:r>
              <a:rPr lang="tr-TR" sz="2400" baseline="-25000"/>
              <a:t>2</a:t>
            </a:r>
            <a:r>
              <a:rPr lang="tr-TR" sz="2400"/>
              <a:t>CO</a:t>
            </a:r>
            <a:r>
              <a:rPr lang="tr-TR" sz="2400" baseline="-25000"/>
              <a:t>3</a:t>
            </a:r>
            <a:r>
              <a:rPr lang="tr-TR" sz="2400"/>
              <a:t> bulunuşu toprak kolloidlerinin dispersiyonuna ve düşük su geçirgenliğine neden olur. Topraklarda % 0.05-0.1 düzeyinde bile bulunmaları alkalinite ve strüktür bozukluğu nedeniyle doğal verimliliği düşürür.</a:t>
            </a:r>
          </a:p>
        </p:txBody>
      </p:sp>
    </p:spTree>
    <p:extLst>
      <p:ext uri="{BB962C8B-B14F-4D97-AF65-F5344CB8AC3E}">
        <p14:creationId xmlns:p14="http://schemas.microsoft.com/office/powerpoint/2010/main" val="17611964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2"/>
          <p:cNvSpPr>
            <a:spLocks noGrp="1" noRot="1" noChangeArrowheads="1"/>
          </p:cNvSpPr>
          <p:nvPr>
            <p:ph type="title"/>
          </p:nvPr>
        </p:nvSpPr>
        <p:spPr/>
        <p:txBody>
          <a:bodyPr/>
          <a:lstStyle/>
          <a:p>
            <a:pPr eaLnBrk="1" hangingPunct="1">
              <a:defRPr/>
            </a:pPr>
            <a:r>
              <a:rPr lang="tr-TR" smtClean="0"/>
              <a:t>Sodyum karbonat (Soda)</a:t>
            </a:r>
          </a:p>
        </p:txBody>
      </p:sp>
      <p:sp>
        <p:nvSpPr>
          <p:cNvPr id="136195" name="Rectangle 3"/>
          <p:cNvSpPr>
            <a:spLocks noGrp="1" noChangeArrowheads="1"/>
          </p:cNvSpPr>
          <p:nvPr>
            <p:ph type="body" idx="1"/>
          </p:nvPr>
        </p:nvSpPr>
        <p:spPr/>
        <p:txBody>
          <a:bodyPr/>
          <a:lstStyle/>
          <a:p>
            <a:pPr eaLnBrk="1" hangingPunct="1">
              <a:defRPr/>
            </a:pPr>
            <a:r>
              <a:rPr lang="tr-TR" smtClean="0"/>
              <a:t>Sodyum bikarbonat normal sodaya nazaran, daha az alkalin ve daha az toksiktir. Bunun nedeni sodyum bikarbonatın karbonik asit ile kısmen nötralize olmasıdır. Sodanın serbest karbonik asit ile reaksiyona girmesi, sodyum bikarbonatın oluşumunu sağlar. </a:t>
            </a:r>
          </a:p>
          <a:p>
            <a:pPr eaLnBrk="1" hangingPunct="1">
              <a:defRPr/>
            </a:pPr>
            <a:r>
              <a:rPr lang="tr-TR" smtClean="0"/>
              <a:t>Na</a:t>
            </a:r>
            <a:r>
              <a:rPr lang="tr-TR" baseline="-25000" smtClean="0"/>
              <a:t>2</a:t>
            </a:r>
            <a:r>
              <a:rPr lang="tr-TR" smtClean="0"/>
              <a:t>CO</a:t>
            </a:r>
            <a:r>
              <a:rPr lang="tr-TR" baseline="-25000" smtClean="0"/>
              <a:t>3</a:t>
            </a:r>
            <a:r>
              <a:rPr lang="tr-TR" smtClean="0"/>
              <a:t> + H</a:t>
            </a:r>
            <a:r>
              <a:rPr lang="tr-TR" baseline="-25000" smtClean="0"/>
              <a:t>2</a:t>
            </a:r>
            <a:r>
              <a:rPr lang="tr-TR" smtClean="0"/>
              <a:t>O + CO</a:t>
            </a:r>
            <a:r>
              <a:rPr lang="tr-TR" baseline="-25000" smtClean="0"/>
              <a:t>2</a:t>
            </a:r>
            <a:r>
              <a:rPr lang="tr-TR" smtClean="0"/>
              <a:t>  </a:t>
            </a:r>
            <a:r>
              <a:rPr lang="tr-TR" smtClean="0">
                <a:sym typeface="Symbol" pitchFamily="18" charset="2"/>
              </a:rPr>
              <a:t></a:t>
            </a:r>
            <a:r>
              <a:rPr lang="tr-TR" smtClean="0"/>
              <a:t> 2 NaHCO</a:t>
            </a:r>
            <a:r>
              <a:rPr lang="tr-TR" baseline="-25000" smtClean="0"/>
              <a:t>3</a:t>
            </a:r>
          </a:p>
          <a:p>
            <a:pPr eaLnBrk="1" hangingPunct="1">
              <a:buFont typeface="Wingdings" panose="05000000000000000000" pitchFamily="2" charset="2"/>
              <a:buNone/>
              <a:defRPr/>
            </a:pPr>
            <a:endParaRPr lang="tr-TR" smtClean="0"/>
          </a:p>
        </p:txBody>
      </p:sp>
    </p:spTree>
    <p:extLst>
      <p:ext uri="{BB962C8B-B14F-4D97-AF65-F5344CB8AC3E}">
        <p14:creationId xmlns:p14="http://schemas.microsoft.com/office/powerpoint/2010/main" val="2951816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1618" name="Rectangle 2"/>
          <p:cNvSpPr>
            <a:spLocks noGrp="1" noRot="1" noChangeArrowheads="1"/>
          </p:cNvSpPr>
          <p:nvPr>
            <p:ph type="title"/>
          </p:nvPr>
        </p:nvSpPr>
        <p:spPr/>
        <p:txBody>
          <a:bodyPr/>
          <a:lstStyle/>
          <a:p>
            <a:pPr eaLnBrk="1" hangingPunct="1">
              <a:defRPr/>
            </a:pPr>
            <a:r>
              <a:rPr lang="tr-TR" smtClean="0"/>
              <a:t>Sodyum karbonat (Soda)</a:t>
            </a:r>
          </a:p>
        </p:txBody>
      </p:sp>
      <p:sp>
        <p:nvSpPr>
          <p:cNvPr id="111619" name="Rectangle 3"/>
          <p:cNvSpPr>
            <a:spLocks noGrp="1" noChangeArrowheads="1"/>
          </p:cNvSpPr>
          <p:nvPr>
            <p:ph type="body" idx="1"/>
          </p:nvPr>
        </p:nvSpPr>
        <p:spPr/>
        <p:txBody>
          <a:bodyPr/>
          <a:lstStyle/>
          <a:p>
            <a:pPr eaLnBrk="1" hangingPunct="1">
              <a:lnSpc>
                <a:spcPct val="80000"/>
              </a:lnSpc>
              <a:defRPr/>
            </a:pPr>
            <a:r>
              <a:rPr lang="tr-TR" sz="2000" dirty="0"/>
              <a:t>Normal sodanın sodyum bikarbonata dönüş eğilimi, toprak havası veya çözeltisindeki karbonik asit kapsamı ile artabilir. Diğer taraftan, toprak havasında karbonik asidin az miktarda bulunması, zayıf mikroorganizma aktivitesi, organik maddenin az olması veya toprak sıcaklığının artması; bikarbonatın kolaylıkla normal karbonat haline dönüşmesini sağlar.</a:t>
            </a:r>
          </a:p>
          <a:p>
            <a:pPr eaLnBrk="1" hangingPunct="1">
              <a:lnSpc>
                <a:spcPct val="80000"/>
              </a:lnSpc>
              <a:buFont typeface="Wingdings" panose="05000000000000000000" pitchFamily="2" charset="2"/>
              <a:buNone/>
              <a:defRPr/>
            </a:pPr>
            <a:endParaRPr lang="tr-TR" sz="2000" dirty="0"/>
          </a:p>
          <a:p>
            <a:pPr eaLnBrk="1" hangingPunct="1">
              <a:lnSpc>
                <a:spcPct val="80000"/>
              </a:lnSpc>
              <a:defRPr/>
            </a:pPr>
            <a:r>
              <a:rPr lang="tr-TR" sz="2000" dirty="0"/>
              <a:t>2NaHCO</a:t>
            </a:r>
            <a:r>
              <a:rPr lang="tr-TR" sz="2000" baseline="-25000" dirty="0"/>
              <a:t>3</a:t>
            </a:r>
            <a:r>
              <a:rPr lang="tr-TR" sz="2000" dirty="0"/>
              <a:t>  </a:t>
            </a:r>
            <a:r>
              <a:rPr lang="tr-TR" sz="2000" dirty="0">
                <a:sym typeface="Symbol" pitchFamily="18" charset="2"/>
              </a:rPr>
              <a:t></a:t>
            </a:r>
            <a:r>
              <a:rPr lang="tr-TR" sz="2000" dirty="0"/>
              <a:t> Na</a:t>
            </a:r>
            <a:r>
              <a:rPr lang="tr-TR" sz="2000" baseline="-25000" dirty="0"/>
              <a:t>2</a:t>
            </a:r>
            <a:r>
              <a:rPr lang="tr-TR" sz="2000" dirty="0"/>
              <a:t>CO</a:t>
            </a:r>
            <a:r>
              <a:rPr lang="tr-TR" sz="2000" baseline="-25000" dirty="0"/>
              <a:t>3</a:t>
            </a:r>
            <a:r>
              <a:rPr lang="tr-TR" sz="2000" dirty="0"/>
              <a:t> + H</a:t>
            </a:r>
            <a:r>
              <a:rPr lang="tr-TR" sz="2000" baseline="-25000" dirty="0"/>
              <a:t>2</a:t>
            </a:r>
            <a:r>
              <a:rPr lang="tr-TR" sz="2000" dirty="0"/>
              <a:t>O + CO</a:t>
            </a:r>
            <a:r>
              <a:rPr lang="tr-TR" sz="2000" baseline="-25000" dirty="0"/>
              <a:t>2</a:t>
            </a:r>
          </a:p>
          <a:p>
            <a:pPr eaLnBrk="1" hangingPunct="1">
              <a:lnSpc>
                <a:spcPct val="80000"/>
              </a:lnSpc>
              <a:defRPr/>
            </a:pPr>
            <a:endParaRPr lang="tr-TR" sz="2000" dirty="0"/>
          </a:p>
          <a:p>
            <a:pPr eaLnBrk="1" hangingPunct="1">
              <a:lnSpc>
                <a:spcPct val="80000"/>
              </a:lnSpc>
              <a:defRPr/>
            </a:pPr>
            <a:r>
              <a:rPr lang="tr-TR" sz="2000" dirty="0"/>
              <a:t>Sodyum karbonat ve bikarbonatları içeren taban sularının buharlaştığı yerlerde, toprak çözeltisindeki çift tuz kristalleri </a:t>
            </a:r>
            <a:r>
              <a:rPr lang="tr-TR" sz="2000" u="sng" dirty="0" err="1"/>
              <a:t>trona'lar</a:t>
            </a:r>
            <a:r>
              <a:rPr lang="tr-TR" sz="2000" u="sng" dirty="0"/>
              <a:t> </a:t>
            </a:r>
            <a:r>
              <a:rPr lang="tr-TR" sz="2000" dirty="0"/>
              <a:t>(Na</a:t>
            </a:r>
            <a:r>
              <a:rPr lang="tr-TR" sz="2000" baseline="-25000" dirty="0"/>
              <a:t>2</a:t>
            </a:r>
            <a:r>
              <a:rPr lang="tr-TR" sz="2000" dirty="0"/>
              <a:t>CO</a:t>
            </a:r>
            <a:r>
              <a:rPr lang="tr-TR" sz="2000" baseline="-25000" dirty="0"/>
              <a:t>3 </a:t>
            </a:r>
            <a:r>
              <a:rPr lang="tr-TR" sz="2000" dirty="0"/>
              <a:t>. NaHCO</a:t>
            </a:r>
            <a:r>
              <a:rPr lang="tr-TR" sz="2000" baseline="-25000" dirty="0"/>
              <a:t>3</a:t>
            </a:r>
            <a:r>
              <a:rPr lang="tr-TR" sz="2000" dirty="0"/>
              <a:t>. 2H</a:t>
            </a:r>
            <a:r>
              <a:rPr lang="tr-TR" sz="2000" baseline="-25000" dirty="0"/>
              <a:t>2</a:t>
            </a:r>
            <a:r>
              <a:rPr lang="tr-TR" sz="2000" dirty="0"/>
              <a:t>O) veya saf NaHCO</a:t>
            </a:r>
            <a:r>
              <a:rPr lang="tr-TR" sz="2000" baseline="-25000" dirty="0"/>
              <a:t>3</a:t>
            </a:r>
            <a:r>
              <a:rPr lang="tr-TR" sz="2000" dirty="0"/>
              <a:t> birikir. Doğal suların büyük bir bölümü önemli ölçüde 0.5-3.0 g/L (nehir, kaynak, taban suyu, göl) çözünmüş sodyum karbonat ve bikarbonatları ihtiva ederler </a:t>
            </a:r>
          </a:p>
        </p:txBody>
      </p:sp>
    </p:spTree>
    <p:extLst>
      <p:ext uri="{BB962C8B-B14F-4D97-AF65-F5344CB8AC3E}">
        <p14:creationId xmlns:p14="http://schemas.microsoft.com/office/powerpoint/2010/main" val="166778134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42" name="Rectangle 2"/>
          <p:cNvSpPr>
            <a:spLocks noGrp="1" noRot="1" noChangeArrowheads="1"/>
          </p:cNvSpPr>
          <p:nvPr>
            <p:ph type="title"/>
          </p:nvPr>
        </p:nvSpPr>
        <p:spPr/>
        <p:txBody>
          <a:bodyPr/>
          <a:lstStyle/>
          <a:p>
            <a:pPr eaLnBrk="1" hangingPunct="1">
              <a:defRPr/>
            </a:pPr>
            <a:r>
              <a:rPr lang="tr-TR" smtClean="0"/>
              <a:t>Sodyum karbonat (Soda)</a:t>
            </a:r>
          </a:p>
        </p:txBody>
      </p:sp>
      <p:sp>
        <p:nvSpPr>
          <p:cNvPr id="112643" name="Rectangle 3"/>
          <p:cNvSpPr>
            <a:spLocks noGrp="1" noChangeArrowheads="1"/>
          </p:cNvSpPr>
          <p:nvPr>
            <p:ph type="body" idx="1"/>
          </p:nvPr>
        </p:nvSpPr>
        <p:spPr/>
        <p:txBody>
          <a:bodyPr/>
          <a:lstStyle/>
          <a:p>
            <a:pPr eaLnBrk="1" hangingPunct="1">
              <a:lnSpc>
                <a:spcPct val="90000"/>
              </a:lnSpc>
              <a:defRPr/>
            </a:pPr>
            <a:r>
              <a:rPr lang="tr-TR" dirty="0" smtClean="0"/>
              <a:t>Soda, topraklarda birikmiş halde çok nadir olarak bulunur. Bunun nedeni de birçok çöl ve yarı çöl topraklarında, yoğun bir şekilde jips birikiminin bulunması ve bunun sonucu olarak da sodanın, aşağıdaki reaksiyon ile kalsiyum karbonata dönüşmesidir. </a:t>
            </a:r>
          </a:p>
          <a:p>
            <a:pPr eaLnBrk="1" hangingPunct="1">
              <a:lnSpc>
                <a:spcPct val="90000"/>
              </a:lnSpc>
              <a:defRPr/>
            </a:pPr>
            <a:r>
              <a:rPr lang="tr-TR" dirty="0" smtClean="0"/>
              <a:t>Na</a:t>
            </a:r>
            <a:r>
              <a:rPr lang="tr-TR" baseline="-25000" dirty="0" smtClean="0"/>
              <a:t>2</a:t>
            </a:r>
            <a:r>
              <a:rPr lang="tr-TR" dirty="0" smtClean="0"/>
              <a:t>CO</a:t>
            </a:r>
            <a:r>
              <a:rPr lang="tr-TR" baseline="-25000" dirty="0" smtClean="0"/>
              <a:t>3</a:t>
            </a:r>
            <a:r>
              <a:rPr lang="tr-TR" dirty="0" smtClean="0"/>
              <a:t> + CaSO</a:t>
            </a:r>
            <a:r>
              <a:rPr lang="tr-TR" baseline="-25000" dirty="0" smtClean="0"/>
              <a:t>4</a:t>
            </a:r>
            <a:r>
              <a:rPr lang="tr-TR" dirty="0" smtClean="0"/>
              <a:t>  </a:t>
            </a:r>
            <a:r>
              <a:rPr lang="tr-TR" dirty="0" smtClean="0">
                <a:sym typeface="Symbol" pitchFamily="18" charset="2"/>
              </a:rPr>
              <a:t></a:t>
            </a:r>
            <a:r>
              <a:rPr lang="tr-TR" dirty="0" smtClean="0"/>
              <a:t> CaCO</a:t>
            </a:r>
            <a:r>
              <a:rPr lang="tr-TR" baseline="-25000" dirty="0" smtClean="0"/>
              <a:t>3</a:t>
            </a:r>
            <a:r>
              <a:rPr lang="tr-TR" dirty="0" smtClean="0"/>
              <a:t> + Na</a:t>
            </a:r>
            <a:r>
              <a:rPr lang="tr-TR" baseline="-25000" dirty="0" smtClean="0"/>
              <a:t>2</a:t>
            </a:r>
            <a:r>
              <a:rPr lang="tr-TR" dirty="0" smtClean="0"/>
              <a:t>SO</a:t>
            </a:r>
            <a:r>
              <a:rPr lang="tr-TR" baseline="-25000" dirty="0" smtClean="0"/>
              <a:t>4</a:t>
            </a:r>
          </a:p>
          <a:p>
            <a:pPr eaLnBrk="1" hangingPunct="1">
              <a:lnSpc>
                <a:spcPct val="90000"/>
              </a:lnSpc>
              <a:defRPr/>
            </a:pPr>
            <a:r>
              <a:rPr lang="tr-TR" dirty="0" smtClean="0"/>
              <a:t>Jips içermeyen </a:t>
            </a:r>
            <a:r>
              <a:rPr lang="tr-TR" dirty="0" err="1" smtClean="0"/>
              <a:t>sedimentlerde</a:t>
            </a:r>
            <a:r>
              <a:rPr lang="tr-TR" dirty="0" smtClean="0"/>
              <a:t>, soda ve sodyum bikarbonat önemli ölçüde birikir. </a:t>
            </a:r>
          </a:p>
        </p:txBody>
      </p:sp>
    </p:spTree>
    <p:extLst>
      <p:ext uri="{BB962C8B-B14F-4D97-AF65-F5344CB8AC3E}">
        <p14:creationId xmlns:p14="http://schemas.microsoft.com/office/powerpoint/2010/main" val="273464226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6" name="Rectangle 2"/>
          <p:cNvSpPr>
            <a:spLocks noGrp="1" noRot="1" noChangeArrowheads="1"/>
          </p:cNvSpPr>
          <p:nvPr>
            <p:ph type="title"/>
          </p:nvPr>
        </p:nvSpPr>
        <p:spPr/>
        <p:txBody>
          <a:bodyPr/>
          <a:lstStyle/>
          <a:p>
            <a:pPr eaLnBrk="1" hangingPunct="1">
              <a:defRPr/>
            </a:pPr>
            <a:r>
              <a:rPr lang="tr-TR" smtClean="0"/>
              <a:t>Potasyum karbonat</a:t>
            </a:r>
          </a:p>
        </p:txBody>
      </p:sp>
      <p:sp>
        <p:nvSpPr>
          <p:cNvPr id="113667" name="Rectangle 3"/>
          <p:cNvSpPr>
            <a:spLocks noGrp="1" noChangeArrowheads="1"/>
          </p:cNvSpPr>
          <p:nvPr>
            <p:ph type="body" idx="1"/>
          </p:nvPr>
        </p:nvSpPr>
        <p:spPr>
          <a:xfrm>
            <a:off x="1919288" y="1341439"/>
            <a:ext cx="8291512" cy="4784725"/>
          </a:xfrm>
        </p:spPr>
        <p:txBody>
          <a:bodyPr/>
          <a:lstStyle/>
          <a:p>
            <a:pPr algn="just" eaLnBrk="1" hangingPunct="1">
              <a:lnSpc>
                <a:spcPct val="80000"/>
              </a:lnSpc>
              <a:defRPr/>
            </a:pPr>
            <a:r>
              <a:rPr lang="tr-TR" sz="2800" dirty="0"/>
              <a:t>Potasyum karbonat (K</a:t>
            </a:r>
            <a:r>
              <a:rPr lang="tr-TR" sz="2800" baseline="-25000" dirty="0"/>
              <a:t>2</a:t>
            </a:r>
            <a:r>
              <a:rPr lang="tr-TR" sz="2800" dirty="0"/>
              <a:t>C0</a:t>
            </a:r>
            <a:r>
              <a:rPr lang="tr-TR" sz="2800" baseline="-25000" dirty="0"/>
              <a:t>3</a:t>
            </a:r>
            <a:r>
              <a:rPr lang="tr-TR" sz="2800" dirty="0"/>
              <a:t>) sodyum karbonata nazaran toprakta daha az bulunur. Yüksek çözünürlük nedeniyle (830g/L), alkalin hidrolizi, çözeltiye yüksek </a:t>
            </a:r>
            <a:r>
              <a:rPr lang="tr-TR" sz="2800" dirty="0" err="1"/>
              <a:t>alkalinite</a:t>
            </a:r>
            <a:r>
              <a:rPr lang="tr-TR" sz="2800" dirty="0"/>
              <a:t> verir.  Bitkilere </a:t>
            </a:r>
            <a:r>
              <a:rPr lang="tr-TR" sz="2800" dirty="0" err="1"/>
              <a:t>toksik</a:t>
            </a:r>
            <a:r>
              <a:rPr lang="tr-TR" sz="2800" dirty="0"/>
              <a:t> etki yapması, toprak strüktürünü bozması nedeniyle etkisi sodyum karbonata benzer. </a:t>
            </a:r>
          </a:p>
          <a:p>
            <a:pPr algn="just" eaLnBrk="1" hangingPunct="1">
              <a:lnSpc>
                <a:spcPct val="80000"/>
              </a:lnSpc>
              <a:defRPr/>
            </a:pPr>
            <a:r>
              <a:rPr lang="tr-TR" sz="2800" dirty="0"/>
              <a:t>Bazı kültür bitkilerinin (ayçiçeği) yapraklarında önemli ölçüde potasyum karbonat birikir. Bazı tuz seven bitkiler (</a:t>
            </a:r>
            <a:r>
              <a:rPr lang="tr-TR" sz="2800" dirty="0" err="1"/>
              <a:t>halofit</a:t>
            </a:r>
            <a:r>
              <a:rPr lang="tr-TR" sz="2800" dirty="0"/>
              <a:t>) de fazla miktarda potasyum karbonat ihtiva ederler. Bu bitkilerin külü potasyum karbonat olarak hammadde şeklinde kullanılır. </a:t>
            </a:r>
            <a:r>
              <a:rPr lang="tr-TR" sz="2800" dirty="0" err="1"/>
              <a:t>Halofit</a:t>
            </a:r>
            <a:r>
              <a:rPr lang="tr-TR" sz="2800" dirty="0"/>
              <a:t> bitkilerin yapraklarının toprağa düşmesi ile toprakta potasyum karbonat miktarı ve </a:t>
            </a:r>
            <a:r>
              <a:rPr lang="tr-TR" sz="2800" dirty="0" err="1"/>
              <a:t>alkalinite</a:t>
            </a:r>
            <a:r>
              <a:rPr lang="tr-TR" sz="2800" dirty="0"/>
              <a:t> artar.</a:t>
            </a:r>
          </a:p>
        </p:txBody>
      </p:sp>
    </p:spTree>
    <p:extLst>
      <p:ext uri="{BB962C8B-B14F-4D97-AF65-F5344CB8AC3E}">
        <p14:creationId xmlns:p14="http://schemas.microsoft.com/office/powerpoint/2010/main" val="3963192091"/>
      </p:ext>
    </p:extLst>
  </p:cSld>
  <p:clrMapOvr>
    <a:masterClrMapping/>
  </p:clrMapOvr>
  <p:timing>
    <p:tnLst>
      <p:par>
        <p:cTn id="1" dur="indefinite" restart="never" nodeType="tmRoot"/>
      </p:par>
    </p:tnLst>
  </p:timing>
</p:sld>
</file>

<file path=ppt/theme/theme1.xml><?xml version="1.0" encoding="utf-8"?>
<a:theme xmlns:a="http://schemas.openxmlformats.org/drawingml/2006/main" name="Dere">
  <a:themeElements>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Dere">
      <a:majorFont>
        <a:latin typeface="Garamond"/>
        <a:ea typeface=""/>
        <a:cs typeface=""/>
      </a:majorFont>
      <a:minorFont>
        <a:latin typeface="Garamond"/>
        <a:ea typeface=""/>
        <a:cs typeface=""/>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re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Dere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Dere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Dere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Dere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Dere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Dere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Dere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Dere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0</TotalTime>
  <Words>1575</Words>
  <Application>Microsoft Office PowerPoint</Application>
  <PresentationFormat>Geniş ekran</PresentationFormat>
  <Paragraphs>71</Paragraphs>
  <Slides>20</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20</vt:i4>
      </vt:variant>
    </vt:vector>
  </HeadingPairs>
  <TitlesOfParts>
    <vt:vector size="25" baseType="lpstr">
      <vt:lpstr>Arial</vt:lpstr>
      <vt:lpstr>Garamond</vt:lpstr>
      <vt:lpstr>Symbol</vt:lpstr>
      <vt:lpstr>Wingdings</vt:lpstr>
      <vt:lpstr>Dere</vt:lpstr>
      <vt:lpstr>Kurak Bölgelerin Toprak ve Sularındaki Çözünebilir Tuzlar</vt:lpstr>
      <vt:lpstr> Karbonatlar </vt:lpstr>
      <vt:lpstr>Kalsiyum karbonat</vt:lpstr>
      <vt:lpstr>Magnezyum karbonat</vt:lpstr>
      <vt:lpstr>Sodyum karbonat (Soda)</vt:lpstr>
      <vt:lpstr>Sodyum karbonat (Soda)</vt:lpstr>
      <vt:lpstr>Sodyum karbonat (Soda)</vt:lpstr>
      <vt:lpstr>Sodyum karbonat (Soda)</vt:lpstr>
      <vt:lpstr>Potasyum karbonat</vt:lpstr>
      <vt:lpstr>Sülfatlar</vt:lpstr>
      <vt:lpstr>Kalsiyum sülfat</vt:lpstr>
      <vt:lpstr>Kalsiyum sülfat</vt:lpstr>
      <vt:lpstr>Magnezyum sülfat</vt:lpstr>
      <vt:lpstr> Sodyum sülfat</vt:lpstr>
      <vt:lpstr>Sodyum sülfat</vt:lpstr>
      <vt:lpstr>Potasyum sülfat</vt:lpstr>
      <vt:lpstr>Klorürler</vt:lpstr>
      <vt:lpstr>Kalsiyum klorür</vt:lpstr>
      <vt:lpstr>Magnezyum klorür</vt:lpstr>
      <vt:lpstr>Magnezyum klorür</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Kurak Bölgelerin Toprak ve Sularındaki Çözünebilir Tuzlar</dc:title>
  <dc:creator>Gökhan</dc:creator>
  <cp:lastModifiedBy>Gökhan</cp:lastModifiedBy>
  <cp:revision>2</cp:revision>
  <dcterms:created xsi:type="dcterms:W3CDTF">2017-12-07T06:30:41Z</dcterms:created>
  <dcterms:modified xsi:type="dcterms:W3CDTF">2017-12-07T06:32:54Z</dcterms:modified>
</cp:coreProperties>
</file>