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7" r:id="rId3"/>
    <p:sldId id="268" r:id="rId4"/>
    <p:sldId id="269" r:id="rId5"/>
    <p:sldId id="270" r:id="rId6"/>
    <p:sldId id="272" r:id="rId7"/>
    <p:sldId id="27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52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76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829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829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71E88E-045C-462E-9FA8-16892F16C09F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6667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931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931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5D8CC9-A123-478F-BD3E-2DD9AF17E2A1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42582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03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703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AC8E3D-7A4A-4421-8C70-D71B1B7A8B3A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66791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136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713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18E18-6ADB-4A44-AB4A-129D554FA195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5387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136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713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18E18-6ADB-4A44-AB4A-129D554FA195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75196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2561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FF000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/>
              <a:t>Ankara Üniversitesi</a:t>
            </a:r>
          </a:p>
          <a:p>
            <a:pPr eaLnBrk="1" hangingPunct="1"/>
            <a:r>
              <a:rPr lang="tr-TR" sz="2800" b="1" dirty="0" smtClean="0"/>
              <a:t>Spor Bilimleri Fakültesi</a:t>
            </a:r>
          </a:p>
          <a:p>
            <a:pPr eaLnBrk="1" hangingPunct="1"/>
            <a:r>
              <a:rPr lang="tr-TR" sz="2800" b="1" dirty="0" smtClean="0"/>
              <a:t>Beden Eğitimi ve Spor </a:t>
            </a:r>
          </a:p>
          <a:p>
            <a:pPr eaLnBrk="1" hangingPunct="1"/>
            <a:r>
              <a:rPr lang="tr-TR" sz="2800" b="1" dirty="0" smtClean="0"/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Akut aerobik egzersize 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</a:t>
            </a:r>
            <a:r>
              <a:rPr lang="tr-TR" sz="4000" b="1" dirty="0" smtClean="0">
                <a:solidFill>
                  <a:srgbClr val="FF0000"/>
                </a:solidFill>
              </a:rPr>
              <a:t> uyumlar </a:t>
            </a:r>
            <a:endParaRPr lang="tr-TR" sz="4000" b="1" dirty="0" smtClean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/>
              <a:t>Artan kalp atımı (KA)</a:t>
            </a:r>
          </a:p>
          <a:p>
            <a:pPr>
              <a:buNone/>
            </a:pPr>
            <a:endParaRPr lang="tr-TR" sz="2800" b="1" dirty="0" smtClean="0"/>
          </a:p>
          <a:p>
            <a:r>
              <a:rPr lang="tr-TR" sz="2800" b="1" dirty="0" smtClean="0"/>
              <a:t>Artan atım volümü (AV-SV)</a:t>
            </a:r>
          </a:p>
          <a:p>
            <a:pPr>
              <a:buNone/>
            </a:pPr>
            <a:endParaRPr lang="tr-TR" sz="2800" dirty="0" smtClean="0"/>
          </a:p>
          <a:p>
            <a:pPr lvl="2" algn="just"/>
            <a:r>
              <a:rPr lang="tr-TR" b="1" dirty="0" smtClean="0"/>
              <a:t>Atım volümü (</a:t>
            </a:r>
            <a:r>
              <a:rPr lang="tr-TR" b="1" dirty="0" err="1" smtClean="0"/>
              <a:t>strok</a:t>
            </a:r>
            <a:r>
              <a:rPr lang="tr-TR" b="1" dirty="0" smtClean="0"/>
              <a:t> volüm), kalbin</a:t>
            </a:r>
          </a:p>
          <a:p>
            <a:pPr>
              <a:buFontTx/>
              <a:buNone/>
            </a:pPr>
            <a:r>
              <a:rPr lang="tr-TR" sz="2400" b="1" dirty="0" smtClean="0"/>
              <a:t>her atımında her bir </a:t>
            </a:r>
            <a:r>
              <a:rPr lang="tr-TR" sz="2400" b="1" dirty="0" err="1" smtClean="0"/>
              <a:t>ventrikülden</a:t>
            </a:r>
            <a:r>
              <a:rPr lang="tr-TR" sz="2400" b="1" dirty="0" smtClean="0"/>
              <a:t> pompalanan </a:t>
            </a:r>
          </a:p>
          <a:p>
            <a:pPr>
              <a:buFontTx/>
              <a:buNone/>
            </a:pPr>
            <a:r>
              <a:rPr lang="tr-TR" sz="2400" b="1" dirty="0" smtClean="0"/>
              <a:t>kan miktarıdır. Atım volümü, her bir atımdaki</a:t>
            </a:r>
          </a:p>
          <a:p>
            <a:pPr>
              <a:buFontTx/>
              <a:buNone/>
            </a:pPr>
            <a:r>
              <a:rPr lang="tr-TR" sz="2400" b="1" dirty="0" smtClean="0"/>
              <a:t>kan miktarı olarak ölçülür (mL).  </a:t>
            </a:r>
          </a:p>
          <a:p>
            <a:endParaRPr lang="tr-TR" dirty="0" smtClean="0"/>
          </a:p>
        </p:txBody>
      </p:sp>
      <p:sp>
        <p:nvSpPr>
          <p:cNvPr id="13316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DC26FF8-0245-4829-803E-CB40692011B8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3317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331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2D09D5-72B7-46A0-8302-2DD2DF113AE6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13319" name="Picture 5" descr="02-03-0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928802"/>
            <a:ext cx="214314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Akut aerobik egzersize 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</a:t>
            </a:r>
            <a:r>
              <a:rPr lang="tr-TR" sz="4000" b="1" dirty="0" smtClean="0">
                <a:solidFill>
                  <a:srgbClr val="FF0000"/>
                </a:solidFill>
              </a:rPr>
              <a:t> uyumlar </a:t>
            </a:r>
            <a:endParaRPr lang="tr-TR" sz="4000" b="1" dirty="0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/>
              <a:t>Artan dakika atım volümü (kardiyak </a:t>
            </a:r>
            <a:r>
              <a:rPr lang="tr-TR" sz="2800" b="1" dirty="0" err="1" smtClean="0"/>
              <a:t>output</a:t>
            </a:r>
            <a:r>
              <a:rPr lang="tr-TR" sz="2800" b="1" dirty="0" smtClean="0"/>
              <a:t>)</a:t>
            </a:r>
          </a:p>
          <a:p>
            <a:pPr lvl="1"/>
            <a:endParaRPr lang="tr-TR" sz="1600" b="1" dirty="0" smtClean="0"/>
          </a:p>
          <a:p>
            <a:pPr lvl="1"/>
            <a:r>
              <a:rPr lang="tr-TR" sz="2000" b="1" dirty="0" smtClean="0">
                <a:solidFill>
                  <a:srgbClr val="00B0F0"/>
                </a:solidFill>
              </a:rPr>
              <a:t>Kardiyak </a:t>
            </a:r>
            <a:r>
              <a:rPr lang="tr-TR" sz="2000" b="1" dirty="0" err="1" smtClean="0">
                <a:solidFill>
                  <a:srgbClr val="00B0F0"/>
                </a:solidFill>
              </a:rPr>
              <a:t>Output</a:t>
            </a:r>
            <a:r>
              <a:rPr lang="tr-TR" sz="2000" b="1" dirty="0" smtClean="0">
                <a:solidFill>
                  <a:srgbClr val="00B0F0"/>
                </a:solidFill>
              </a:rPr>
              <a:t> = KA X SV</a:t>
            </a:r>
          </a:p>
          <a:p>
            <a:pPr lvl="1"/>
            <a:endParaRPr lang="tr-TR" sz="2000" b="1" dirty="0" smtClean="0"/>
          </a:p>
          <a:p>
            <a:pPr lvl="1"/>
            <a:r>
              <a:rPr lang="tr-TR" sz="2000" b="1" dirty="0" smtClean="0"/>
              <a:t>Dinlenme sırasında tipik bir kardiyak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err="1" smtClean="0"/>
              <a:t>output</a:t>
            </a:r>
            <a:r>
              <a:rPr lang="tr-TR" sz="2000" b="1" dirty="0" smtClean="0"/>
              <a:t> :</a:t>
            </a:r>
          </a:p>
          <a:p>
            <a:pPr lvl="1">
              <a:buFont typeface="Wingdings" pitchFamily="2" charset="2"/>
              <a:buNone/>
            </a:pPr>
            <a:endParaRPr lang="tr-TR" sz="2000" b="1" dirty="0" smtClean="0"/>
          </a:p>
          <a:p>
            <a:pPr lvl="1">
              <a:buFont typeface="Wingdings" pitchFamily="2" charset="2"/>
              <a:buNone/>
            </a:pPr>
            <a:r>
              <a:rPr lang="tr-TR" sz="2000" b="1" dirty="0" smtClean="0"/>
              <a:t>		* 60 KA X 70 mL/atım = 4,200 mL/</a:t>
            </a:r>
            <a:r>
              <a:rPr lang="tr-TR" sz="2000" b="1" dirty="0" err="1" smtClean="0"/>
              <a:t>dk</a:t>
            </a:r>
            <a:endParaRPr lang="tr-TR" sz="2000" b="1" dirty="0" smtClean="0"/>
          </a:p>
          <a:p>
            <a:pPr lvl="1">
              <a:buFont typeface="Wingdings" pitchFamily="2" charset="2"/>
              <a:buNone/>
            </a:pPr>
            <a:r>
              <a:rPr lang="tr-TR" sz="2000" b="1" dirty="0" smtClean="0"/>
              <a:t>		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smtClean="0"/>
              <a:t>* </a:t>
            </a:r>
            <a:r>
              <a:rPr lang="tr-TR" sz="2000" b="1" dirty="0" smtClean="0">
                <a:solidFill>
                  <a:srgbClr val="92D050"/>
                </a:solidFill>
              </a:rPr>
              <a:t>Maksimal egzersiz sırasında, 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smtClean="0">
                <a:solidFill>
                  <a:srgbClr val="92D050"/>
                </a:solidFill>
              </a:rPr>
              <a:t>kardiyak </a:t>
            </a:r>
            <a:r>
              <a:rPr lang="tr-TR" sz="2000" b="1" dirty="0" err="1" smtClean="0">
                <a:solidFill>
                  <a:srgbClr val="92D050"/>
                </a:solidFill>
              </a:rPr>
              <a:t>output</a:t>
            </a:r>
            <a:r>
              <a:rPr lang="tr-TR" sz="2000" b="1" dirty="0" smtClean="0">
                <a:solidFill>
                  <a:srgbClr val="92D050"/>
                </a:solidFill>
              </a:rPr>
              <a:t>, dinlenme seviyesinin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smtClean="0">
                <a:solidFill>
                  <a:srgbClr val="92D050"/>
                </a:solidFill>
              </a:rPr>
              <a:t>4-7 misli üstüne çıkabilir.  </a:t>
            </a:r>
            <a:endParaRPr lang="en-US" sz="2000" b="1" dirty="0" smtClean="0">
              <a:solidFill>
                <a:srgbClr val="92D050"/>
              </a:solidFill>
            </a:endParaRPr>
          </a:p>
          <a:p>
            <a:pPr lvl="1">
              <a:buFont typeface="Wingdings" pitchFamily="2" charset="2"/>
              <a:buNone/>
            </a:pPr>
            <a:endParaRPr lang="tr-TR" sz="1600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6C843B-B014-405E-9679-436E5067B5B1}" type="datetime1">
              <a:rPr lang="tr-TR" smtClean="0"/>
              <a:pPr>
                <a:defRPr/>
              </a:pPr>
              <a:t>15.8.2017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Prof. Dr. Fehmi TUNCEL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C3D573-54B1-496E-A68E-D29B4CFBB73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4343" name="Picture 5" descr="02-03-008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3000372"/>
            <a:ext cx="335758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Akut aerobik egzersize 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</a:t>
            </a:r>
            <a:r>
              <a:rPr lang="tr-TR" sz="4000" b="1" dirty="0" smtClean="0">
                <a:solidFill>
                  <a:srgbClr val="FF0000"/>
                </a:solidFill>
              </a:rPr>
              <a:t> uyumlar </a:t>
            </a:r>
            <a:endParaRPr lang="tr-TR" sz="4000" b="1" dirty="0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smtClean="0"/>
              <a:t>Soluk alış-verişinde artış</a:t>
            </a:r>
          </a:p>
          <a:p>
            <a:pPr>
              <a:buNone/>
            </a:pPr>
            <a:endParaRPr lang="tr-TR" sz="2400" b="1" dirty="0" smtClean="0"/>
          </a:p>
          <a:p>
            <a:r>
              <a:rPr lang="tr-TR" sz="2400" b="1" dirty="0" err="1" smtClean="0"/>
              <a:t>Sistolik</a:t>
            </a:r>
            <a:r>
              <a:rPr lang="tr-TR" sz="2400" b="1" dirty="0" smtClean="0"/>
              <a:t> kan basıncında artış</a:t>
            </a:r>
          </a:p>
          <a:p>
            <a:pPr>
              <a:buNone/>
            </a:pPr>
            <a:endParaRPr lang="tr-TR" sz="2400" b="1" dirty="0" smtClean="0"/>
          </a:p>
          <a:p>
            <a:pPr lvl="1"/>
            <a:r>
              <a:rPr lang="tr-TR" sz="2000" b="1" dirty="0" smtClean="0"/>
              <a:t>Bu artış, </a:t>
            </a:r>
            <a:r>
              <a:rPr lang="tr-TR" sz="2000" b="1" dirty="0" err="1" smtClean="0"/>
              <a:t>kardiyovasküler</a:t>
            </a:r>
            <a:r>
              <a:rPr lang="tr-TR" sz="2000" b="1" dirty="0" smtClean="0"/>
              <a:t> sistemin 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smtClean="0"/>
              <a:t>çalışan kaslara oksijen taşıma </a:t>
            </a:r>
          </a:p>
          <a:p>
            <a:pPr lvl="1">
              <a:buFont typeface="Wingdings" pitchFamily="2" charset="2"/>
              <a:buNone/>
            </a:pPr>
            <a:r>
              <a:rPr lang="tr-TR" sz="2000" b="1" dirty="0" smtClean="0"/>
              <a:t>çabası sonucudur.</a:t>
            </a:r>
          </a:p>
          <a:p>
            <a:pPr lvl="1">
              <a:buFont typeface="Wingdings" pitchFamily="2" charset="2"/>
              <a:buNone/>
            </a:pPr>
            <a:endParaRPr lang="tr-TR" sz="2000" b="1" dirty="0" smtClean="0"/>
          </a:p>
          <a:p>
            <a:pPr lvl="1"/>
            <a:r>
              <a:rPr lang="tr-TR" sz="2000" b="1" dirty="0" smtClean="0"/>
              <a:t>Ancak</a:t>
            </a:r>
            <a:r>
              <a:rPr lang="en-US" sz="2000" b="1" dirty="0" smtClean="0"/>
              <a:t>, 250/115 mmHg </a:t>
            </a:r>
            <a:r>
              <a:rPr lang="tr-TR" sz="2000" b="1" dirty="0" smtClean="0"/>
              <a:t>‘</a:t>
            </a:r>
            <a:r>
              <a:rPr lang="tr-TR" sz="2000" b="1" dirty="0" err="1" smtClean="0"/>
              <a:t>nın</a:t>
            </a:r>
            <a:r>
              <a:rPr lang="tr-TR" sz="2000" b="1" dirty="0" smtClean="0"/>
              <a:t> üzerindeki bir kan basıncı artışı egzersizi durdurmak için bir sebeptir (</a:t>
            </a:r>
            <a:r>
              <a:rPr lang="tr-TR" sz="2000" b="1" dirty="0" err="1" smtClean="0"/>
              <a:t>hipertansif</a:t>
            </a:r>
            <a:r>
              <a:rPr lang="tr-TR" sz="2000" b="1" dirty="0" smtClean="0"/>
              <a:t> cevap).</a:t>
            </a:r>
            <a:endParaRPr lang="en-US" sz="2000" b="1" dirty="0" smtClean="0"/>
          </a:p>
          <a:p>
            <a:pPr lvl="1">
              <a:buFont typeface="Wingdings" pitchFamily="2" charset="2"/>
              <a:buNone/>
            </a:pPr>
            <a:endParaRPr lang="tr-TR" sz="2000" dirty="0" smtClean="0"/>
          </a:p>
          <a:p>
            <a:endParaRPr lang="tr-TR" sz="2800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6C843B-B014-405E-9679-436E5067B5B1}" type="datetime1">
              <a:rPr lang="tr-TR" smtClean="0"/>
              <a:pPr>
                <a:defRPr/>
              </a:pPr>
              <a:t>15.8.2017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Prof. Dr. Fehmi TUNCEL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619662-98AB-4FA0-8124-F03553F764C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5367" name="Picture 5" descr="02-05-00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1500174"/>
            <a:ext cx="238125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Akut aerobik egzersize 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</a:t>
            </a:r>
            <a:r>
              <a:rPr lang="tr-TR" sz="4000" b="1" dirty="0" smtClean="0">
                <a:solidFill>
                  <a:srgbClr val="FF0000"/>
                </a:solidFill>
              </a:rPr>
              <a:t> uyumlar </a:t>
            </a:r>
            <a:endParaRPr lang="tr-TR" sz="4000" b="1" dirty="0" smtClean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sz="5100" b="1" dirty="0" err="1" smtClean="0"/>
              <a:t>Diyastolik</a:t>
            </a:r>
            <a:r>
              <a:rPr lang="tr-TR" sz="5100" b="1" dirty="0" smtClean="0"/>
              <a:t> kan basıncında hafif değişim ya da değişim olmaması;</a:t>
            </a:r>
          </a:p>
          <a:p>
            <a:pPr lvl="1"/>
            <a:endParaRPr lang="tr-TR" sz="5100" b="1" dirty="0" smtClean="0">
              <a:solidFill>
                <a:srgbClr val="92D050"/>
              </a:solidFill>
            </a:endParaRPr>
          </a:p>
          <a:p>
            <a:pPr lvl="1"/>
            <a:r>
              <a:rPr lang="tr-TR" sz="5100" b="1" dirty="0" smtClean="0">
                <a:solidFill>
                  <a:srgbClr val="92D050"/>
                </a:solidFill>
              </a:rPr>
              <a:t>Bunun nedeni , deride ve kaslarda </a:t>
            </a:r>
          </a:p>
          <a:p>
            <a:pPr lvl="1">
              <a:buNone/>
            </a:pPr>
            <a:r>
              <a:rPr lang="tr-TR" sz="5100" b="1" dirty="0" smtClean="0">
                <a:solidFill>
                  <a:srgbClr val="92D050"/>
                </a:solidFill>
              </a:rPr>
              <a:t>yer alan damarların genişlemeleridir. </a:t>
            </a:r>
            <a:r>
              <a:rPr lang="en-US" sz="5100" b="1" dirty="0" smtClean="0">
                <a:solidFill>
                  <a:srgbClr val="92D050"/>
                </a:solidFill>
              </a:rPr>
              <a:t> </a:t>
            </a:r>
            <a:endParaRPr lang="tr-TR" sz="5100" b="1" dirty="0" smtClean="0">
              <a:solidFill>
                <a:srgbClr val="92D050"/>
              </a:solidFill>
            </a:endParaRPr>
          </a:p>
          <a:p>
            <a:pPr lvl="1">
              <a:buNone/>
            </a:pPr>
            <a:endParaRPr lang="tr-TR" sz="5100" b="1" i="1" dirty="0" smtClean="0"/>
          </a:p>
          <a:p>
            <a:pPr lvl="1"/>
            <a:r>
              <a:rPr lang="en-US" sz="5100" b="1" i="1" dirty="0" err="1" smtClean="0">
                <a:solidFill>
                  <a:srgbClr val="00B0F0"/>
                </a:solidFill>
              </a:rPr>
              <a:t>Va</a:t>
            </a:r>
            <a:r>
              <a:rPr lang="tr-TR" sz="5100" b="1" i="1" dirty="0" err="1" smtClean="0">
                <a:solidFill>
                  <a:srgbClr val="00B0F0"/>
                </a:solidFill>
              </a:rPr>
              <a:t>zodilatasyon</a:t>
            </a:r>
            <a:r>
              <a:rPr lang="tr-TR" sz="5100" b="1" i="1" dirty="0" smtClean="0">
                <a:solidFill>
                  <a:srgbClr val="00B0F0"/>
                </a:solidFill>
              </a:rPr>
              <a:t>,</a:t>
            </a:r>
            <a:r>
              <a:rPr lang="en-US" sz="5100" b="1" dirty="0" smtClean="0">
                <a:solidFill>
                  <a:srgbClr val="00B0F0"/>
                </a:solidFill>
              </a:rPr>
              <a:t> </a:t>
            </a:r>
            <a:r>
              <a:rPr lang="tr-TR" sz="5100" b="1" dirty="0" err="1" smtClean="0">
                <a:solidFill>
                  <a:srgbClr val="00B0F0"/>
                </a:solidFill>
              </a:rPr>
              <a:t>periferal</a:t>
            </a:r>
            <a:r>
              <a:rPr lang="tr-TR" sz="5100" b="1" dirty="0" smtClean="0">
                <a:solidFill>
                  <a:srgbClr val="00B0F0"/>
                </a:solidFill>
              </a:rPr>
              <a:t> direnci azaltır. </a:t>
            </a:r>
          </a:p>
          <a:p>
            <a:pPr lvl="2"/>
            <a:r>
              <a:rPr lang="tr-TR" sz="5100" b="1" dirty="0" smtClean="0">
                <a:solidFill>
                  <a:srgbClr val="00B0F0"/>
                </a:solidFill>
              </a:rPr>
              <a:t>Bu durum, kalp hastalığı, hipertansiyon, diyabet </a:t>
            </a:r>
          </a:p>
          <a:p>
            <a:pPr lvl="2">
              <a:buFont typeface="Wingdings" pitchFamily="2" charset="2"/>
              <a:buNone/>
            </a:pPr>
            <a:r>
              <a:rPr lang="tr-TR" sz="5100" b="1" dirty="0" smtClean="0">
                <a:solidFill>
                  <a:srgbClr val="00B0F0"/>
                </a:solidFill>
              </a:rPr>
              <a:t>ve  </a:t>
            </a:r>
            <a:r>
              <a:rPr lang="tr-TR" sz="5100" b="1" dirty="0" err="1" smtClean="0">
                <a:solidFill>
                  <a:srgbClr val="00B0F0"/>
                </a:solidFill>
              </a:rPr>
              <a:t>periferal</a:t>
            </a:r>
            <a:r>
              <a:rPr lang="tr-TR" sz="5100" b="1" dirty="0" smtClean="0">
                <a:solidFill>
                  <a:srgbClr val="00B0F0"/>
                </a:solidFill>
              </a:rPr>
              <a:t> damar hastalığı olan kişiler </a:t>
            </a:r>
          </a:p>
          <a:p>
            <a:pPr lvl="2">
              <a:buFont typeface="Wingdings" pitchFamily="2" charset="2"/>
              <a:buNone/>
            </a:pPr>
            <a:r>
              <a:rPr lang="tr-TR" sz="5100" b="1" dirty="0" smtClean="0">
                <a:solidFill>
                  <a:srgbClr val="00B0F0"/>
                </a:solidFill>
              </a:rPr>
              <a:t>için önemli bir yarar oluşturur. </a:t>
            </a:r>
            <a:endParaRPr lang="en-US" sz="5100" b="1" dirty="0" smtClean="0">
              <a:solidFill>
                <a:srgbClr val="00B0F0"/>
              </a:solidFill>
            </a:endParaRPr>
          </a:p>
          <a:p>
            <a:pPr lvl="2"/>
            <a:endParaRPr lang="tr-TR" sz="1300" dirty="0" smtClean="0"/>
          </a:p>
          <a:p>
            <a:pPr lvl="1"/>
            <a:endParaRPr lang="tr-TR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tr-TR" sz="1600" dirty="0" smtClean="0"/>
          </a:p>
          <a:p>
            <a:endParaRPr lang="en-US" sz="2000" i="1" dirty="0" smtClean="0"/>
          </a:p>
          <a:p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6C843B-B014-405E-9679-436E5067B5B1}" type="datetime1">
              <a:rPr lang="tr-TR" smtClean="0"/>
              <a:pPr>
                <a:defRPr/>
              </a:pPr>
              <a:t>15.8.2017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Prof. Dr. Fehmi TUNCEL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8E326-AB23-4C9C-9B19-1518B02F3F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6391" name="Picture 5" descr="02-05-00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214554"/>
            <a:ext cx="187164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Akut aerobik egzersize 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</a:t>
            </a:r>
            <a:r>
              <a:rPr lang="tr-TR" sz="4000" b="1" dirty="0" smtClean="0">
                <a:solidFill>
                  <a:srgbClr val="FF0000"/>
                </a:solidFill>
              </a:rPr>
              <a:t> uyumlar </a:t>
            </a:r>
            <a:endParaRPr lang="tr-TR" sz="4000" b="1" dirty="0" smtClean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>
            <a:normAutofit fontScale="85000" lnSpcReduction="20000"/>
          </a:bodyPr>
          <a:lstStyle/>
          <a:p>
            <a:r>
              <a:rPr lang="tr-TR" sz="4300" b="1" dirty="0" smtClean="0"/>
              <a:t>Egzersiz</a:t>
            </a:r>
            <a:r>
              <a:rPr lang="tr-TR" sz="4300" dirty="0" smtClean="0"/>
              <a:t> </a:t>
            </a:r>
            <a:r>
              <a:rPr lang="tr-TR" sz="4300" b="1" dirty="0" smtClean="0"/>
              <a:t>sırasında kan, karın bölgesinden      çalışan kaslara yönelir. </a:t>
            </a:r>
          </a:p>
          <a:p>
            <a:endParaRPr lang="tr-TR" b="1" dirty="0" smtClean="0"/>
          </a:p>
          <a:p>
            <a:pPr>
              <a:buFontTx/>
              <a:buChar char="-"/>
            </a:pPr>
            <a:r>
              <a:rPr lang="tr-TR" sz="3500" b="1" dirty="0" smtClean="0">
                <a:solidFill>
                  <a:srgbClr val="FFFF00"/>
                </a:solidFill>
              </a:rPr>
              <a:t>Kısmen egzersiz yapan  kaslara </a:t>
            </a:r>
          </a:p>
          <a:p>
            <a:pPr>
              <a:buNone/>
            </a:pPr>
            <a:r>
              <a:rPr lang="tr-TR" sz="3500" b="1" dirty="0" smtClean="0">
                <a:solidFill>
                  <a:srgbClr val="FFFF00"/>
                </a:solidFill>
              </a:rPr>
              <a:t>kan akışını sağlayan damarların </a:t>
            </a:r>
          </a:p>
          <a:p>
            <a:pPr>
              <a:buNone/>
            </a:pPr>
            <a:r>
              <a:rPr lang="tr-TR" sz="3500" b="1" dirty="0" smtClean="0">
                <a:solidFill>
                  <a:srgbClr val="FFFF00"/>
                </a:solidFill>
              </a:rPr>
              <a:t>genişlemeleri;</a:t>
            </a:r>
          </a:p>
          <a:p>
            <a:pPr>
              <a:buNone/>
            </a:pPr>
            <a:endParaRPr lang="tr-TR" sz="3500" b="1" dirty="0" smtClean="0"/>
          </a:p>
          <a:p>
            <a:pPr>
              <a:buFontTx/>
              <a:buChar char="-"/>
            </a:pPr>
            <a:r>
              <a:rPr lang="tr-TR" sz="3500" b="1" dirty="0" smtClean="0">
                <a:solidFill>
                  <a:srgbClr val="00B0F0"/>
                </a:solidFill>
              </a:rPr>
              <a:t>Kısmen karın bölgesine </a:t>
            </a:r>
          </a:p>
          <a:p>
            <a:pPr>
              <a:buNone/>
            </a:pPr>
            <a:r>
              <a:rPr lang="tr-TR" sz="3500" b="1" dirty="0" smtClean="0">
                <a:solidFill>
                  <a:srgbClr val="00B0F0"/>
                </a:solidFill>
              </a:rPr>
              <a:t>kan akışını sağlayan damarların kasılmaları; </a:t>
            </a:r>
            <a:endParaRPr lang="en-US" sz="3500" b="1" dirty="0" smtClean="0">
              <a:solidFill>
                <a:srgbClr val="00B0F0"/>
              </a:solidFill>
            </a:endParaRPr>
          </a:p>
          <a:p>
            <a:pPr lvl="2"/>
            <a:endParaRPr lang="tr-TR" sz="1300" dirty="0" smtClean="0"/>
          </a:p>
          <a:p>
            <a:pPr lvl="1"/>
            <a:endParaRPr lang="tr-TR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tr-TR" sz="1600" dirty="0" smtClean="0"/>
          </a:p>
          <a:p>
            <a:endParaRPr lang="en-US" sz="2000" i="1" dirty="0" smtClean="0"/>
          </a:p>
          <a:p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6C843B-B014-405E-9679-436E5067B5B1}" type="datetime1">
              <a:rPr lang="tr-TR" smtClean="0"/>
              <a:pPr>
                <a:defRPr/>
              </a:pPr>
              <a:t>15.8.2017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Prof. Dr. Fehmi TUNCEL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8E326-AB23-4C9C-9B19-1518B02F3F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8" name="Picture 5" descr="02-05-01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286512" y="2214554"/>
            <a:ext cx="2286016" cy="302742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6651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448</Words>
  <Application>Microsoft Office PowerPoint</Application>
  <PresentationFormat>Ekran Gösterisi (4:3)</PresentationFormat>
  <Paragraphs>103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Wingdings</vt:lpstr>
      <vt:lpstr>Ofis Teması</vt:lpstr>
      <vt:lpstr>  BSÖ 201      (2 2) 3 EGZERSİZ FİZYOLOJİSİ </vt:lpstr>
      <vt:lpstr>Akut aerobik egzersize kardiyorespiratuvar uyumlar </vt:lpstr>
      <vt:lpstr>Akut aerobik egzersize kardiyorespiratuvar uyumlar </vt:lpstr>
      <vt:lpstr>Akut aerobik egzersize kardiyorespiratuvar uyumlar </vt:lpstr>
      <vt:lpstr>Akut aerobik egzersize kardiyorespiratuvar uyumlar </vt:lpstr>
      <vt:lpstr>Akut aerobik egzersize kardiyorespiratuvar uyumlar 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45</cp:revision>
  <dcterms:created xsi:type="dcterms:W3CDTF">2013-08-23T13:39:04Z</dcterms:created>
  <dcterms:modified xsi:type="dcterms:W3CDTF">2017-08-15T11:45:21Z</dcterms:modified>
</cp:coreProperties>
</file>