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0"/>
  </p:notesMasterIdLst>
  <p:sldIdLst>
    <p:sldId id="282" r:id="rId3"/>
    <p:sldId id="259" r:id="rId4"/>
    <p:sldId id="291" r:id="rId5"/>
    <p:sldId id="292" r:id="rId6"/>
    <p:sldId id="293" r:id="rId7"/>
    <p:sldId id="283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3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80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6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29" y="107578"/>
            <a:ext cx="9771422" cy="10133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NİTELEME</a:t>
            </a:r>
            <a:r>
              <a:rPr lang="tr-TR" sz="3600" b="1" dirty="0"/>
              <a:t>:  </a:t>
            </a:r>
            <a:r>
              <a:rPr lang="tr-TR" sz="3600" dirty="0"/>
              <a:t>Standart numara ve Sağlanabilirlik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81" y="1455174"/>
            <a:ext cx="9633770" cy="4488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Kataloglanan</a:t>
            </a:r>
            <a:r>
              <a:rPr lang="tr-TR" dirty="0" smtClean="0"/>
              <a:t> esere ilişkin Uluslararası Standart </a:t>
            </a:r>
            <a:r>
              <a:rPr lang="tr-TR" dirty="0"/>
              <a:t>Kitap Numarası (ISBN), </a:t>
            </a:r>
            <a:r>
              <a:rPr lang="tr-TR" dirty="0" smtClean="0"/>
              <a:t>Uluslararası Standart </a:t>
            </a:r>
            <a:r>
              <a:rPr lang="tr-TR" dirty="0" err="1"/>
              <a:t>Sü</a:t>
            </a:r>
            <a:r>
              <a:rPr lang="tr-TR" dirty="0" err="1" smtClean="0"/>
              <a:t>reli</a:t>
            </a:r>
            <a:r>
              <a:rPr lang="tr-TR" dirty="0" smtClean="0"/>
              <a:t> </a:t>
            </a:r>
            <a:r>
              <a:rPr lang="tr-TR" dirty="0"/>
              <a:t>Yayın Numarası (ISSN) veya </a:t>
            </a:r>
            <a:r>
              <a:rPr lang="tr-TR" dirty="0" smtClean="0"/>
              <a:t>uluslararası </a:t>
            </a:r>
            <a:r>
              <a:rPr lang="tr-TR" dirty="0" err="1" smtClean="0"/>
              <a:t>benimsenmis</a:t>
            </a:r>
            <a:r>
              <a:rPr lang="tr-TR" dirty="0"/>
              <a:t>̧ </a:t>
            </a:r>
            <a:r>
              <a:rPr lang="tr-TR" dirty="0" smtClean="0"/>
              <a:t>başka </a:t>
            </a:r>
            <a:r>
              <a:rPr lang="tr-TR" dirty="0"/>
              <a:t>bir standart </a:t>
            </a:r>
            <a:r>
              <a:rPr lang="tr-TR" dirty="0" smtClean="0"/>
              <a:t>numara(ISMN) </a:t>
            </a:r>
            <a:r>
              <a:rPr lang="tr-TR" dirty="0"/>
              <a:t>kayıt edilir. Bu numaranın </a:t>
            </a:r>
            <a:r>
              <a:rPr lang="tr-TR" dirty="0" smtClean="0"/>
              <a:t>başına </a:t>
            </a:r>
            <a:r>
              <a:rPr lang="tr-TR" dirty="0"/>
              <a:t>uygun kısaltma (ISBN, ISSN, vb</a:t>
            </a:r>
            <a:r>
              <a:rPr lang="tr-TR" dirty="0" smtClean="0"/>
              <a:t>.) eklenir. Rakam </a:t>
            </a:r>
            <a:r>
              <a:rPr lang="tr-TR" dirty="0" err="1"/>
              <a:t>kümelerinin</a:t>
            </a:r>
            <a:r>
              <a:rPr lang="tr-TR" dirty="0"/>
              <a:t> arasına kısa ç</a:t>
            </a:r>
            <a:r>
              <a:rPr lang="tr-TR" dirty="0" smtClean="0"/>
              <a:t>izgi </a:t>
            </a:r>
            <a:r>
              <a:rPr lang="tr-TR" dirty="0"/>
              <a:t>(-) </a:t>
            </a:r>
            <a:r>
              <a:rPr lang="tr-TR" dirty="0" smtClean="0"/>
              <a:t>konur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ISBN </a:t>
            </a:r>
            <a:r>
              <a:rPr lang="en-US" dirty="0"/>
              <a:t>975-17-0388-3 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ISSN </a:t>
            </a:r>
            <a:r>
              <a:rPr lang="en-US" dirty="0"/>
              <a:t>1300-2333 </a:t>
            </a:r>
          </a:p>
        </p:txBody>
      </p:sp>
    </p:spTree>
    <p:extLst>
      <p:ext uri="{BB962C8B-B14F-4D97-AF65-F5344CB8AC3E}">
        <p14:creationId xmlns:p14="http://schemas.microsoft.com/office/powerpoint/2010/main" val="355208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511277"/>
            <a:ext cx="10412361" cy="825910"/>
          </a:xfrm>
        </p:spPr>
        <p:txBody>
          <a:bodyPr>
            <a:noAutofit/>
          </a:bodyPr>
          <a:lstStyle/>
          <a:p>
            <a:r>
              <a:rPr lang="tr-TR" sz="3200" b="1" dirty="0"/>
              <a:t>NİTELEME:  </a:t>
            </a:r>
            <a:r>
              <a:rPr lang="tr-TR" sz="3200" dirty="0"/>
              <a:t>Standart numara ve Sağlanabilirlik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98323" y="1759973"/>
            <a:ext cx="10569677" cy="4896465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sz="2800" dirty="0" smtClean="0"/>
              <a:t>Uluslararası standart kitap ya da süreli yayın numarası eserde yer alıyorsa bu alana kayıt edilir</a:t>
            </a:r>
            <a:r>
              <a:rPr lang="tr-TR" sz="2800" dirty="0" smtClean="0"/>
              <a:t>. Bilginin ana kaynağında standart numara yoksa bu alan oluşturulmaz.</a:t>
            </a:r>
          </a:p>
          <a:p>
            <a:pPr algn="l"/>
            <a:r>
              <a:rPr lang="tr-TR" sz="2800" dirty="0" smtClean="0"/>
              <a:t>	Standart  kitap numarasında ilk öbek ülke kodu: 975 Türkiye</a:t>
            </a:r>
          </a:p>
          <a:p>
            <a:pPr algn="l"/>
            <a:r>
              <a:rPr lang="tr-TR" sz="2800" dirty="0" smtClean="0"/>
              <a:t>	İkinci öbek yayın evi konu: 17 Kültür Bakanlığı</a:t>
            </a:r>
          </a:p>
          <a:p>
            <a:pPr algn="l"/>
            <a:r>
              <a:rPr lang="tr-TR" sz="2800" dirty="0" smtClean="0"/>
              <a:t>	Üçüncü öbek yayın numarası: 2321</a:t>
            </a:r>
          </a:p>
          <a:p>
            <a:pPr algn="l"/>
            <a:r>
              <a:rPr lang="tr-TR" sz="2800" dirty="0" smtClean="0"/>
              <a:t>	Son numara da kontrol numarasıdır:1 bu x de olabilir. </a:t>
            </a:r>
          </a:p>
          <a:p>
            <a:pPr algn="l"/>
            <a:r>
              <a:rPr lang="tr-TR" sz="2800" dirty="0" smtClean="0"/>
              <a:t>	İkinci ve üçüncü öbekte yer alan sayı grupları yayıncının yıllık yayın sayısına göre değişmektedir.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8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511277"/>
            <a:ext cx="10412361" cy="825910"/>
          </a:xfrm>
        </p:spPr>
        <p:txBody>
          <a:bodyPr>
            <a:noAutofit/>
          </a:bodyPr>
          <a:lstStyle/>
          <a:p>
            <a:r>
              <a:rPr lang="tr-TR" sz="3200" b="1" dirty="0"/>
              <a:t>NİTELEME:  </a:t>
            </a:r>
            <a:r>
              <a:rPr lang="tr-TR" sz="3200" dirty="0"/>
              <a:t>Standart numara ve Sağlanabilirlik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98323" y="1759973"/>
            <a:ext cx="10569677" cy="4896465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algn="l"/>
            <a:r>
              <a:rPr lang="tr-TR" sz="2800" dirty="0" smtClean="0"/>
              <a:t>10 rakamdan oluşan ISBN numarası 2007</a:t>
            </a:r>
            <a:r>
              <a:rPr lang="tr-TR" dirty="0" smtClean="0"/>
              <a:t>yılından </a:t>
            </a:r>
            <a:r>
              <a:rPr lang="tr-TR" dirty="0"/>
              <a:t>sonra </a:t>
            </a:r>
            <a:r>
              <a:rPr lang="tr-TR" dirty="0"/>
              <a:t>T</a:t>
            </a:r>
            <a:r>
              <a:rPr lang="tr-TR" dirty="0" smtClean="0"/>
              <a:t>ürkiye'de </a:t>
            </a:r>
            <a:r>
              <a:rPr lang="tr-TR" dirty="0" err="1"/>
              <a:t>isbn</a:t>
            </a:r>
            <a:r>
              <a:rPr lang="tr-TR" dirty="0"/>
              <a:t> numaraları 13 haneye </a:t>
            </a:r>
            <a:r>
              <a:rPr lang="tr-TR" dirty="0" smtClean="0"/>
              <a:t>çıkartılıp ean-13 sistemine </a:t>
            </a:r>
            <a:r>
              <a:rPr lang="tr-TR" dirty="0"/>
              <a:t>geçilmiştir. </a:t>
            </a:r>
            <a:r>
              <a:rPr lang="tr-TR" dirty="0" smtClean="0"/>
              <a:t>Yani </a:t>
            </a:r>
            <a:r>
              <a:rPr lang="tr-TR" dirty="0"/>
              <a:t>artık son basamaktaki kontrol numarasının hesaplanma yöntemi değişmiştir. </a:t>
            </a:r>
            <a:endParaRPr lang="tr-TR" dirty="0" smtClean="0"/>
          </a:p>
          <a:p>
            <a:pPr algn="l"/>
            <a:r>
              <a:rPr lang="tr-TR" dirty="0" smtClean="0"/>
              <a:t>Barkod </a:t>
            </a:r>
            <a:r>
              <a:rPr lang="tr-TR" dirty="0"/>
              <a:t>ve </a:t>
            </a:r>
            <a:r>
              <a:rPr lang="tr-TR" dirty="0" err="1"/>
              <a:t>isbn</a:t>
            </a:r>
            <a:r>
              <a:rPr lang="tr-TR" dirty="0"/>
              <a:t> aynı olmuştur. sadece </a:t>
            </a:r>
            <a:r>
              <a:rPr lang="tr-TR" dirty="0" err="1" smtClean="0"/>
              <a:t>isbn</a:t>
            </a:r>
            <a:r>
              <a:rPr lang="tr-TR" dirty="0"/>
              <a:t> </a:t>
            </a:r>
            <a:r>
              <a:rPr lang="tr-TR" dirty="0" smtClean="0"/>
              <a:t>numarası  </a:t>
            </a:r>
            <a:r>
              <a:rPr lang="tr-TR" dirty="0"/>
              <a:t>çizgilerle </a:t>
            </a:r>
            <a:r>
              <a:rPr lang="tr-TR" dirty="0" smtClean="0"/>
              <a:t>gruplandırılmaktadır.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örnek </a:t>
            </a:r>
            <a:r>
              <a:rPr lang="tr-TR" dirty="0"/>
              <a:t>olarak eski </a:t>
            </a:r>
            <a:r>
              <a:rPr lang="tr-TR" dirty="0" err="1"/>
              <a:t>isbn</a:t>
            </a:r>
            <a:r>
              <a:rPr lang="tr-TR" dirty="0"/>
              <a:t> sisteminde aynı kitaba ait </a:t>
            </a:r>
            <a:r>
              <a:rPr lang="tr-TR" dirty="0" err="1"/>
              <a:t>isbn</a:t>
            </a:r>
            <a:r>
              <a:rPr lang="tr-TR" dirty="0"/>
              <a:t> ve </a:t>
            </a:r>
            <a:r>
              <a:rPr lang="tr-TR" dirty="0" smtClean="0"/>
              <a:t>barkod</a:t>
            </a:r>
          </a:p>
          <a:p>
            <a:pPr algn="l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ISBN 975 </a:t>
            </a:r>
            <a:r>
              <a:rPr lang="tr-TR" dirty="0"/>
              <a:t>- 8655 - 00 - 0 </a:t>
            </a:r>
            <a:r>
              <a:rPr lang="tr-TR" dirty="0" smtClean="0"/>
              <a:t>. Barkod. </a:t>
            </a:r>
            <a:r>
              <a:rPr lang="tr-TR" dirty="0"/>
              <a:t>9789757655007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yeni </a:t>
            </a:r>
            <a:r>
              <a:rPr lang="tr-TR" dirty="0" err="1"/>
              <a:t>isbn</a:t>
            </a:r>
            <a:r>
              <a:rPr lang="tr-TR" dirty="0"/>
              <a:t> sisteminde aynı kitaba ait </a:t>
            </a:r>
            <a:r>
              <a:rPr lang="tr-TR" dirty="0" err="1"/>
              <a:t>isbn</a:t>
            </a:r>
            <a:r>
              <a:rPr lang="tr-TR" dirty="0"/>
              <a:t> ve barkod (son basamak yani kontrol karakteri aynı):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(</a:t>
            </a:r>
            <a:r>
              <a:rPr lang="tr-TR" dirty="0" err="1"/>
              <a:t>isbn</a:t>
            </a:r>
            <a:r>
              <a:rPr lang="tr-TR" dirty="0"/>
              <a:t>) 978-9944-941-50-1 </a:t>
            </a:r>
            <a:r>
              <a:rPr lang="tr-TR" dirty="0"/>
              <a:t> </a:t>
            </a:r>
            <a:r>
              <a:rPr lang="tr-TR" dirty="0" smtClean="0"/>
              <a:t>barkod</a:t>
            </a:r>
            <a:r>
              <a:rPr lang="tr-TR" dirty="0"/>
              <a:t>) </a:t>
            </a:r>
            <a:r>
              <a:rPr lang="tr-TR" dirty="0" smtClean="0"/>
              <a:t>9789944941501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10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511277"/>
            <a:ext cx="10412361" cy="825910"/>
          </a:xfrm>
        </p:spPr>
        <p:txBody>
          <a:bodyPr>
            <a:noAutofit/>
          </a:bodyPr>
          <a:lstStyle/>
          <a:p>
            <a:r>
              <a:rPr lang="tr-TR" sz="3200" b="1" dirty="0"/>
              <a:t>NİTELEME:  </a:t>
            </a:r>
            <a:r>
              <a:rPr lang="tr-TR" sz="3200" dirty="0"/>
              <a:t>Standart numara ve Sağlanabilirlik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98323" y="1465007"/>
            <a:ext cx="10569677" cy="519143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dirty="0" smtClean="0"/>
              <a:t>ISBN yararları</a:t>
            </a:r>
          </a:p>
          <a:p>
            <a:pPr algn="l"/>
            <a:r>
              <a:rPr lang="tr-TR" sz="2800" dirty="0"/>
              <a:t/>
            </a:r>
            <a:br>
              <a:rPr lang="tr-TR" sz="2800" dirty="0"/>
            </a:br>
            <a:r>
              <a:rPr lang="tr-TR" dirty="0"/>
              <a:t>	</a:t>
            </a:r>
            <a:r>
              <a:rPr lang="tr-TR" dirty="0" smtClean="0"/>
              <a:t>Yayımcı </a:t>
            </a:r>
            <a:r>
              <a:rPr lang="tr-TR" dirty="0"/>
              <a:t>ön sayısı verilen yayımcılara ilişkin bilgiler, altı ayda bir uluslararası </a:t>
            </a:r>
            <a:r>
              <a:rPr lang="tr-TR" dirty="0" err="1"/>
              <a:t>isbn</a:t>
            </a:r>
            <a:r>
              <a:rPr lang="tr-TR" dirty="0"/>
              <a:t> merkezine bildirilmektedir. bu bilgiler, merkez tarafından yayınlanan "uluslararası yayımcı kataloğu" aracılığı ile bu sisteme kayıtlı ülkelere duyurulmaktadır.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	</a:t>
            </a:r>
          </a:p>
          <a:p>
            <a:pPr algn="l"/>
            <a:r>
              <a:rPr lang="tr-TR" sz="2800" dirty="0"/>
              <a:t>	</a:t>
            </a:r>
            <a:r>
              <a:rPr lang="tr-TR" dirty="0" smtClean="0"/>
              <a:t>ISBN,</a:t>
            </a:r>
            <a:r>
              <a:rPr lang="tr-TR" dirty="0"/>
              <a:t> </a:t>
            </a:r>
            <a:r>
              <a:rPr lang="tr-TR" dirty="0" smtClean="0"/>
              <a:t> barkod üretiminde </a:t>
            </a:r>
            <a:r>
              <a:rPr lang="tr-TR" dirty="0"/>
              <a:t>yoğun olarak kullanılmaktadır. ticari dağıtım sistemlerine hız ve etkinlik kazandırır. yazışmalara ve </a:t>
            </a:r>
            <a:r>
              <a:rPr lang="tr-TR" dirty="0" smtClean="0"/>
              <a:t>bibliyografik tarama </a:t>
            </a:r>
            <a:r>
              <a:rPr lang="tr-TR" dirty="0"/>
              <a:t>işlemlerine de hız kazandırır</a:t>
            </a:r>
            <a:r>
              <a:rPr lang="tr-TR" dirty="0" smtClean="0"/>
              <a:t>.</a:t>
            </a:r>
          </a:p>
          <a:p>
            <a:pPr algn="l"/>
            <a:r>
              <a:rPr lang="tr-TR" dirty="0" smtClean="0"/>
              <a:t> 	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5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511277"/>
            <a:ext cx="10412361" cy="825910"/>
          </a:xfrm>
        </p:spPr>
        <p:txBody>
          <a:bodyPr>
            <a:noAutofit/>
          </a:bodyPr>
          <a:lstStyle/>
          <a:p>
            <a:r>
              <a:rPr lang="tr-TR" sz="3200" b="1" dirty="0"/>
              <a:t>NİTELEME:  </a:t>
            </a:r>
            <a:r>
              <a:rPr lang="tr-TR" sz="3200" dirty="0"/>
              <a:t>Standart numara ve Sağlanabilirlik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98323" y="1465007"/>
            <a:ext cx="10569677" cy="519143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algn="l"/>
            <a:r>
              <a:rPr lang="tr-TR" dirty="0" smtClean="0"/>
              <a:t>ISBN yararları</a:t>
            </a:r>
          </a:p>
          <a:p>
            <a:pPr algn="l"/>
            <a:r>
              <a:rPr lang="tr-TR" sz="2800" dirty="0"/>
              <a:t/>
            </a:r>
            <a:br>
              <a:rPr lang="tr-TR" sz="2800" dirty="0"/>
            </a:br>
            <a:r>
              <a:rPr lang="tr-TR" dirty="0"/>
              <a:t>	</a:t>
            </a:r>
            <a:r>
              <a:rPr lang="tr-TR" dirty="0" smtClean="0"/>
              <a:t>Yayımcılar </a:t>
            </a:r>
            <a:r>
              <a:rPr lang="tr-TR" dirty="0"/>
              <a:t>ve kitap satıcıları arasında ekonomik bir iletişim sağlar.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		</a:t>
            </a:r>
          </a:p>
          <a:p>
            <a:pPr algn="l"/>
            <a:r>
              <a:rPr lang="tr-TR" sz="2800" dirty="0"/>
              <a:t>	</a:t>
            </a:r>
            <a:r>
              <a:rPr lang="tr-TR" sz="2800" dirty="0" smtClean="0"/>
              <a:t>K</a:t>
            </a:r>
            <a:r>
              <a:rPr lang="tr-TR" dirty="0" smtClean="0"/>
              <a:t>ütüphane </a:t>
            </a:r>
            <a:r>
              <a:rPr lang="tr-TR" dirty="0"/>
              <a:t>içi sipariş, ödünç verme ve satın alma işlemlerini, katalogların oluşturulmasını kolaylaştırmaktadır</a:t>
            </a:r>
            <a:r>
              <a:rPr lang="tr-TR" dirty="0" smtClean="0"/>
              <a:t>.</a:t>
            </a:r>
          </a:p>
          <a:p>
            <a:pPr algn="l"/>
            <a:r>
              <a:rPr lang="tr-TR" sz="2800" dirty="0"/>
              <a:t>	</a:t>
            </a:r>
            <a:endParaRPr lang="tr-TR" sz="2800" dirty="0" smtClean="0"/>
          </a:p>
          <a:p>
            <a:pPr algn="l"/>
            <a:r>
              <a:rPr lang="tr-TR" sz="2800" dirty="0"/>
              <a:t>	</a:t>
            </a:r>
            <a:r>
              <a:rPr lang="tr-TR" sz="2800" dirty="0" smtClean="0"/>
              <a:t>S</a:t>
            </a:r>
            <a:r>
              <a:rPr lang="tr-TR" dirty="0" smtClean="0"/>
              <a:t>atış </a:t>
            </a:r>
            <a:r>
              <a:rPr lang="tr-TR" dirty="0"/>
              <a:t>verilerini izleme </a:t>
            </a:r>
            <a:r>
              <a:rPr lang="tr-TR" dirty="0" err="1"/>
              <a:t>isbn</a:t>
            </a:r>
            <a:r>
              <a:rPr lang="tr-TR" dirty="0"/>
              <a:t> ile </a:t>
            </a:r>
            <a:r>
              <a:rPr lang="tr-TR" dirty="0" smtClean="0"/>
              <a:t>yapılır.</a:t>
            </a:r>
          </a:p>
          <a:p>
            <a:pPr algn="l"/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	</a:t>
            </a:r>
            <a:r>
              <a:rPr lang="tr-TR" dirty="0" smtClean="0"/>
              <a:t>Telif haklarının yönetimi </a:t>
            </a:r>
            <a:r>
              <a:rPr lang="tr-TR" dirty="0" err="1"/>
              <a:t>isbn</a:t>
            </a:r>
            <a:r>
              <a:rPr lang="tr-TR" dirty="0"/>
              <a:t> esasına dayalı olarak </a:t>
            </a:r>
            <a:r>
              <a:rPr lang="tr-TR" dirty="0" smtClean="0"/>
              <a:t>yapılır.</a:t>
            </a:r>
            <a:endParaRPr lang="tr-TR" sz="2800" dirty="0" smtClean="0"/>
          </a:p>
          <a:p>
            <a:pPr algn="l"/>
            <a:r>
              <a:rPr lang="tr-TR" sz="2800" dirty="0" smtClean="0"/>
              <a:t>	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2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4" y="107576"/>
            <a:ext cx="9879577" cy="1003469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 </a:t>
            </a:r>
            <a:r>
              <a:rPr lang="tr-TR" sz="3600" dirty="0"/>
              <a:t>Standart numara ve Sağlanabilirlik alanı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432" y="1111046"/>
            <a:ext cx="9496119" cy="4832556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Bilginin ana kaynağında birden </a:t>
            </a:r>
            <a:r>
              <a:rPr lang="tr-TR" dirty="0" err="1"/>
              <a:t>çok</a:t>
            </a:r>
            <a:r>
              <a:rPr lang="tr-TR" dirty="0"/>
              <a:t> numara bulunuyorsa, </a:t>
            </a:r>
            <a:r>
              <a:rPr lang="tr-TR" dirty="0" smtClean="0"/>
              <a:t>nitelenen eserin özelliklerine </a:t>
            </a:r>
            <a:r>
              <a:rPr lang="tr-TR" dirty="0"/>
              <a:t>uygun </a:t>
            </a:r>
            <a:r>
              <a:rPr lang="tr-TR" dirty="0" smtClean="0"/>
              <a:t>olan kaydedilir.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ISBN </a:t>
            </a:r>
            <a:r>
              <a:rPr lang="tr-TR" dirty="0"/>
              <a:t>975-17-0028-0 </a:t>
            </a:r>
            <a:r>
              <a:rPr lang="tr-TR" dirty="0" smtClean="0"/>
              <a:t>(1. c)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ISBN 978-975-17-3233-2 (</a:t>
            </a:r>
            <a:r>
              <a:rPr lang="tr-TR" dirty="0" err="1" smtClean="0"/>
              <a:t>Tk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Her </a:t>
            </a:r>
            <a:r>
              <a:rPr lang="tr-TR" dirty="0"/>
              <a:t>cildin de ayrı bir ISBN’si vardır. Takım olarak niteleme </a:t>
            </a:r>
            <a:r>
              <a:rPr lang="tr-TR" dirty="0" smtClean="0"/>
              <a:t>yapıldığında </a:t>
            </a:r>
            <a:r>
              <a:rPr lang="tr-TR" dirty="0"/>
              <a:t>takımdaki ciltlere </a:t>
            </a:r>
            <a:r>
              <a:rPr lang="tr-TR" dirty="0" err="1"/>
              <a:t>ilişkin</a:t>
            </a:r>
            <a:r>
              <a:rPr lang="tr-TR" dirty="0"/>
              <a:t> ISBN’ler </a:t>
            </a:r>
            <a:r>
              <a:rPr lang="tr-TR" dirty="0" smtClean="0"/>
              <a:t>yazılmaz.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511277"/>
            <a:ext cx="10412361" cy="825910"/>
          </a:xfrm>
        </p:spPr>
        <p:txBody>
          <a:bodyPr>
            <a:noAutofit/>
          </a:bodyPr>
          <a:lstStyle/>
          <a:p>
            <a:r>
              <a:rPr lang="tr-TR" sz="3200" b="1" dirty="0"/>
              <a:t>NİTELEME:  </a:t>
            </a:r>
            <a:r>
              <a:rPr lang="tr-TR" sz="3200" dirty="0"/>
              <a:t>Standart numara ve Sağlanabilirlik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759974"/>
            <a:ext cx="9144000" cy="458183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sz="2800" dirty="0" smtClean="0"/>
              <a:t>Eserde </a:t>
            </a:r>
            <a:r>
              <a:rPr lang="tr-TR" sz="2800" dirty="0"/>
              <a:t>Standart numara ile birlikte fiyat da yer alıyorsa  o da kayıt </a:t>
            </a:r>
            <a:r>
              <a:rPr lang="tr-TR" sz="2800" dirty="0" smtClean="0"/>
              <a:t>edilir.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/>
              <a:t>	</a:t>
            </a:r>
            <a:r>
              <a:rPr lang="tr-TR" sz="2800" dirty="0" smtClean="0"/>
              <a:t>ISBN</a:t>
            </a:r>
            <a:r>
              <a:rPr lang="tr-TR" sz="2800" dirty="0"/>
              <a:t>: </a:t>
            </a:r>
            <a:r>
              <a:rPr lang="tr-TR" sz="2800" dirty="0" smtClean="0"/>
              <a:t>978-975-1-72-342-1 </a:t>
            </a:r>
            <a:r>
              <a:rPr lang="tr-TR" sz="2800" dirty="0"/>
              <a:t>: 50 </a:t>
            </a:r>
            <a:r>
              <a:rPr lang="tr-TR" sz="2800" dirty="0" err="1" smtClean="0"/>
              <a:t>Tl</a:t>
            </a:r>
            <a:endParaRPr lang="tr-TR" sz="2800" smtClean="0"/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Eserde standart numara yok sadece Fiyat bilgisi varsa  FİYATI iberesi ile kayıt </a:t>
            </a:r>
            <a:r>
              <a:rPr lang="tr-TR" sz="2800" dirty="0" smtClean="0"/>
              <a:t>edilir.</a:t>
            </a:r>
          </a:p>
          <a:p>
            <a:pPr algn="l"/>
            <a:r>
              <a:rPr lang="tr-TR" sz="2800" dirty="0"/>
              <a:t>	</a:t>
            </a:r>
            <a:r>
              <a:rPr lang="tr-TR" sz="2800" dirty="0" smtClean="0"/>
              <a:t>Fiyatı</a:t>
            </a:r>
            <a:r>
              <a:rPr lang="tr-TR" sz="2800" dirty="0" smtClean="0"/>
              <a:t>: 35 </a:t>
            </a:r>
            <a:r>
              <a:rPr lang="tr-TR" sz="2800" dirty="0" err="1" smtClean="0"/>
              <a:t>Tl</a:t>
            </a: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99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6479</TotalTime>
  <Words>504</Words>
  <Application>Microsoft Office PowerPoint</Application>
  <PresentationFormat>Geniş ekran</PresentationFormat>
  <Paragraphs>56</Paragraphs>
  <Slides>7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Ofis Teması</vt:lpstr>
      <vt:lpstr>NİTELEME:  Standart numara ve Sağlanabilirlik alanı</vt:lpstr>
      <vt:lpstr>NİTELEME:  Standart numara ve Sağlanabilirlik alanı</vt:lpstr>
      <vt:lpstr>NİTELEME:  Standart numara ve Sağlanabilirlik alanı</vt:lpstr>
      <vt:lpstr>NİTELEME:  Standart numara ve Sağlanabilirlik alanı</vt:lpstr>
      <vt:lpstr>NİTELEME:  Standart numara ve Sağlanabilirlik alanı</vt:lpstr>
      <vt:lpstr>NİTELEME:  Standart numara ve Sağlanabilirlik alanı</vt:lpstr>
      <vt:lpstr>NİTELEME:  Standart numara ve Sağlanabilirlik alanı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365</cp:revision>
  <dcterms:created xsi:type="dcterms:W3CDTF">2014-11-20T14:17:10Z</dcterms:created>
  <dcterms:modified xsi:type="dcterms:W3CDTF">2020-05-30T12:45:16Z</dcterms:modified>
</cp:coreProperties>
</file>